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layout4.xml" ContentType="application/vnd.openxmlformats-officedocument.drawingml.diagram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charts/chart3.xml" ContentType="application/vnd.openxmlformats-officedocument.drawingml.chart+xml"/>
  <Override PartName="/ppt/charts/chart4.xml" ContentType="application/vnd.openxmlformats-officedocument.drawingml.char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sldIdLst>
    <p:sldId id="314" r:id="rId2"/>
    <p:sldId id="293" r:id="rId3"/>
    <p:sldId id="306" r:id="rId4"/>
    <p:sldId id="307" r:id="rId5"/>
    <p:sldId id="313" r:id="rId6"/>
    <p:sldId id="257" r:id="rId7"/>
    <p:sldId id="258" r:id="rId8"/>
    <p:sldId id="312" r:id="rId9"/>
    <p:sldId id="302" r:id="rId10"/>
    <p:sldId id="267" r:id="rId11"/>
    <p:sldId id="296" r:id="rId12"/>
    <p:sldId id="269" r:id="rId13"/>
    <p:sldId id="315" r:id="rId14"/>
    <p:sldId id="316" r:id="rId15"/>
    <p:sldId id="29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jana Knezevic" initials="MK" lastIdx="41" clrIdx="0">
    <p:extLst>
      <p:ext uri="{19B8F6BF-5375-455C-9EA6-DF929625EA0E}">
        <p15:presenceInfo xmlns:p15="http://schemas.microsoft.com/office/powerpoint/2012/main" xmlns="" userId="S::Mirjana.Knezevic@skgo.org::6463789b-ecc1-4883-a416-af264ccb14d7" providerId="AD"/>
      </p:ext>
    </p:extLst>
  </p:cmAuthor>
  <p:cmAuthor id="2" name="Lazar Maricevic" initials="LEM"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32" autoAdjust="0"/>
    <p:restoredTop sz="99274" autoAdjust="0"/>
  </p:normalViewPr>
  <p:slideViewPr>
    <p:cSldViewPr>
      <p:cViewPr varScale="1">
        <p:scale>
          <a:sx n="100" d="100"/>
          <a:sy n="100" d="100"/>
        </p:scale>
        <p:origin x="-81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lazarmaricevic:Desktop:NP%20Prilog%202%20-%20Tabele%20i%20grafici.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lazarmaricevic:Desktop:NP%20Prilog%202%20-%20Tabele%20i%20grafici.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lazarmaricevic:Desktop:NP%20Prilog%202%20-%20Tabele%20i%20grafici.xlsx" TargetMode="Externa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26"/>
  <c:chart>
    <c:view3D>
      <c:rAngAx val="1"/>
    </c:view3D>
    <c:plotArea>
      <c:layout/>
      <c:bar3DChart>
        <c:barDir val="col"/>
        <c:grouping val="clustered"/>
        <c:ser>
          <c:idx val="0"/>
          <c:order val="0"/>
          <c:tx>
            <c:strRef>
              <c:f>'Приходи и примања'!$D$5</c:f>
              <c:strCache>
                <c:ptCount val="1"/>
                <c:pt idx="0">
                  <c:v>Izvrsenje</c:v>
                </c:pt>
              </c:strCache>
            </c:strRef>
          </c:tx>
          <c:cat>
            <c:strRef>
              <c:f>'Приходи и примања'!$C$6:$C$10</c:f>
              <c:strCache>
                <c:ptCount val="5"/>
                <c:pt idx="0">
                  <c:v>Poreski prihodi</c:v>
                </c:pt>
                <c:pt idx="1">
                  <c:v>Transferi</c:v>
                </c:pt>
                <c:pt idx="2">
                  <c:v>Drugi prihodi</c:v>
                </c:pt>
                <c:pt idx="3">
                  <c:v>Prihodi od prodaje nefinansijske imovine</c:v>
                </c:pt>
                <c:pt idx="4">
                  <c:v>Primanja od zaduženja i prodaje finansijske imovine</c:v>
                </c:pt>
              </c:strCache>
            </c:strRef>
          </c:cat>
          <c:val>
            <c:numRef>
              <c:f>'Приходи и примања'!$D$6:$D$10</c:f>
              <c:numCache>
                <c:formatCode>#,##0.00</c:formatCode>
                <c:ptCount val="5"/>
                <c:pt idx="0">
                  <c:v>1267374989.0699999</c:v>
                </c:pt>
                <c:pt idx="1">
                  <c:v>844218448.42000008</c:v>
                </c:pt>
                <c:pt idx="2">
                  <c:v>568407482.94999969</c:v>
                </c:pt>
                <c:pt idx="3">
                  <c:v>60659130.24000001</c:v>
                </c:pt>
                <c:pt idx="4">
                  <c:v>180254498.75999999</c:v>
                </c:pt>
              </c:numCache>
            </c:numRef>
          </c:val>
          <c:extLst xmlns:c16r2="http://schemas.microsoft.com/office/drawing/2015/06/chart">
            <c:ext xmlns:c16="http://schemas.microsoft.com/office/drawing/2014/chart" uri="{C3380CC4-5D6E-409C-BE32-E72D297353CC}">
              <c16:uniqueId val="{00000000-560E-4A1D-A04D-10B0728D1ACA}"/>
            </c:ext>
          </c:extLst>
        </c:ser>
        <c:ser>
          <c:idx val="1"/>
          <c:order val="1"/>
          <c:tx>
            <c:strRef>
              <c:f>'Приходи и примања'!$E$5</c:f>
              <c:strCache>
                <c:ptCount val="1"/>
                <c:pt idx="0">
                  <c:v>Plan</c:v>
                </c:pt>
              </c:strCache>
            </c:strRef>
          </c:tx>
          <c:cat>
            <c:strRef>
              <c:f>'Приходи и примања'!$C$6:$C$10</c:f>
              <c:strCache>
                <c:ptCount val="5"/>
                <c:pt idx="0">
                  <c:v>Poreski prihodi</c:v>
                </c:pt>
                <c:pt idx="1">
                  <c:v>Transferi</c:v>
                </c:pt>
                <c:pt idx="2">
                  <c:v>Drugi prihodi</c:v>
                </c:pt>
                <c:pt idx="3">
                  <c:v>Prihodi od prodaje nefinansijske imovine</c:v>
                </c:pt>
                <c:pt idx="4">
                  <c:v>Primanja od zaduženja i prodaje finansijske imovine</c:v>
                </c:pt>
              </c:strCache>
            </c:strRef>
          </c:cat>
          <c:val>
            <c:numRef>
              <c:f>'Приходи и примања'!$E$6:$E$10</c:f>
              <c:numCache>
                <c:formatCode>#,##0</c:formatCode>
                <c:ptCount val="5"/>
                <c:pt idx="0">
                  <c:v>1375719999.9999998</c:v>
                </c:pt>
                <c:pt idx="1">
                  <c:v>765000000</c:v>
                </c:pt>
                <c:pt idx="2">
                  <c:v>547130000.00000012</c:v>
                </c:pt>
                <c:pt idx="3">
                  <c:v>90000000</c:v>
                </c:pt>
                <c:pt idx="4">
                  <c:v>180000000</c:v>
                </c:pt>
              </c:numCache>
            </c:numRef>
          </c:val>
          <c:extLst xmlns:c16r2="http://schemas.microsoft.com/office/drawing/2015/06/chart">
            <c:ext xmlns:c16="http://schemas.microsoft.com/office/drawing/2014/chart" uri="{C3380CC4-5D6E-409C-BE32-E72D297353CC}">
              <c16:uniqueId val="{00000001-560E-4A1D-A04D-10B0728D1ACA}"/>
            </c:ext>
          </c:extLst>
        </c:ser>
        <c:dLbls/>
        <c:shape val="cylinder"/>
        <c:axId val="105137664"/>
        <c:axId val="105139200"/>
        <c:axId val="0"/>
      </c:bar3DChart>
      <c:catAx>
        <c:axId val="105137664"/>
        <c:scaling>
          <c:orientation val="minMax"/>
        </c:scaling>
        <c:axPos val="b"/>
        <c:numFmt formatCode="General" sourceLinked="0"/>
        <c:tickLblPos val="nextTo"/>
        <c:crossAx val="105139200"/>
        <c:crosses val="autoZero"/>
        <c:auto val="1"/>
        <c:lblAlgn val="ctr"/>
        <c:lblOffset val="100"/>
      </c:catAx>
      <c:valAx>
        <c:axId val="105139200"/>
        <c:scaling>
          <c:orientation val="minMax"/>
        </c:scaling>
        <c:axPos val="l"/>
        <c:majorGridlines/>
        <c:numFmt formatCode="#,##0.00" sourceLinked="1"/>
        <c:tickLblPos val="nextTo"/>
        <c:crossAx val="105137664"/>
        <c:crosses val="autoZero"/>
        <c:crossBetween val="between"/>
      </c:valAx>
    </c:plotArea>
    <c:legend>
      <c:legendPos val="r"/>
      <c:layout/>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x-none" b="1"/>
              <a:t>Структура расхода и издатака</a:t>
            </a:r>
            <a:endParaRPr lang="en-US" b="1"/>
          </a:p>
        </c:rich>
      </c:tx>
      <c:layout/>
      <c:spPr>
        <a:noFill/>
        <a:ln>
          <a:noFill/>
        </a:ln>
        <a:effectLst/>
      </c:spPr>
    </c:title>
    <c:view3D>
      <c:rotX val="30"/>
      <c:depthPercent val="100"/>
      <c:perspective val="30"/>
    </c:view3D>
    <c:floor>
      <c:spPr>
        <a:noFill/>
        <a:ln>
          <a:noFill/>
        </a:ln>
        <a:effectLst/>
        <a:sp3d/>
      </c:spPr>
    </c:floor>
    <c:sideWall>
      <c:spPr>
        <a:noFill/>
        <a:ln>
          <a:noFill/>
        </a:ln>
        <a:effectLst/>
        <a:sp3d/>
      </c:spPr>
    </c:sideWall>
    <c:backWall>
      <c:spPr>
        <a:noFill/>
        <a:ln>
          <a:noFill/>
        </a:ln>
        <a:effectLst/>
        <a:sp3d/>
      </c:spPr>
    </c:backWall>
    <c:plotArea>
      <c:layout>
        <c:manualLayout>
          <c:layoutTarget val="inner"/>
          <c:xMode val="edge"/>
          <c:yMode val="edge"/>
          <c:x val="0.23712750081894596"/>
          <c:y val="0.31178409757603809"/>
          <c:w val="0.5360172120241522"/>
          <c:h val="0.47396905974988413"/>
        </c:manualLayout>
      </c:layout>
      <c:pie3DChart>
        <c:varyColors val="1"/>
        <c:ser>
          <c:idx val="0"/>
          <c:order val="0"/>
          <c:explosion val="15"/>
          <c:dPt>
            <c:idx val="0"/>
            <c:spPr>
              <a:solidFill>
                <a:schemeClr val="accent1"/>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1-9187-400C-AE0C-D299E08B2FF7}"/>
              </c:ext>
            </c:extLst>
          </c:dPt>
          <c:dPt>
            <c:idx val="1"/>
            <c:spPr>
              <a:solidFill>
                <a:schemeClr val="accent2"/>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3-9187-400C-AE0C-D299E08B2FF7}"/>
              </c:ext>
            </c:extLst>
          </c:dPt>
          <c:dPt>
            <c:idx val="2"/>
            <c:explosion val="30"/>
            <c:spPr>
              <a:solidFill>
                <a:schemeClr val="accent3"/>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5-9187-400C-AE0C-D299E08B2FF7}"/>
              </c:ext>
            </c:extLst>
          </c:dPt>
          <c:dPt>
            <c:idx val="3"/>
            <c:spPr>
              <a:solidFill>
                <a:schemeClr val="accent4"/>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7-9187-400C-AE0C-D299E08B2FF7}"/>
              </c:ext>
            </c:extLst>
          </c:dPt>
          <c:dPt>
            <c:idx val="4"/>
            <c:spPr>
              <a:solidFill>
                <a:schemeClr val="accent5"/>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9-9187-400C-AE0C-D299E08B2FF7}"/>
              </c:ext>
            </c:extLst>
          </c:dPt>
          <c:dPt>
            <c:idx val="5"/>
            <c:spPr>
              <a:solidFill>
                <a:schemeClr val="accent6"/>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B-9187-400C-AE0C-D299E08B2FF7}"/>
              </c:ext>
            </c:extLst>
          </c:dPt>
          <c:dPt>
            <c:idx val="6"/>
            <c:spPr>
              <a:solidFill>
                <a:schemeClr val="accent1">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D-9187-400C-AE0C-D299E08B2FF7}"/>
              </c:ext>
            </c:extLst>
          </c:dPt>
          <c:dPt>
            <c:idx val="7"/>
            <c:spPr>
              <a:solidFill>
                <a:schemeClr val="accent2">
                  <a:lumMod val="60000"/>
                </a:schemeClr>
              </a:solidFill>
              <a:ln w="25400">
                <a:solidFill>
                  <a:schemeClr val="lt1"/>
                </a:solidFill>
              </a:ln>
              <a:effectLst/>
              <a:sp3d contourW="25400">
                <a:contourClr>
                  <a:schemeClr val="lt1"/>
                </a:contourClr>
              </a:sp3d>
            </c:spPr>
            <c:extLst xmlns:c16r2="http://schemas.microsoft.com/office/drawing/2015/06/chart">
              <c:ext xmlns:c16="http://schemas.microsoft.com/office/drawing/2014/chart" uri="{C3380CC4-5D6E-409C-BE32-E72D297353CC}">
                <c16:uniqueId val="{0000000E-9187-400C-AE0C-D299E08B2FF7}"/>
              </c:ext>
            </c:extLst>
          </c:dPt>
          <c:dLbls>
            <c:dLbl>
              <c:idx val="0"/>
              <c:layout>
                <c:manualLayout>
                  <c:x val="4.108885464817671E-3"/>
                  <c:y val="-3.1372549019608115E-3"/>
                </c:manualLayout>
              </c:layout>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9187-400C-AE0C-D299E08B2FF7}"/>
                </c:ext>
              </c:extLst>
            </c:dLbl>
            <c:dLbl>
              <c:idx val="1"/>
              <c:layout>
                <c:manualLayout>
                  <c:x val="-1.2326656394453003E-2"/>
                  <c:y val="-9.4117647058823528E-2"/>
                </c:manualLayout>
              </c:layout>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9187-400C-AE0C-D299E08B2FF7}"/>
                </c:ext>
              </c:extLst>
            </c:dLbl>
            <c:dLbl>
              <c:idx val="2"/>
              <c:layout>
                <c:manualLayout>
                  <c:x val="3.0816640986132498E-2"/>
                  <c:y val="-4.3921568627451009E-2"/>
                </c:manualLayout>
              </c:layout>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9187-400C-AE0C-D299E08B2FF7}"/>
                </c:ext>
              </c:extLst>
            </c:dLbl>
            <c:dLbl>
              <c:idx val="3"/>
              <c:layout>
                <c:manualLayout>
                  <c:x val="-6.765594915446918E-2"/>
                  <c:y val="7.4590928023165914E-2"/>
                </c:manualLayout>
              </c:layout>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9187-400C-AE0C-D299E08B2FF7}"/>
                </c:ext>
              </c:extLst>
            </c:dLbl>
            <c:dLbl>
              <c:idx val="4"/>
              <c:layout>
                <c:manualLayout>
                  <c:x val="-3.8668128756844402E-3"/>
                  <c:y val="-1.8823591635428405E-2"/>
                </c:manualLayout>
              </c:layout>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9187-400C-AE0C-D299E08B2FF7}"/>
                </c:ext>
              </c:extLst>
            </c:dLbl>
            <c:dLbl>
              <c:idx val="5"/>
              <c:layout>
                <c:manualLayout>
                  <c:x val="-4.7724823870700414E-2"/>
                  <c:y val="-3.4913028818501016E-2"/>
                </c:manualLayout>
              </c:layout>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9187-400C-AE0C-D299E08B2FF7}"/>
                </c:ext>
              </c:extLst>
            </c:dLbl>
            <c:dLbl>
              <c:idx val="6"/>
              <c:layout>
                <c:manualLayout>
                  <c:x val="-6.1633281972265017E-3"/>
                  <c:y val="-0.12862745098039205"/>
                </c:manualLayout>
              </c:layout>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D-9187-400C-AE0C-D299E08B2FF7}"/>
                </c:ext>
              </c:extLst>
            </c:dLbl>
            <c:dLbl>
              <c:idx val="7"/>
              <c:layout>
                <c:manualLayout>
                  <c:x val="1.4381099126861903E-2"/>
                  <c:y val="-7.8431372549019621E-2"/>
                </c:manualLayout>
              </c:layout>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E-9187-400C-AE0C-D299E08B2FF7}"/>
                </c:ext>
              </c:extLst>
            </c:dLbl>
            <c:dLbl>
              <c:idx val="8"/>
              <c:layout>
                <c:manualLayout>
                  <c:x val="1.9536801029820004E-2"/>
                  <c:y val="-2.8235387453142708E-2"/>
                </c:manualLayout>
              </c:layout>
              <c:dLblPos val="bestFi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0-245D-44DB-8DB0-55217AF78A45}"/>
                </c:ext>
              </c:extLst>
            </c:dLbl>
            <c:numFmt formatCode="0.00%" sourceLinked="0"/>
            <c:spPr>
              <a:solidFill>
                <a:sysClr val="window" lastClr="FFFFFF"/>
              </a:solidFill>
              <a:ln w="12700">
                <a:solidFill>
                  <a:sysClr val="windowText" lastClr="000000">
                    <a:lumMod val="65000"/>
                    <a:lumOff val="35000"/>
                  </a:sysClr>
                </a:solidFill>
              </a:ln>
              <a:effectLst/>
            </c:spPr>
            <c:txPr>
              <a:bodyPr rot="0" spcFirstLastPara="1" vertOverflow="clip" horzOverflow="clip" vert="horz" wrap="square" lIns="38100" tIns="19050" rIns="38100" bIns="19050" anchor="ctr" anchorCtr="1">
                <a:spAutoFit/>
              </a:bodyPr>
              <a:lstStyle/>
              <a:p>
                <a:pPr>
                  <a:defRPr sz="1200" b="1" i="0" u="none" strike="noStrike" kern="1200" baseline="0">
                    <a:solidFill>
                      <a:schemeClr val="dk1">
                        <a:lumMod val="65000"/>
                        <a:lumOff val="35000"/>
                      </a:schemeClr>
                    </a:solidFill>
                    <a:latin typeface="+mn-lt"/>
                    <a:ea typeface="+mn-ea"/>
                    <a:cs typeface="+mn-cs"/>
                  </a:defRPr>
                </a:pPr>
                <a:endParaRPr lang="en-US"/>
              </a:p>
            </c:txPr>
            <c:dLblPos val="outEnd"/>
            <c:showCatName val="1"/>
            <c:showPercent val="1"/>
            <c:extLst xmlns:c16r2="http://schemas.microsoft.com/office/drawing/2015/06/chart">
              <c:ext xmlns:c15="http://schemas.microsoft.com/office/drawing/2012/chart" uri="{CE6537A1-D6FC-4f65-9D91-7224C49458BB}">
                <c15:spPr xmlns:c15="http://schemas.microsoft.com/office/drawing/2012/chart">
                  <a:prstGeom prst="wedgeRectCallout">
                    <a:avLst/>
                  </a:prstGeom>
                </c15:spPr>
              </c:ext>
            </c:extLst>
          </c:dLbls>
          <c:cat>
            <c:strRef>
              <c:f>'Расходи и издаци'!$C$6:$C$14</c:f>
              <c:strCache>
                <c:ptCount val="9"/>
                <c:pt idx="0">
                  <c:v>Rashodi za zaposlene</c:v>
                </c:pt>
                <c:pt idx="1">
                  <c:v>Korišćenje roba i usluga</c:v>
                </c:pt>
                <c:pt idx="2">
                  <c:v>Otplata kamata</c:v>
                </c:pt>
                <c:pt idx="3">
                  <c:v>Subvencije</c:v>
                </c:pt>
                <c:pt idx="4">
                  <c:v>Dotacije, donacije, transferi</c:v>
                </c:pt>
                <c:pt idx="5">
                  <c:v>Prava iz socijalnog osiguranja</c:v>
                </c:pt>
                <c:pt idx="6">
                  <c:v>Ostali rashodi</c:v>
                </c:pt>
                <c:pt idx="7">
                  <c:v>Kapitalni izdaci / izdaci za nefinansijsku imovinu</c:v>
                </c:pt>
                <c:pt idx="8">
                  <c:v>Izdaci za otplatu glavnicu</c:v>
                </c:pt>
              </c:strCache>
            </c:strRef>
          </c:cat>
          <c:val>
            <c:numRef>
              <c:f>'Расходи и издаци'!$D$6:$D$14</c:f>
              <c:numCache>
                <c:formatCode>#,##0</c:formatCode>
                <c:ptCount val="9"/>
                <c:pt idx="0">
                  <c:v>761355825.99999988</c:v>
                </c:pt>
                <c:pt idx="1">
                  <c:v>665324732</c:v>
                </c:pt>
                <c:pt idx="2">
                  <c:v>10784506</c:v>
                </c:pt>
                <c:pt idx="3">
                  <c:v>20000000</c:v>
                </c:pt>
                <c:pt idx="4">
                  <c:v>349693486</c:v>
                </c:pt>
                <c:pt idx="5">
                  <c:v>102171051</c:v>
                </c:pt>
                <c:pt idx="6">
                  <c:v>248210886.99999997</c:v>
                </c:pt>
                <c:pt idx="7">
                  <c:v>745165817.00000012</c:v>
                </c:pt>
                <c:pt idx="8">
                  <c:v>60365388</c:v>
                </c:pt>
              </c:numCache>
            </c:numRef>
          </c:val>
          <c:extLst xmlns:c16r2="http://schemas.microsoft.com/office/drawing/2015/06/chart">
            <c:ext xmlns:c16="http://schemas.microsoft.com/office/drawing/2014/chart" uri="{C3380CC4-5D6E-409C-BE32-E72D297353CC}">
              <c16:uniqueId val="{0000000C-9187-400C-AE0C-D299E08B2FF7}"/>
            </c:ext>
          </c:extLst>
        </c:ser>
        <c:dLbls/>
      </c:pie3DChart>
      <c:spPr>
        <a:noFill/>
        <a:ln>
          <a:noFill/>
        </a:ln>
        <a:effectLst/>
      </c:spPr>
    </c:plotArea>
    <c:plotVisOnly val="1"/>
    <c:dispBlanksAs val="zero"/>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view3D>
      <c:rAngAx val="1"/>
    </c:view3D>
    <c:plotArea>
      <c:layout/>
      <c:bar3DChart>
        <c:barDir val="col"/>
        <c:grouping val="clustered"/>
        <c:ser>
          <c:idx val="0"/>
          <c:order val="0"/>
          <c:tx>
            <c:strRef>
              <c:f>'Расходи и издаци'!$D$5</c:f>
              <c:strCache>
                <c:ptCount val="1"/>
                <c:pt idx="0">
                  <c:v>Izvršenje </c:v>
                </c:pt>
              </c:strCache>
            </c:strRef>
          </c:tx>
          <c:cat>
            <c:strRef>
              <c:f>'Расходи и издаци'!$C$7:$C$15</c:f>
              <c:strCache>
                <c:ptCount val="9"/>
                <c:pt idx="0">
                  <c:v>Korišćenje roba i usluga</c:v>
                </c:pt>
                <c:pt idx="1">
                  <c:v>Otplata kamata</c:v>
                </c:pt>
                <c:pt idx="2">
                  <c:v>Subvencije</c:v>
                </c:pt>
                <c:pt idx="3">
                  <c:v>Dotacije, donacije, transferi</c:v>
                </c:pt>
                <c:pt idx="4">
                  <c:v>Prava iz socijalnog osiguranja</c:v>
                </c:pt>
                <c:pt idx="5">
                  <c:v>Ostali rashodi</c:v>
                </c:pt>
                <c:pt idx="6">
                  <c:v>Kapitalni izdaci / izdaci za nefinansijsku imovinu</c:v>
                </c:pt>
                <c:pt idx="7">
                  <c:v>Izdaci za otplatu glavnicu</c:v>
                </c:pt>
                <c:pt idx="8">
                  <c:v>Administrativni transferi</c:v>
                </c:pt>
              </c:strCache>
            </c:strRef>
          </c:cat>
          <c:val>
            <c:numRef>
              <c:f>'Расходи и издаци'!$D$7:$D$15</c:f>
              <c:numCache>
                <c:formatCode>#,##0</c:formatCode>
                <c:ptCount val="9"/>
                <c:pt idx="0">
                  <c:v>665324732</c:v>
                </c:pt>
                <c:pt idx="1">
                  <c:v>10784506</c:v>
                </c:pt>
                <c:pt idx="2">
                  <c:v>20000000</c:v>
                </c:pt>
                <c:pt idx="3">
                  <c:v>349693486</c:v>
                </c:pt>
                <c:pt idx="4">
                  <c:v>102171051</c:v>
                </c:pt>
                <c:pt idx="5">
                  <c:v>248210886.99999997</c:v>
                </c:pt>
                <c:pt idx="6">
                  <c:v>745165817.00000012</c:v>
                </c:pt>
                <c:pt idx="7">
                  <c:v>60365388</c:v>
                </c:pt>
                <c:pt idx="8">
                  <c:v>0</c:v>
                </c:pt>
              </c:numCache>
            </c:numRef>
          </c:val>
          <c:extLst xmlns:c16r2="http://schemas.microsoft.com/office/drawing/2015/06/chart">
            <c:ext xmlns:c16="http://schemas.microsoft.com/office/drawing/2014/chart" uri="{C3380CC4-5D6E-409C-BE32-E72D297353CC}">
              <c16:uniqueId val="{00000000-9256-42AC-9972-970785915AC3}"/>
            </c:ext>
          </c:extLst>
        </c:ser>
        <c:ser>
          <c:idx val="1"/>
          <c:order val="1"/>
          <c:tx>
            <c:strRef>
              <c:f>'Расходи и издаци'!$E$5</c:f>
              <c:strCache>
                <c:ptCount val="1"/>
                <c:pt idx="0">
                  <c:v>Plan</c:v>
                </c:pt>
              </c:strCache>
            </c:strRef>
          </c:tx>
          <c:cat>
            <c:strRef>
              <c:f>'Расходи и издаци'!$C$7:$C$15</c:f>
              <c:strCache>
                <c:ptCount val="9"/>
                <c:pt idx="0">
                  <c:v>Korišćenje roba i usluga</c:v>
                </c:pt>
                <c:pt idx="1">
                  <c:v>Otplata kamata</c:v>
                </c:pt>
                <c:pt idx="2">
                  <c:v>Subvencije</c:v>
                </c:pt>
                <c:pt idx="3">
                  <c:v>Dotacije, donacije, transferi</c:v>
                </c:pt>
                <c:pt idx="4">
                  <c:v>Prava iz socijalnog osiguranja</c:v>
                </c:pt>
                <c:pt idx="5">
                  <c:v>Ostali rashodi</c:v>
                </c:pt>
                <c:pt idx="6">
                  <c:v>Kapitalni izdaci / izdaci za nefinansijsku imovinu</c:v>
                </c:pt>
                <c:pt idx="7">
                  <c:v>Izdaci za otplatu glavnicu</c:v>
                </c:pt>
                <c:pt idx="8">
                  <c:v>Administrativni transferi</c:v>
                </c:pt>
              </c:strCache>
            </c:strRef>
          </c:cat>
          <c:val>
            <c:numRef>
              <c:f>'Расходи и издаци'!$E$7:$E$15</c:f>
              <c:numCache>
                <c:formatCode>#,##0</c:formatCode>
                <c:ptCount val="9"/>
                <c:pt idx="0">
                  <c:v>726845000</c:v>
                </c:pt>
                <c:pt idx="1">
                  <c:v>13810000</c:v>
                </c:pt>
                <c:pt idx="2">
                  <c:v>20000000</c:v>
                </c:pt>
                <c:pt idx="3">
                  <c:v>367135000</c:v>
                </c:pt>
                <c:pt idx="4">
                  <c:v>115100000</c:v>
                </c:pt>
                <c:pt idx="5">
                  <c:v>273100000</c:v>
                </c:pt>
                <c:pt idx="6">
                  <c:v>771060000</c:v>
                </c:pt>
                <c:pt idx="7">
                  <c:v>60000000</c:v>
                </c:pt>
                <c:pt idx="8">
                  <c:v>6500000</c:v>
                </c:pt>
              </c:numCache>
            </c:numRef>
          </c:val>
          <c:extLst xmlns:c16r2="http://schemas.microsoft.com/office/drawing/2015/06/chart">
            <c:ext xmlns:c16="http://schemas.microsoft.com/office/drawing/2014/chart" uri="{C3380CC4-5D6E-409C-BE32-E72D297353CC}">
              <c16:uniqueId val="{00000001-9256-42AC-9972-970785915AC3}"/>
            </c:ext>
          </c:extLst>
        </c:ser>
        <c:dLbls/>
        <c:shape val="cylinder"/>
        <c:axId val="117860992"/>
        <c:axId val="117862784"/>
        <c:axId val="0"/>
      </c:bar3DChart>
      <c:catAx>
        <c:axId val="117860992"/>
        <c:scaling>
          <c:orientation val="minMax"/>
        </c:scaling>
        <c:axPos val="b"/>
        <c:numFmt formatCode="General" sourceLinked="0"/>
        <c:tickLblPos val="nextTo"/>
        <c:crossAx val="117862784"/>
        <c:crosses val="autoZero"/>
        <c:auto val="1"/>
        <c:lblAlgn val="ctr"/>
        <c:lblOffset val="100"/>
      </c:catAx>
      <c:valAx>
        <c:axId val="117862784"/>
        <c:scaling>
          <c:orientation val="minMax"/>
        </c:scaling>
        <c:axPos val="l"/>
        <c:majorGridlines/>
        <c:numFmt formatCode="#,##0" sourceLinked="1"/>
        <c:tickLblPos val="nextTo"/>
        <c:crossAx val="117860992"/>
        <c:crosses val="autoZero"/>
        <c:crossBetween val="between"/>
      </c:valAx>
    </c:plotArea>
    <c:legend>
      <c:legendPos val="r"/>
      <c:layout/>
    </c:legend>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view3D>
      <c:rAngAx val="1"/>
    </c:view3D>
    <c:plotArea>
      <c:layout/>
      <c:bar3DChart>
        <c:barDir val="col"/>
        <c:grouping val="clustered"/>
        <c:ser>
          <c:idx val="0"/>
          <c:order val="0"/>
          <c:cat>
            <c:strRef>
              <c:f>'Расходи по месецима'!$B$3:$B$14</c:f>
              <c:strCache>
                <c:ptCount val="12"/>
                <c:pt idx="0">
                  <c:v>Januar</c:v>
                </c:pt>
                <c:pt idx="1">
                  <c:v>Februar</c:v>
                </c:pt>
                <c:pt idx="2">
                  <c:v>Mart</c:v>
                </c:pt>
                <c:pt idx="3">
                  <c:v>April</c:v>
                </c:pt>
                <c:pt idx="4">
                  <c:v>Maj</c:v>
                </c:pt>
                <c:pt idx="5">
                  <c:v>Jun</c:v>
                </c:pt>
                <c:pt idx="6">
                  <c:v>Jul</c:v>
                </c:pt>
                <c:pt idx="7">
                  <c:v>Avgust</c:v>
                </c:pt>
                <c:pt idx="8">
                  <c:v>Septembar</c:v>
                </c:pt>
                <c:pt idx="9">
                  <c:v>Oktobar</c:v>
                </c:pt>
                <c:pt idx="10">
                  <c:v>Novembar</c:v>
                </c:pt>
                <c:pt idx="11">
                  <c:v>Decembar</c:v>
                </c:pt>
              </c:strCache>
            </c:strRef>
          </c:cat>
          <c:val>
            <c:numRef>
              <c:f>'Расходи по месецима'!$C$3:$C$14</c:f>
              <c:numCache>
                <c:formatCode>#,##0</c:formatCode>
                <c:ptCount val="12"/>
                <c:pt idx="0">
                  <c:v>42888708</c:v>
                </c:pt>
                <c:pt idx="1">
                  <c:v>88331706.36999999</c:v>
                </c:pt>
                <c:pt idx="2">
                  <c:v>87031382.999999985</c:v>
                </c:pt>
                <c:pt idx="3">
                  <c:v>49634713</c:v>
                </c:pt>
                <c:pt idx="4">
                  <c:v>108670643</c:v>
                </c:pt>
                <c:pt idx="5">
                  <c:v>66812322</c:v>
                </c:pt>
                <c:pt idx="6">
                  <c:v>78199544.999999985</c:v>
                </c:pt>
                <c:pt idx="7">
                  <c:v>122153413.99999999</c:v>
                </c:pt>
                <c:pt idx="8">
                  <c:v>90329867</c:v>
                </c:pt>
                <c:pt idx="9">
                  <c:v>93904591.000000015</c:v>
                </c:pt>
                <c:pt idx="10">
                  <c:v>120655240.00000001</c:v>
                </c:pt>
                <c:pt idx="11">
                  <c:v>154910108.99999997</c:v>
                </c:pt>
              </c:numCache>
            </c:numRef>
          </c:val>
          <c:extLst xmlns:c16r2="http://schemas.microsoft.com/office/drawing/2015/06/chart">
            <c:ext xmlns:c16="http://schemas.microsoft.com/office/drawing/2014/chart" uri="{C3380CC4-5D6E-409C-BE32-E72D297353CC}">
              <c16:uniqueId val="{00000000-BAE5-489B-B0EE-689BDEE27801}"/>
            </c:ext>
          </c:extLst>
        </c:ser>
        <c:dLbls/>
        <c:shape val="cylinder"/>
        <c:axId val="186391168"/>
        <c:axId val="186409344"/>
        <c:axId val="0"/>
      </c:bar3DChart>
      <c:catAx>
        <c:axId val="186391168"/>
        <c:scaling>
          <c:orientation val="minMax"/>
        </c:scaling>
        <c:axPos val="b"/>
        <c:numFmt formatCode="General" sourceLinked="0"/>
        <c:tickLblPos val="nextTo"/>
        <c:crossAx val="186409344"/>
        <c:crosses val="autoZero"/>
        <c:auto val="1"/>
        <c:lblAlgn val="ctr"/>
        <c:lblOffset val="100"/>
      </c:catAx>
      <c:valAx>
        <c:axId val="186409344"/>
        <c:scaling>
          <c:orientation val="minMax"/>
        </c:scaling>
        <c:axPos val="l"/>
        <c:majorGridlines/>
        <c:numFmt formatCode="#,##0" sourceLinked="1"/>
        <c:tickLblPos val="nextTo"/>
        <c:crossAx val="186391168"/>
        <c:crosses val="autoZero"/>
        <c:crossBetween val="between"/>
      </c:valAx>
    </c:plotArea>
    <c:plotVisOnly val="1"/>
    <c:dispBlanksAs val="gap"/>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A47F19-311D-44B3-AAA4-35C98BD4844B}"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0C844461-76DE-4FEA-A87D-23440AD6FC2E}">
      <dgm:prSet phldrT="[Text]"/>
      <dgm:spPr/>
      <dgm:t>
        <a:bodyPr/>
        <a:lstStyle/>
        <a:p>
          <a:r>
            <a:rPr lang="sr-Latn-CS" b="1" dirty="0"/>
            <a:t>Poreski prihodi</a:t>
          </a:r>
          <a:endParaRPr lang="en-US" b="1" dirty="0"/>
        </a:p>
      </dgm:t>
    </dgm:pt>
    <dgm:pt modelId="{6F031138-6684-4AF8-B48F-F90EB84372B1}" type="parTrans" cxnId="{DFA45898-8E34-483C-97B6-EC38D2140466}">
      <dgm:prSet/>
      <dgm:spPr/>
      <dgm:t>
        <a:bodyPr/>
        <a:lstStyle/>
        <a:p>
          <a:endParaRPr lang="en-US"/>
        </a:p>
      </dgm:t>
    </dgm:pt>
    <dgm:pt modelId="{C24B5DA2-B651-485D-A0F4-95731772C9B8}" type="sibTrans" cxnId="{DFA45898-8E34-483C-97B6-EC38D2140466}">
      <dgm:prSet/>
      <dgm:spPr/>
      <dgm:t>
        <a:bodyPr/>
        <a:lstStyle/>
        <a:p>
          <a:endParaRPr lang="en-US"/>
        </a:p>
      </dgm:t>
    </dgm:pt>
    <dgm:pt modelId="{D45E583C-4AAD-40D2-9D24-9A0A68141567}">
      <dgm:prSet phldrT="[Text]" custT="1"/>
      <dgm:spPr>
        <a:solidFill>
          <a:srgbClr val="92D050"/>
        </a:solidFill>
      </dgm:spPr>
      <dgm:t>
        <a:bodyPr/>
        <a:lstStyle/>
        <a:p>
          <a:pPr algn="just"/>
          <a:r>
            <a:rPr lang="hr-HR" altLang="en-US" sz="1400" dirty="0">
              <a:latin typeface="Calibri" panose="020F0502020204030204" pitchFamily="34" charset="0"/>
            </a:rPr>
            <a:t>Vrsta javnih prihoda koji se prikupljaju obaveznim plaćanjima poreskih obveznika bez obaveze izvršenja specijalne usluge zauzvrat.</a:t>
          </a:r>
          <a:endParaRPr lang="en-US" sz="1400" dirty="0"/>
        </a:p>
      </dgm:t>
    </dgm:pt>
    <dgm:pt modelId="{DF23AB14-DB78-4D25-948A-D263DF13EBEB}" type="parTrans" cxnId="{B6E9FE2F-54FB-46AA-BA6A-1465C15C85E2}">
      <dgm:prSet/>
      <dgm:spPr/>
      <dgm:t>
        <a:bodyPr/>
        <a:lstStyle/>
        <a:p>
          <a:endParaRPr lang="en-US"/>
        </a:p>
      </dgm:t>
    </dgm:pt>
    <dgm:pt modelId="{875C4C0C-D761-476B-9D17-EF850CFCBB84}" type="sibTrans" cxnId="{B6E9FE2F-54FB-46AA-BA6A-1465C15C85E2}">
      <dgm:prSet/>
      <dgm:spPr/>
      <dgm:t>
        <a:bodyPr/>
        <a:lstStyle/>
        <a:p>
          <a:endParaRPr lang="en-US"/>
        </a:p>
      </dgm:t>
    </dgm:pt>
    <dgm:pt modelId="{E1B79EE1-1157-4302-AB0B-8FEDC81165FD}">
      <dgm:prSet phldrT="[Text]"/>
      <dgm:spPr/>
      <dgm:t>
        <a:bodyPr/>
        <a:lstStyle/>
        <a:p>
          <a:pPr algn="r"/>
          <a:r>
            <a:rPr lang="sr-Latn-CS" b="1" dirty="0"/>
            <a:t>Donacije i transferi</a:t>
          </a:r>
          <a:endParaRPr lang="en-US" b="1" dirty="0"/>
        </a:p>
      </dgm:t>
    </dgm:pt>
    <dgm:pt modelId="{D901DA59-A95A-4489-99A8-4140EE7BA89A}" type="parTrans" cxnId="{9CBF9DF9-AB9B-4A23-9199-3C2DD5A0CE43}">
      <dgm:prSet/>
      <dgm:spPr/>
      <dgm:t>
        <a:bodyPr/>
        <a:lstStyle/>
        <a:p>
          <a:endParaRPr lang="en-US"/>
        </a:p>
      </dgm:t>
    </dgm:pt>
    <dgm:pt modelId="{E99A6F9C-C544-4400-B178-20BC6CFFFE07}" type="sibTrans" cxnId="{9CBF9DF9-AB9B-4A23-9199-3C2DD5A0CE43}">
      <dgm:prSet/>
      <dgm:spPr/>
      <dgm:t>
        <a:bodyPr/>
        <a:lstStyle/>
        <a:p>
          <a:endParaRPr lang="en-US"/>
        </a:p>
      </dgm:t>
    </dgm:pt>
    <dgm:pt modelId="{92FD0664-EE76-4121-BE7B-68FC1EE5F4D7}">
      <dgm:prSet phldrT="[Text]" custT="1"/>
      <dgm:spPr>
        <a:solidFill>
          <a:srgbClr val="00B0F0"/>
        </a:solidFill>
      </dgm:spPr>
      <dgm:t>
        <a:bodyPr/>
        <a:lstStyle/>
        <a:p>
          <a:pPr algn="just"/>
          <a:r>
            <a:rPr lang="hr-HR" sz="1400" b="1" i="0" dirty="0"/>
            <a:t>Donacije se dobijaju od domaćih i međunarodnih donatora i organizacija za različite projekte. Transferi podrazumevaju prenos sredstava od nivoa Republike Srbije opštinskom nivou vlasti. Mogu biti namenski (za tačno utvrđene namene) ili nenamenski (nije im unapred utvrđena namena te se mogu u skladu sa zakonom koristiti za bilo koje svrhe).</a:t>
          </a:r>
          <a:endParaRPr lang="en-US" sz="1400" i="0" dirty="0"/>
        </a:p>
      </dgm:t>
    </dgm:pt>
    <dgm:pt modelId="{A4B2DE69-08CB-4EF5-A179-A9838DCC0C0D}" type="parTrans" cxnId="{29D18108-D348-4C83-ABE4-39390C16C5CD}">
      <dgm:prSet/>
      <dgm:spPr/>
      <dgm:t>
        <a:bodyPr/>
        <a:lstStyle/>
        <a:p>
          <a:endParaRPr lang="en-US"/>
        </a:p>
      </dgm:t>
    </dgm:pt>
    <dgm:pt modelId="{31990FCE-83F5-4BCE-86BA-4F924011EADA}" type="sibTrans" cxnId="{29D18108-D348-4C83-ABE4-39390C16C5CD}">
      <dgm:prSet/>
      <dgm:spPr/>
      <dgm:t>
        <a:bodyPr/>
        <a:lstStyle/>
        <a:p>
          <a:endParaRPr lang="en-US"/>
        </a:p>
      </dgm:t>
    </dgm:pt>
    <dgm:pt modelId="{E055884F-7426-4921-A0E5-9CA56A76B49A}">
      <dgm:prSet phldrT="[Text]"/>
      <dgm:spPr/>
      <dgm:t>
        <a:bodyPr/>
        <a:lstStyle/>
        <a:p>
          <a:r>
            <a:rPr lang="sr-Latn-CS" b="1" dirty="0"/>
            <a:t>Neporeski prihodi</a:t>
          </a:r>
          <a:endParaRPr lang="en-US" b="1" dirty="0"/>
        </a:p>
      </dgm:t>
    </dgm:pt>
    <dgm:pt modelId="{A220DF32-CC6B-446C-B398-3C6FF19DF138}" type="parTrans" cxnId="{997AF6DE-9802-4842-96EC-E457543D4099}">
      <dgm:prSet/>
      <dgm:spPr/>
      <dgm:t>
        <a:bodyPr/>
        <a:lstStyle/>
        <a:p>
          <a:endParaRPr lang="en-US"/>
        </a:p>
      </dgm:t>
    </dgm:pt>
    <dgm:pt modelId="{EADBA54B-8207-46FB-8C83-E7274B6ED163}" type="sibTrans" cxnId="{997AF6DE-9802-4842-96EC-E457543D4099}">
      <dgm:prSet/>
      <dgm:spPr/>
      <dgm:t>
        <a:bodyPr/>
        <a:lstStyle/>
        <a:p>
          <a:endParaRPr lang="en-US"/>
        </a:p>
      </dgm:t>
    </dgm:pt>
    <dgm:pt modelId="{6B14159D-5902-471E-9F91-CEA86CA18597}">
      <dgm:prSet phldrT="[Text]" custT="1"/>
      <dgm:spPr>
        <a:solidFill>
          <a:srgbClr val="FFC000"/>
        </a:solidFill>
      </dgm:spPr>
      <dgm:t>
        <a:bodyPr/>
        <a:lstStyle/>
        <a:p>
          <a:pPr algn="just"/>
          <a:r>
            <a:rPr lang="hr-HR" altLang="en-US" sz="1400" dirty="0">
              <a:latin typeface="Calibri" panose="020F0502020204030204" pitchFamily="34" charset="0"/>
            </a:rPr>
            <a:t>Vrsta javnih prihoda koji se naplaćuju za korišćenje javnih dobara (naknade), pružanje javnih usluga (takse) ili zbog  koršenja ugovornih ili zakonskih odredbi (kazne i penali).</a:t>
          </a:r>
          <a:endParaRPr lang="en-US" sz="1400" dirty="0"/>
        </a:p>
      </dgm:t>
    </dgm:pt>
    <dgm:pt modelId="{0D2CFF9B-A50F-43E4-AFA5-E7E960E0BCD0}" type="parTrans" cxnId="{E528FBD6-03D8-4201-832B-0748BD271A16}">
      <dgm:prSet/>
      <dgm:spPr/>
      <dgm:t>
        <a:bodyPr/>
        <a:lstStyle/>
        <a:p>
          <a:endParaRPr lang="en-US"/>
        </a:p>
      </dgm:t>
    </dgm:pt>
    <dgm:pt modelId="{36039859-946E-4D2B-BAA0-EE1BB94895EC}" type="sibTrans" cxnId="{E528FBD6-03D8-4201-832B-0748BD271A16}">
      <dgm:prSet/>
      <dgm:spPr/>
      <dgm:t>
        <a:bodyPr/>
        <a:lstStyle/>
        <a:p>
          <a:endParaRPr lang="en-US"/>
        </a:p>
      </dgm:t>
    </dgm:pt>
    <dgm:pt modelId="{28888755-727E-436B-B2F2-DA7896544A65}">
      <dgm:prSet phldrT="[Text]"/>
      <dgm:spPr/>
      <dgm:t>
        <a:bodyPr/>
        <a:lstStyle/>
        <a:p>
          <a:r>
            <a:rPr lang="sr-Latn-CS" b="1" dirty="0"/>
            <a:t>Primanja od prodaje nefinansijske imovine</a:t>
          </a:r>
          <a:endParaRPr lang="en-US" b="1" dirty="0"/>
        </a:p>
      </dgm:t>
    </dgm:pt>
    <dgm:pt modelId="{74440C20-4C7D-42FA-8A71-91FF1ABB0C2B}" type="parTrans" cxnId="{423F4FFE-A4A5-4DB9-BCD0-81CA33242D4A}">
      <dgm:prSet/>
      <dgm:spPr/>
      <dgm:t>
        <a:bodyPr/>
        <a:lstStyle/>
        <a:p>
          <a:endParaRPr lang="en-US"/>
        </a:p>
      </dgm:t>
    </dgm:pt>
    <dgm:pt modelId="{25C618B1-3FCB-4E3A-AAEB-763F12B41872}" type="sibTrans" cxnId="{423F4FFE-A4A5-4DB9-BCD0-81CA33242D4A}">
      <dgm:prSet/>
      <dgm:spPr/>
      <dgm:t>
        <a:bodyPr/>
        <a:lstStyle/>
        <a:p>
          <a:endParaRPr lang="en-US"/>
        </a:p>
      </dgm:t>
    </dgm:pt>
    <dgm:pt modelId="{FE2BA0E8-81AC-463B-B498-EF464F5BCE06}">
      <dgm:prSet phldrT="[Text]" custT="1"/>
      <dgm:spPr>
        <a:solidFill>
          <a:srgbClr val="FFFF00"/>
        </a:solidFill>
      </dgm:spPr>
      <dgm:t>
        <a:bodyPr/>
        <a:lstStyle/>
        <a:p>
          <a:pPr algn="just"/>
          <a:r>
            <a:rPr lang="hr-HR" sz="1400" dirty="0">
              <a:solidFill>
                <a:schemeClr val="tx1">
                  <a:lumMod val="50000"/>
                  <a:lumOff val="50000"/>
                </a:schemeClr>
              </a:solidFill>
            </a:rPr>
            <a:t>Ova primanja se ostvaruju prodajom nepokretnosti i pokretnih stvari u vlasništvu grada.</a:t>
          </a:r>
          <a:endParaRPr lang="en-US" sz="1400" dirty="0">
            <a:solidFill>
              <a:schemeClr val="tx1">
                <a:lumMod val="50000"/>
                <a:lumOff val="50000"/>
              </a:schemeClr>
            </a:solidFill>
          </a:endParaRPr>
        </a:p>
      </dgm:t>
    </dgm:pt>
    <dgm:pt modelId="{7A39DE39-681C-425E-9FED-FBE278CC5B2D}" type="parTrans" cxnId="{86D1D984-3A22-405C-B36D-C2926B8E421B}">
      <dgm:prSet/>
      <dgm:spPr/>
      <dgm:t>
        <a:bodyPr/>
        <a:lstStyle/>
        <a:p>
          <a:endParaRPr lang="en-US"/>
        </a:p>
      </dgm:t>
    </dgm:pt>
    <dgm:pt modelId="{03DEC489-1FE9-42FB-A7B6-2DC930E80875}" type="sibTrans" cxnId="{86D1D984-3A22-405C-B36D-C2926B8E421B}">
      <dgm:prSet/>
      <dgm:spPr/>
      <dgm:t>
        <a:bodyPr/>
        <a:lstStyle/>
        <a:p>
          <a:endParaRPr lang="en-US"/>
        </a:p>
      </dgm:t>
    </dgm:pt>
    <dgm:pt modelId="{26EF48C7-6381-4355-B03F-DD441AE957C7}">
      <dgm:prSet phldrT="[Text]"/>
      <dgm:spPr/>
      <dgm:t>
        <a:bodyPr/>
        <a:lstStyle/>
        <a:p>
          <a:r>
            <a:rPr lang="sr-Latn-CS" b="1" dirty="0"/>
            <a:t>Primanja od zaduživanja i prodaje finansijske imovine</a:t>
          </a:r>
          <a:endParaRPr lang="en-US" b="1" dirty="0"/>
        </a:p>
      </dgm:t>
    </dgm:pt>
    <dgm:pt modelId="{18A23F74-72B2-47CE-8CFA-63637C44E493}" type="parTrans" cxnId="{C002A477-0333-4E42-A591-A476378A7B14}">
      <dgm:prSet/>
      <dgm:spPr/>
      <dgm:t>
        <a:bodyPr/>
        <a:lstStyle/>
        <a:p>
          <a:endParaRPr lang="en-US"/>
        </a:p>
      </dgm:t>
    </dgm:pt>
    <dgm:pt modelId="{7F59AFA8-97ED-43F0-BB10-8E36A7F9F28C}" type="sibTrans" cxnId="{C002A477-0333-4E42-A591-A476378A7B14}">
      <dgm:prSet/>
      <dgm:spPr/>
      <dgm:t>
        <a:bodyPr/>
        <a:lstStyle/>
        <a:p>
          <a:endParaRPr lang="en-US"/>
        </a:p>
      </dgm:t>
    </dgm:pt>
    <dgm:pt modelId="{4B4A2A45-FFA7-47F5-A99D-A2DFD7698107}">
      <dgm:prSet phldrT="[Text]" custT="1"/>
      <dgm:spPr>
        <a:solidFill>
          <a:schemeClr val="accent2">
            <a:lumMod val="60000"/>
            <a:lumOff val="40000"/>
          </a:schemeClr>
        </a:solidFill>
      </dgm:spPr>
      <dgm:t>
        <a:bodyPr/>
        <a:lstStyle/>
        <a:p>
          <a:pPr algn="just"/>
          <a:r>
            <a:rPr lang="hr-HR" sz="1400" b="0" i="0" dirty="0"/>
            <a:t>Primanja od zaduživanja predstavljaju prilive po osnovu primanja od zaduživanja kod poslovnih banaka u zemlji u korist nivoa gradova. Primanja od prodaje finansijske imovine  predstavljaju prilive po osnovu prodaje domaćih akcija i ostalog kapitala u korist nivoa gradova</a:t>
          </a:r>
          <a:endParaRPr lang="en-US" sz="1400" dirty="0"/>
        </a:p>
      </dgm:t>
    </dgm:pt>
    <dgm:pt modelId="{2E2C89AA-6D36-4A41-9A01-A47B8388C320}" type="parTrans" cxnId="{48A7DAC8-CBA0-4CCF-8FEB-1A8D1991CE61}">
      <dgm:prSet/>
      <dgm:spPr/>
      <dgm:t>
        <a:bodyPr/>
        <a:lstStyle/>
        <a:p>
          <a:endParaRPr lang="en-US"/>
        </a:p>
      </dgm:t>
    </dgm:pt>
    <dgm:pt modelId="{5B14C082-1404-4C23-9B64-643BA89D25BF}" type="sibTrans" cxnId="{48A7DAC8-CBA0-4CCF-8FEB-1A8D1991CE61}">
      <dgm:prSet/>
      <dgm:spPr/>
      <dgm:t>
        <a:bodyPr/>
        <a:lstStyle/>
        <a:p>
          <a:endParaRPr lang="en-US"/>
        </a:p>
      </dgm:t>
    </dgm:pt>
    <dgm:pt modelId="{E1AD8724-28DC-48C5-B75E-B0D1F33E6279}">
      <dgm:prSet phldrT="[Text]"/>
      <dgm:spPr/>
      <dgm:t>
        <a:bodyPr/>
        <a:lstStyle/>
        <a:p>
          <a:r>
            <a:rPr lang="sr-Latn-CS" b="1" dirty="0"/>
            <a:t>Preneta sredstva iz ranijih godina</a:t>
          </a:r>
          <a:endParaRPr lang="en-US" b="1" dirty="0"/>
        </a:p>
      </dgm:t>
    </dgm:pt>
    <dgm:pt modelId="{411CE078-310E-457E-A7C1-09A580CCEBB0}" type="parTrans" cxnId="{9EBB09AF-7741-47ED-B436-933466BD5F46}">
      <dgm:prSet/>
      <dgm:spPr/>
      <dgm:t>
        <a:bodyPr/>
        <a:lstStyle/>
        <a:p>
          <a:endParaRPr lang="en-US"/>
        </a:p>
      </dgm:t>
    </dgm:pt>
    <dgm:pt modelId="{BCA81F17-B88D-47F3-91A4-C02EC1C807D8}" type="sibTrans" cxnId="{9EBB09AF-7741-47ED-B436-933466BD5F46}">
      <dgm:prSet/>
      <dgm:spPr/>
      <dgm:t>
        <a:bodyPr/>
        <a:lstStyle/>
        <a:p>
          <a:endParaRPr lang="en-US"/>
        </a:p>
      </dgm:t>
    </dgm:pt>
    <dgm:pt modelId="{A22D28D0-C0EE-4FAC-9411-A8A4995FB17B}">
      <dgm:prSet phldrT="[Text]" custT="1"/>
      <dgm:spPr>
        <a:solidFill>
          <a:schemeClr val="accent4">
            <a:lumMod val="60000"/>
            <a:lumOff val="40000"/>
          </a:schemeClr>
        </a:solidFill>
      </dgm:spPr>
      <dgm:t>
        <a:bodyPr/>
        <a:lstStyle/>
        <a:p>
          <a:pPr algn="just"/>
          <a:r>
            <a:rPr lang="x-none" altLang="en-US" sz="1400" dirty="0">
              <a:solidFill>
                <a:srgbClr val="7F7F7F"/>
              </a:solidFill>
            </a:rPr>
            <a:t> </a:t>
          </a:r>
          <a:r>
            <a:rPr lang="hr-HR" altLang="en-US" sz="1400" dirty="0">
              <a:solidFill>
                <a:srgbClr val="7F7F7F"/>
              </a:solidFill>
            </a:rPr>
            <a:t>Predstavljaju višak prihoda budžeta grada koji nisu potrošeni u prethodnoj  budžetskoj godini.</a:t>
          </a:r>
          <a:endParaRPr lang="en-US" sz="1400" dirty="0">
            <a:solidFill>
              <a:srgbClr val="7F7F7F"/>
            </a:solidFill>
          </a:endParaRPr>
        </a:p>
      </dgm:t>
    </dgm:pt>
    <dgm:pt modelId="{7B8C8DE4-9C8E-4AAA-9ABD-7D21384D12EF}" type="parTrans" cxnId="{EF67239D-5166-423B-9E5F-06A1352131E4}">
      <dgm:prSet/>
      <dgm:spPr/>
      <dgm:t>
        <a:bodyPr/>
        <a:lstStyle/>
        <a:p>
          <a:endParaRPr lang="en-US"/>
        </a:p>
      </dgm:t>
    </dgm:pt>
    <dgm:pt modelId="{D9EE63C1-7C79-499A-9EE1-6AFD68E7C84E}" type="sibTrans" cxnId="{EF67239D-5166-423B-9E5F-06A1352131E4}">
      <dgm:prSet/>
      <dgm:spPr/>
      <dgm:t>
        <a:bodyPr/>
        <a:lstStyle/>
        <a:p>
          <a:endParaRPr lang="en-US"/>
        </a:p>
      </dgm:t>
    </dgm:pt>
    <dgm:pt modelId="{EFEB1020-9C17-48DC-BBE0-54FA743F9F75}" type="pres">
      <dgm:prSet presAssocID="{EEA47F19-311D-44B3-AAA4-35C98BD4844B}" presName="Name0" presStyleCnt="0">
        <dgm:presLayoutVars>
          <dgm:dir/>
          <dgm:animLvl val="lvl"/>
          <dgm:resizeHandles val="exact"/>
        </dgm:presLayoutVars>
      </dgm:prSet>
      <dgm:spPr/>
      <dgm:t>
        <a:bodyPr/>
        <a:lstStyle/>
        <a:p>
          <a:endParaRPr lang="en-US"/>
        </a:p>
      </dgm:t>
    </dgm:pt>
    <dgm:pt modelId="{98695426-23ED-40C0-90A1-2BB445DEBC64}" type="pres">
      <dgm:prSet presAssocID="{0C844461-76DE-4FEA-A87D-23440AD6FC2E}" presName="linNode" presStyleCnt="0"/>
      <dgm:spPr/>
    </dgm:pt>
    <dgm:pt modelId="{C6144CDB-22C1-4337-9F95-C3A522A707D1}" type="pres">
      <dgm:prSet presAssocID="{0C844461-76DE-4FEA-A87D-23440AD6FC2E}" presName="parTx" presStyleLbl="revTx" presStyleIdx="0" presStyleCnt="6">
        <dgm:presLayoutVars>
          <dgm:chMax val="1"/>
          <dgm:bulletEnabled val="1"/>
        </dgm:presLayoutVars>
      </dgm:prSet>
      <dgm:spPr/>
      <dgm:t>
        <a:bodyPr/>
        <a:lstStyle/>
        <a:p>
          <a:endParaRPr lang="en-US"/>
        </a:p>
      </dgm:t>
    </dgm:pt>
    <dgm:pt modelId="{02385D1D-92EB-445D-B736-940004751C79}" type="pres">
      <dgm:prSet presAssocID="{0C844461-76DE-4FEA-A87D-23440AD6FC2E}" presName="bracket" presStyleLbl="parChTrans1D1" presStyleIdx="0" presStyleCnt="6"/>
      <dgm:spPr/>
    </dgm:pt>
    <dgm:pt modelId="{99D36636-E395-439F-A79A-29C0BFB6F7E4}" type="pres">
      <dgm:prSet presAssocID="{0C844461-76DE-4FEA-A87D-23440AD6FC2E}" presName="spH" presStyleCnt="0"/>
      <dgm:spPr/>
    </dgm:pt>
    <dgm:pt modelId="{7BB6658A-32E0-42C7-B82A-240BF45CF27D}" type="pres">
      <dgm:prSet presAssocID="{0C844461-76DE-4FEA-A87D-23440AD6FC2E}" presName="desTx" presStyleLbl="node1" presStyleIdx="0" presStyleCnt="6">
        <dgm:presLayoutVars>
          <dgm:bulletEnabled val="1"/>
        </dgm:presLayoutVars>
      </dgm:prSet>
      <dgm:spPr/>
      <dgm:t>
        <a:bodyPr/>
        <a:lstStyle/>
        <a:p>
          <a:endParaRPr lang="en-US"/>
        </a:p>
      </dgm:t>
    </dgm:pt>
    <dgm:pt modelId="{5B3CB043-7A92-47E9-A4C4-39EC715F2552}" type="pres">
      <dgm:prSet presAssocID="{C24B5DA2-B651-485D-A0F4-95731772C9B8}" presName="spV" presStyleCnt="0"/>
      <dgm:spPr/>
    </dgm:pt>
    <dgm:pt modelId="{D9DF5E9A-39D4-44B7-A326-58B07A05D91E}" type="pres">
      <dgm:prSet presAssocID="{E1B79EE1-1157-4302-AB0B-8FEDC81165FD}" presName="linNode" presStyleCnt="0"/>
      <dgm:spPr/>
    </dgm:pt>
    <dgm:pt modelId="{F40D94EA-52E0-4740-A924-EAF350BDF213}" type="pres">
      <dgm:prSet presAssocID="{E1B79EE1-1157-4302-AB0B-8FEDC81165FD}" presName="parTx" presStyleLbl="revTx" presStyleIdx="1" presStyleCnt="6">
        <dgm:presLayoutVars>
          <dgm:chMax val="1"/>
          <dgm:bulletEnabled val="1"/>
        </dgm:presLayoutVars>
      </dgm:prSet>
      <dgm:spPr/>
      <dgm:t>
        <a:bodyPr/>
        <a:lstStyle/>
        <a:p>
          <a:endParaRPr lang="en-US"/>
        </a:p>
      </dgm:t>
    </dgm:pt>
    <dgm:pt modelId="{0E930D30-96BC-4D43-B65A-EE88C46DBE48}" type="pres">
      <dgm:prSet presAssocID="{E1B79EE1-1157-4302-AB0B-8FEDC81165FD}" presName="bracket" presStyleLbl="parChTrans1D1" presStyleIdx="1" presStyleCnt="6"/>
      <dgm:spPr/>
    </dgm:pt>
    <dgm:pt modelId="{5831BF15-ED1F-4BD5-857B-18B8E573D9AB}" type="pres">
      <dgm:prSet presAssocID="{E1B79EE1-1157-4302-AB0B-8FEDC81165FD}" presName="spH" presStyleCnt="0"/>
      <dgm:spPr/>
    </dgm:pt>
    <dgm:pt modelId="{C6BA9D27-2D60-4BA7-98A9-E18E57FDB6CB}" type="pres">
      <dgm:prSet presAssocID="{E1B79EE1-1157-4302-AB0B-8FEDC81165FD}" presName="desTx" presStyleLbl="node1" presStyleIdx="1" presStyleCnt="6">
        <dgm:presLayoutVars>
          <dgm:bulletEnabled val="1"/>
        </dgm:presLayoutVars>
      </dgm:prSet>
      <dgm:spPr/>
      <dgm:t>
        <a:bodyPr/>
        <a:lstStyle/>
        <a:p>
          <a:endParaRPr lang="en-US"/>
        </a:p>
      </dgm:t>
    </dgm:pt>
    <dgm:pt modelId="{5A002753-9FCA-4DC5-B8A6-1F7632BDDE58}" type="pres">
      <dgm:prSet presAssocID="{E99A6F9C-C544-4400-B178-20BC6CFFFE07}" presName="spV" presStyleCnt="0"/>
      <dgm:spPr/>
    </dgm:pt>
    <dgm:pt modelId="{9709DCCB-B8A8-47BC-A303-F9EC41DA889E}" type="pres">
      <dgm:prSet presAssocID="{E055884F-7426-4921-A0E5-9CA56A76B49A}" presName="linNode" presStyleCnt="0"/>
      <dgm:spPr/>
    </dgm:pt>
    <dgm:pt modelId="{CCB8139E-CA19-491D-9FCD-6BF28923C725}" type="pres">
      <dgm:prSet presAssocID="{E055884F-7426-4921-A0E5-9CA56A76B49A}" presName="parTx" presStyleLbl="revTx" presStyleIdx="2" presStyleCnt="6">
        <dgm:presLayoutVars>
          <dgm:chMax val="1"/>
          <dgm:bulletEnabled val="1"/>
        </dgm:presLayoutVars>
      </dgm:prSet>
      <dgm:spPr/>
      <dgm:t>
        <a:bodyPr/>
        <a:lstStyle/>
        <a:p>
          <a:endParaRPr lang="en-US"/>
        </a:p>
      </dgm:t>
    </dgm:pt>
    <dgm:pt modelId="{14D1633C-A097-4A5A-8269-B04E98857E56}" type="pres">
      <dgm:prSet presAssocID="{E055884F-7426-4921-A0E5-9CA56A76B49A}" presName="bracket" presStyleLbl="parChTrans1D1" presStyleIdx="2" presStyleCnt="6"/>
      <dgm:spPr/>
    </dgm:pt>
    <dgm:pt modelId="{82B38D6F-2AA7-4339-A71D-28AA55699178}" type="pres">
      <dgm:prSet presAssocID="{E055884F-7426-4921-A0E5-9CA56A76B49A}" presName="spH" presStyleCnt="0"/>
      <dgm:spPr/>
    </dgm:pt>
    <dgm:pt modelId="{FFFD7BD8-195B-4FA4-9414-4F4C582F5570}" type="pres">
      <dgm:prSet presAssocID="{E055884F-7426-4921-A0E5-9CA56A76B49A}" presName="desTx" presStyleLbl="node1" presStyleIdx="2" presStyleCnt="6">
        <dgm:presLayoutVars>
          <dgm:bulletEnabled val="1"/>
        </dgm:presLayoutVars>
      </dgm:prSet>
      <dgm:spPr/>
      <dgm:t>
        <a:bodyPr/>
        <a:lstStyle/>
        <a:p>
          <a:endParaRPr lang="en-US"/>
        </a:p>
      </dgm:t>
    </dgm:pt>
    <dgm:pt modelId="{D3A122A3-FC4C-4845-B4FF-0E74CF3D50D3}" type="pres">
      <dgm:prSet presAssocID="{EADBA54B-8207-46FB-8C83-E7274B6ED163}" presName="spV" presStyleCnt="0"/>
      <dgm:spPr/>
    </dgm:pt>
    <dgm:pt modelId="{CCB5FDA4-BEC8-4CA1-835A-2A3BEEBEC456}" type="pres">
      <dgm:prSet presAssocID="{28888755-727E-436B-B2F2-DA7896544A65}" presName="linNode" presStyleCnt="0"/>
      <dgm:spPr/>
    </dgm:pt>
    <dgm:pt modelId="{9312B733-3AEB-49F6-8245-08553BA2949B}" type="pres">
      <dgm:prSet presAssocID="{28888755-727E-436B-B2F2-DA7896544A65}" presName="parTx" presStyleLbl="revTx" presStyleIdx="3" presStyleCnt="6">
        <dgm:presLayoutVars>
          <dgm:chMax val="1"/>
          <dgm:bulletEnabled val="1"/>
        </dgm:presLayoutVars>
      </dgm:prSet>
      <dgm:spPr/>
      <dgm:t>
        <a:bodyPr/>
        <a:lstStyle/>
        <a:p>
          <a:endParaRPr lang="en-US"/>
        </a:p>
      </dgm:t>
    </dgm:pt>
    <dgm:pt modelId="{435AB433-2559-485A-A03D-C32F36288071}" type="pres">
      <dgm:prSet presAssocID="{28888755-727E-436B-B2F2-DA7896544A65}" presName="bracket" presStyleLbl="parChTrans1D1" presStyleIdx="3" presStyleCnt="6"/>
      <dgm:spPr/>
    </dgm:pt>
    <dgm:pt modelId="{C13B9160-72D5-46E0-A1C0-91E8634DFAE2}" type="pres">
      <dgm:prSet presAssocID="{28888755-727E-436B-B2F2-DA7896544A65}" presName="spH" presStyleCnt="0"/>
      <dgm:spPr/>
    </dgm:pt>
    <dgm:pt modelId="{9893D59A-7FEC-486D-89C4-D28135F6121C}" type="pres">
      <dgm:prSet presAssocID="{28888755-727E-436B-B2F2-DA7896544A65}" presName="desTx" presStyleLbl="node1" presStyleIdx="3" presStyleCnt="6">
        <dgm:presLayoutVars>
          <dgm:bulletEnabled val="1"/>
        </dgm:presLayoutVars>
      </dgm:prSet>
      <dgm:spPr/>
      <dgm:t>
        <a:bodyPr/>
        <a:lstStyle/>
        <a:p>
          <a:endParaRPr lang="en-US"/>
        </a:p>
      </dgm:t>
    </dgm:pt>
    <dgm:pt modelId="{A421D242-ABBF-45EB-97FD-83930430328F}" type="pres">
      <dgm:prSet presAssocID="{25C618B1-3FCB-4E3A-AAEB-763F12B41872}" presName="spV" presStyleCnt="0"/>
      <dgm:spPr/>
    </dgm:pt>
    <dgm:pt modelId="{F0DED400-B200-4EA2-AB34-CCFF58E07A6E}" type="pres">
      <dgm:prSet presAssocID="{26EF48C7-6381-4355-B03F-DD441AE957C7}" presName="linNode" presStyleCnt="0"/>
      <dgm:spPr/>
    </dgm:pt>
    <dgm:pt modelId="{EFAACCF6-3A6A-4536-89B0-F0A7C44F6BE1}" type="pres">
      <dgm:prSet presAssocID="{26EF48C7-6381-4355-B03F-DD441AE957C7}" presName="parTx" presStyleLbl="revTx" presStyleIdx="4" presStyleCnt="6">
        <dgm:presLayoutVars>
          <dgm:chMax val="1"/>
          <dgm:bulletEnabled val="1"/>
        </dgm:presLayoutVars>
      </dgm:prSet>
      <dgm:spPr/>
      <dgm:t>
        <a:bodyPr/>
        <a:lstStyle/>
        <a:p>
          <a:endParaRPr lang="en-US"/>
        </a:p>
      </dgm:t>
    </dgm:pt>
    <dgm:pt modelId="{6497CA82-45EE-4BD1-AEB4-CC3961FBFB74}" type="pres">
      <dgm:prSet presAssocID="{26EF48C7-6381-4355-B03F-DD441AE957C7}" presName="bracket" presStyleLbl="parChTrans1D1" presStyleIdx="4" presStyleCnt="6"/>
      <dgm:spPr/>
    </dgm:pt>
    <dgm:pt modelId="{CD7548DD-1E84-4DA7-B1D0-28F3E4EBFF82}" type="pres">
      <dgm:prSet presAssocID="{26EF48C7-6381-4355-B03F-DD441AE957C7}" presName="spH" presStyleCnt="0"/>
      <dgm:spPr/>
    </dgm:pt>
    <dgm:pt modelId="{9A05939C-6B40-4C32-897A-4A6DC3E71E5B}" type="pres">
      <dgm:prSet presAssocID="{26EF48C7-6381-4355-B03F-DD441AE957C7}" presName="desTx" presStyleLbl="node1" presStyleIdx="4" presStyleCnt="6">
        <dgm:presLayoutVars>
          <dgm:bulletEnabled val="1"/>
        </dgm:presLayoutVars>
      </dgm:prSet>
      <dgm:spPr/>
      <dgm:t>
        <a:bodyPr/>
        <a:lstStyle/>
        <a:p>
          <a:endParaRPr lang="en-US"/>
        </a:p>
      </dgm:t>
    </dgm:pt>
    <dgm:pt modelId="{569EA799-9807-4770-B698-79D3EF79120B}" type="pres">
      <dgm:prSet presAssocID="{7F59AFA8-97ED-43F0-BB10-8E36A7F9F28C}" presName="spV" presStyleCnt="0"/>
      <dgm:spPr/>
    </dgm:pt>
    <dgm:pt modelId="{2B991069-479A-498A-AF83-5B33CD9F12C6}" type="pres">
      <dgm:prSet presAssocID="{E1AD8724-28DC-48C5-B75E-B0D1F33E6279}" presName="linNode" presStyleCnt="0"/>
      <dgm:spPr/>
    </dgm:pt>
    <dgm:pt modelId="{939B76D1-BB33-4E50-9ECD-839FB5787B95}" type="pres">
      <dgm:prSet presAssocID="{E1AD8724-28DC-48C5-B75E-B0D1F33E6279}" presName="parTx" presStyleLbl="revTx" presStyleIdx="5" presStyleCnt="6">
        <dgm:presLayoutVars>
          <dgm:chMax val="1"/>
          <dgm:bulletEnabled val="1"/>
        </dgm:presLayoutVars>
      </dgm:prSet>
      <dgm:spPr/>
      <dgm:t>
        <a:bodyPr/>
        <a:lstStyle/>
        <a:p>
          <a:endParaRPr lang="en-US"/>
        </a:p>
      </dgm:t>
    </dgm:pt>
    <dgm:pt modelId="{7845F59F-6101-48DE-ABCC-EC5351843F5B}" type="pres">
      <dgm:prSet presAssocID="{E1AD8724-28DC-48C5-B75E-B0D1F33E6279}" presName="bracket" presStyleLbl="parChTrans1D1" presStyleIdx="5" presStyleCnt="6"/>
      <dgm:spPr/>
    </dgm:pt>
    <dgm:pt modelId="{8DC06B04-AA78-4007-96F1-AC66800E204E}" type="pres">
      <dgm:prSet presAssocID="{E1AD8724-28DC-48C5-B75E-B0D1F33E6279}" presName="spH" presStyleCnt="0"/>
      <dgm:spPr/>
    </dgm:pt>
    <dgm:pt modelId="{B43D6F8D-5103-4DCA-8971-053A6B7A987B}" type="pres">
      <dgm:prSet presAssocID="{E1AD8724-28DC-48C5-B75E-B0D1F33E6279}" presName="desTx" presStyleLbl="node1" presStyleIdx="5" presStyleCnt="6">
        <dgm:presLayoutVars>
          <dgm:bulletEnabled val="1"/>
        </dgm:presLayoutVars>
      </dgm:prSet>
      <dgm:spPr/>
      <dgm:t>
        <a:bodyPr/>
        <a:lstStyle/>
        <a:p>
          <a:endParaRPr lang="en-US"/>
        </a:p>
      </dgm:t>
    </dgm:pt>
  </dgm:ptLst>
  <dgm:cxnLst>
    <dgm:cxn modelId="{19323FA7-B423-0341-A91E-871BDB81DD52}" type="presOf" srcId="{4B4A2A45-FFA7-47F5-A99D-A2DFD7698107}" destId="{9A05939C-6B40-4C32-897A-4A6DC3E71E5B}" srcOrd="0" destOrd="0" presId="urn:diagrams.loki3.com/BracketList"/>
    <dgm:cxn modelId="{3D8B397D-79E6-6547-9CFC-600FD911F3E0}" type="presOf" srcId="{0C844461-76DE-4FEA-A87D-23440AD6FC2E}" destId="{C6144CDB-22C1-4337-9F95-C3A522A707D1}" srcOrd="0" destOrd="0" presId="urn:diagrams.loki3.com/BracketList"/>
    <dgm:cxn modelId="{997AF6DE-9802-4842-96EC-E457543D4099}" srcId="{EEA47F19-311D-44B3-AAA4-35C98BD4844B}" destId="{E055884F-7426-4921-A0E5-9CA56A76B49A}" srcOrd="2" destOrd="0" parTransId="{A220DF32-CC6B-446C-B398-3C6FF19DF138}" sibTransId="{EADBA54B-8207-46FB-8C83-E7274B6ED163}"/>
    <dgm:cxn modelId="{C002A477-0333-4E42-A591-A476378A7B14}" srcId="{EEA47F19-311D-44B3-AAA4-35C98BD4844B}" destId="{26EF48C7-6381-4355-B03F-DD441AE957C7}" srcOrd="4" destOrd="0" parTransId="{18A23F74-72B2-47CE-8CFA-63637C44E493}" sibTransId="{7F59AFA8-97ED-43F0-BB10-8E36A7F9F28C}"/>
    <dgm:cxn modelId="{A7EC8BAA-77E0-3748-AF85-B52EBCB6C866}" type="presOf" srcId="{E1B79EE1-1157-4302-AB0B-8FEDC81165FD}" destId="{F40D94EA-52E0-4740-A924-EAF350BDF213}" srcOrd="0" destOrd="0" presId="urn:diagrams.loki3.com/BracketList"/>
    <dgm:cxn modelId="{54E95F55-9FD9-7D4A-BCA2-C3ABBC996861}" type="presOf" srcId="{A22D28D0-C0EE-4FAC-9411-A8A4995FB17B}" destId="{B43D6F8D-5103-4DCA-8971-053A6B7A987B}" srcOrd="0" destOrd="0" presId="urn:diagrams.loki3.com/BracketList"/>
    <dgm:cxn modelId="{29D18108-D348-4C83-ABE4-39390C16C5CD}" srcId="{E1B79EE1-1157-4302-AB0B-8FEDC81165FD}" destId="{92FD0664-EE76-4121-BE7B-68FC1EE5F4D7}" srcOrd="0" destOrd="0" parTransId="{A4B2DE69-08CB-4EF5-A179-A9838DCC0C0D}" sibTransId="{31990FCE-83F5-4BCE-86BA-4F924011EADA}"/>
    <dgm:cxn modelId="{48A7DAC8-CBA0-4CCF-8FEB-1A8D1991CE61}" srcId="{26EF48C7-6381-4355-B03F-DD441AE957C7}" destId="{4B4A2A45-FFA7-47F5-A99D-A2DFD7698107}" srcOrd="0" destOrd="0" parTransId="{2E2C89AA-6D36-4A41-9A01-A47B8388C320}" sibTransId="{5B14C082-1404-4C23-9B64-643BA89D25BF}"/>
    <dgm:cxn modelId="{86D1D984-3A22-405C-B36D-C2926B8E421B}" srcId="{28888755-727E-436B-B2F2-DA7896544A65}" destId="{FE2BA0E8-81AC-463B-B498-EF464F5BCE06}" srcOrd="0" destOrd="0" parTransId="{7A39DE39-681C-425E-9FED-FBE278CC5B2D}" sibTransId="{03DEC489-1FE9-42FB-A7B6-2DC930E80875}"/>
    <dgm:cxn modelId="{257D323A-C121-6C40-8172-650BFFAFB216}" type="presOf" srcId="{26EF48C7-6381-4355-B03F-DD441AE957C7}" destId="{EFAACCF6-3A6A-4536-89B0-F0A7C44F6BE1}" srcOrd="0" destOrd="0" presId="urn:diagrams.loki3.com/BracketList"/>
    <dgm:cxn modelId="{423F4FFE-A4A5-4DB9-BCD0-81CA33242D4A}" srcId="{EEA47F19-311D-44B3-AAA4-35C98BD4844B}" destId="{28888755-727E-436B-B2F2-DA7896544A65}" srcOrd="3" destOrd="0" parTransId="{74440C20-4C7D-42FA-8A71-91FF1ABB0C2B}" sibTransId="{25C618B1-3FCB-4E3A-AAEB-763F12B41872}"/>
    <dgm:cxn modelId="{A2120FBE-5303-334A-A5B9-4008FAE83AB3}" type="presOf" srcId="{92FD0664-EE76-4121-BE7B-68FC1EE5F4D7}" destId="{C6BA9D27-2D60-4BA7-98A9-E18E57FDB6CB}" srcOrd="0" destOrd="0" presId="urn:diagrams.loki3.com/BracketList"/>
    <dgm:cxn modelId="{8ECFAC20-1931-7A4C-94F4-F9A1E0E41F42}" type="presOf" srcId="{28888755-727E-436B-B2F2-DA7896544A65}" destId="{9312B733-3AEB-49F6-8245-08553BA2949B}" srcOrd="0" destOrd="0" presId="urn:diagrams.loki3.com/BracketList"/>
    <dgm:cxn modelId="{45997B5D-B17E-7542-B068-E450F7B77F38}" type="presOf" srcId="{E1AD8724-28DC-48C5-B75E-B0D1F33E6279}" destId="{939B76D1-BB33-4E50-9ECD-839FB5787B95}" srcOrd="0" destOrd="0" presId="urn:diagrams.loki3.com/BracketList"/>
    <dgm:cxn modelId="{B6E9FE2F-54FB-46AA-BA6A-1465C15C85E2}" srcId="{0C844461-76DE-4FEA-A87D-23440AD6FC2E}" destId="{D45E583C-4AAD-40D2-9D24-9A0A68141567}" srcOrd="0" destOrd="0" parTransId="{DF23AB14-DB78-4D25-948A-D263DF13EBEB}" sibTransId="{875C4C0C-D761-476B-9D17-EF850CFCBB84}"/>
    <dgm:cxn modelId="{9EBB09AF-7741-47ED-B436-933466BD5F46}" srcId="{EEA47F19-311D-44B3-AAA4-35C98BD4844B}" destId="{E1AD8724-28DC-48C5-B75E-B0D1F33E6279}" srcOrd="5" destOrd="0" parTransId="{411CE078-310E-457E-A7C1-09A580CCEBB0}" sibTransId="{BCA81F17-B88D-47F3-91A4-C02EC1C807D8}"/>
    <dgm:cxn modelId="{DFA45898-8E34-483C-97B6-EC38D2140466}" srcId="{EEA47F19-311D-44B3-AAA4-35C98BD4844B}" destId="{0C844461-76DE-4FEA-A87D-23440AD6FC2E}" srcOrd="0" destOrd="0" parTransId="{6F031138-6684-4AF8-B48F-F90EB84372B1}" sibTransId="{C24B5DA2-B651-485D-A0F4-95731772C9B8}"/>
    <dgm:cxn modelId="{EF67239D-5166-423B-9E5F-06A1352131E4}" srcId="{E1AD8724-28DC-48C5-B75E-B0D1F33E6279}" destId="{A22D28D0-C0EE-4FAC-9411-A8A4995FB17B}" srcOrd="0" destOrd="0" parTransId="{7B8C8DE4-9C8E-4AAA-9ABD-7D21384D12EF}" sibTransId="{D9EE63C1-7C79-499A-9EE1-6AFD68E7C84E}"/>
    <dgm:cxn modelId="{FBE72E02-E6AE-A44A-8CCF-026A6D8AF7E2}" type="presOf" srcId="{FE2BA0E8-81AC-463B-B498-EF464F5BCE06}" destId="{9893D59A-7FEC-486D-89C4-D28135F6121C}" srcOrd="0" destOrd="0" presId="urn:diagrams.loki3.com/BracketList"/>
    <dgm:cxn modelId="{E528FBD6-03D8-4201-832B-0748BD271A16}" srcId="{E055884F-7426-4921-A0E5-9CA56A76B49A}" destId="{6B14159D-5902-471E-9F91-CEA86CA18597}" srcOrd="0" destOrd="0" parTransId="{0D2CFF9B-A50F-43E4-AFA5-E7E960E0BCD0}" sibTransId="{36039859-946E-4D2B-BAA0-EE1BB94895EC}"/>
    <dgm:cxn modelId="{C3A0AB16-90B7-AC4E-8C11-D81AC50F5467}" type="presOf" srcId="{EEA47F19-311D-44B3-AAA4-35C98BD4844B}" destId="{EFEB1020-9C17-48DC-BBE0-54FA743F9F75}" srcOrd="0" destOrd="0" presId="urn:diagrams.loki3.com/BracketList"/>
    <dgm:cxn modelId="{8B1D762F-0F9A-5F47-BAF7-B66B382B9F23}" type="presOf" srcId="{6B14159D-5902-471E-9F91-CEA86CA18597}" destId="{FFFD7BD8-195B-4FA4-9414-4F4C582F5570}" srcOrd="0" destOrd="0" presId="urn:diagrams.loki3.com/BracketList"/>
    <dgm:cxn modelId="{9CBF9DF9-AB9B-4A23-9199-3C2DD5A0CE43}" srcId="{EEA47F19-311D-44B3-AAA4-35C98BD4844B}" destId="{E1B79EE1-1157-4302-AB0B-8FEDC81165FD}" srcOrd="1" destOrd="0" parTransId="{D901DA59-A95A-4489-99A8-4140EE7BA89A}" sibTransId="{E99A6F9C-C544-4400-B178-20BC6CFFFE07}"/>
    <dgm:cxn modelId="{7706F562-0786-B04E-9684-0C0E93843DF3}" type="presOf" srcId="{E055884F-7426-4921-A0E5-9CA56A76B49A}" destId="{CCB8139E-CA19-491D-9FCD-6BF28923C725}" srcOrd="0" destOrd="0" presId="urn:diagrams.loki3.com/BracketList"/>
    <dgm:cxn modelId="{FC80E154-DA04-FA40-BC23-7C94895BA0B5}" type="presOf" srcId="{D45E583C-4AAD-40D2-9D24-9A0A68141567}" destId="{7BB6658A-32E0-42C7-B82A-240BF45CF27D}" srcOrd="0" destOrd="0" presId="urn:diagrams.loki3.com/BracketList"/>
    <dgm:cxn modelId="{38A14990-825C-644B-8953-241D91AB95A5}" type="presParOf" srcId="{EFEB1020-9C17-48DC-BBE0-54FA743F9F75}" destId="{98695426-23ED-40C0-90A1-2BB445DEBC64}" srcOrd="0" destOrd="0" presId="urn:diagrams.loki3.com/BracketList"/>
    <dgm:cxn modelId="{8D739991-3FF8-3141-BF02-5C585E6890DB}" type="presParOf" srcId="{98695426-23ED-40C0-90A1-2BB445DEBC64}" destId="{C6144CDB-22C1-4337-9F95-C3A522A707D1}" srcOrd="0" destOrd="0" presId="urn:diagrams.loki3.com/BracketList"/>
    <dgm:cxn modelId="{3425AC81-18BC-D343-A616-4E3891B264D3}" type="presParOf" srcId="{98695426-23ED-40C0-90A1-2BB445DEBC64}" destId="{02385D1D-92EB-445D-B736-940004751C79}" srcOrd="1" destOrd="0" presId="urn:diagrams.loki3.com/BracketList"/>
    <dgm:cxn modelId="{AB685285-38BD-184D-BA4D-FF46F105985C}" type="presParOf" srcId="{98695426-23ED-40C0-90A1-2BB445DEBC64}" destId="{99D36636-E395-439F-A79A-29C0BFB6F7E4}" srcOrd="2" destOrd="0" presId="urn:diagrams.loki3.com/BracketList"/>
    <dgm:cxn modelId="{9B29EF48-C798-3C42-AD21-ED4ABE94FFF9}" type="presParOf" srcId="{98695426-23ED-40C0-90A1-2BB445DEBC64}" destId="{7BB6658A-32E0-42C7-B82A-240BF45CF27D}" srcOrd="3" destOrd="0" presId="urn:diagrams.loki3.com/BracketList"/>
    <dgm:cxn modelId="{6DDA223A-E89C-E843-B10C-0A1E5CBCF169}" type="presParOf" srcId="{EFEB1020-9C17-48DC-BBE0-54FA743F9F75}" destId="{5B3CB043-7A92-47E9-A4C4-39EC715F2552}" srcOrd="1" destOrd="0" presId="urn:diagrams.loki3.com/BracketList"/>
    <dgm:cxn modelId="{AEE4770E-C90A-704C-B681-3B27D1714D0A}" type="presParOf" srcId="{EFEB1020-9C17-48DC-BBE0-54FA743F9F75}" destId="{D9DF5E9A-39D4-44B7-A326-58B07A05D91E}" srcOrd="2" destOrd="0" presId="urn:diagrams.loki3.com/BracketList"/>
    <dgm:cxn modelId="{D10661A8-020E-7A47-998B-8BE172EDBC81}" type="presParOf" srcId="{D9DF5E9A-39D4-44B7-A326-58B07A05D91E}" destId="{F40D94EA-52E0-4740-A924-EAF350BDF213}" srcOrd="0" destOrd="0" presId="urn:diagrams.loki3.com/BracketList"/>
    <dgm:cxn modelId="{93C97590-89A6-C744-90A9-29DC3D1AC0A8}" type="presParOf" srcId="{D9DF5E9A-39D4-44B7-A326-58B07A05D91E}" destId="{0E930D30-96BC-4D43-B65A-EE88C46DBE48}" srcOrd="1" destOrd="0" presId="urn:diagrams.loki3.com/BracketList"/>
    <dgm:cxn modelId="{F51F1FA4-4FEF-C943-9088-216DEE62C34A}" type="presParOf" srcId="{D9DF5E9A-39D4-44B7-A326-58B07A05D91E}" destId="{5831BF15-ED1F-4BD5-857B-18B8E573D9AB}" srcOrd="2" destOrd="0" presId="urn:diagrams.loki3.com/BracketList"/>
    <dgm:cxn modelId="{6F16859F-AAB9-E444-9991-87FA4242AF53}" type="presParOf" srcId="{D9DF5E9A-39D4-44B7-A326-58B07A05D91E}" destId="{C6BA9D27-2D60-4BA7-98A9-E18E57FDB6CB}" srcOrd="3" destOrd="0" presId="urn:diagrams.loki3.com/BracketList"/>
    <dgm:cxn modelId="{8F844C04-4E61-A34A-8C50-5BEB7E88257F}" type="presParOf" srcId="{EFEB1020-9C17-48DC-BBE0-54FA743F9F75}" destId="{5A002753-9FCA-4DC5-B8A6-1F7632BDDE58}" srcOrd="3" destOrd="0" presId="urn:diagrams.loki3.com/BracketList"/>
    <dgm:cxn modelId="{1B88CC84-B4AB-834D-8FF7-4F2B048BD45A}" type="presParOf" srcId="{EFEB1020-9C17-48DC-BBE0-54FA743F9F75}" destId="{9709DCCB-B8A8-47BC-A303-F9EC41DA889E}" srcOrd="4" destOrd="0" presId="urn:diagrams.loki3.com/BracketList"/>
    <dgm:cxn modelId="{A1F5ED6D-67C2-6743-8FF7-CF567D07EBD9}" type="presParOf" srcId="{9709DCCB-B8A8-47BC-A303-F9EC41DA889E}" destId="{CCB8139E-CA19-491D-9FCD-6BF28923C725}" srcOrd="0" destOrd="0" presId="urn:diagrams.loki3.com/BracketList"/>
    <dgm:cxn modelId="{1EFA1A64-B7F8-7447-8D99-A58394CC7731}" type="presParOf" srcId="{9709DCCB-B8A8-47BC-A303-F9EC41DA889E}" destId="{14D1633C-A097-4A5A-8269-B04E98857E56}" srcOrd="1" destOrd="0" presId="urn:diagrams.loki3.com/BracketList"/>
    <dgm:cxn modelId="{C00B6049-7534-7843-974F-AF3F9EDF7E58}" type="presParOf" srcId="{9709DCCB-B8A8-47BC-A303-F9EC41DA889E}" destId="{82B38D6F-2AA7-4339-A71D-28AA55699178}" srcOrd="2" destOrd="0" presId="urn:diagrams.loki3.com/BracketList"/>
    <dgm:cxn modelId="{ABF78196-D3A8-234E-B6CC-B46474BEDE4C}" type="presParOf" srcId="{9709DCCB-B8A8-47BC-A303-F9EC41DA889E}" destId="{FFFD7BD8-195B-4FA4-9414-4F4C582F5570}" srcOrd="3" destOrd="0" presId="urn:diagrams.loki3.com/BracketList"/>
    <dgm:cxn modelId="{3E5CFB14-7F58-7043-A0E5-91461871499F}" type="presParOf" srcId="{EFEB1020-9C17-48DC-BBE0-54FA743F9F75}" destId="{D3A122A3-FC4C-4845-B4FF-0E74CF3D50D3}" srcOrd="5" destOrd="0" presId="urn:diagrams.loki3.com/BracketList"/>
    <dgm:cxn modelId="{F6D33E50-ED8C-2441-806B-473B278CE1A0}" type="presParOf" srcId="{EFEB1020-9C17-48DC-BBE0-54FA743F9F75}" destId="{CCB5FDA4-BEC8-4CA1-835A-2A3BEEBEC456}" srcOrd="6" destOrd="0" presId="urn:diagrams.loki3.com/BracketList"/>
    <dgm:cxn modelId="{E5472602-E882-B741-8B08-36155F1986DB}" type="presParOf" srcId="{CCB5FDA4-BEC8-4CA1-835A-2A3BEEBEC456}" destId="{9312B733-3AEB-49F6-8245-08553BA2949B}" srcOrd="0" destOrd="0" presId="urn:diagrams.loki3.com/BracketList"/>
    <dgm:cxn modelId="{35A19234-F7E9-AA45-9CC1-F8AB286F6405}" type="presParOf" srcId="{CCB5FDA4-BEC8-4CA1-835A-2A3BEEBEC456}" destId="{435AB433-2559-485A-A03D-C32F36288071}" srcOrd="1" destOrd="0" presId="urn:diagrams.loki3.com/BracketList"/>
    <dgm:cxn modelId="{E1EF4E63-0175-7848-B48A-184D9B3988DD}" type="presParOf" srcId="{CCB5FDA4-BEC8-4CA1-835A-2A3BEEBEC456}" destId="{C13B9160-72D5-46E0-A1C0-91E8634DFAE2}" srcOrd="2" destOrd="0" presId="urn:diagrams.loki3.com/BracketList"/>
    <dgm:cxn modelId="{EE7C6F30-A8F9-E24C-A0E9-0B3B4BA8D1B7}" type="presParOf" srcId="{CCB5FDA4-BEC8-4CA1-835A-2A3BEEBEC456}" destId="{9893D59A-7FEC-486D-89C4-D28135F6121C}" srcOrd="3" destOrd="0" presId="urn:diagrams.loki3.com/BracketList"/>
    <dgm:cxn modelId="{BE27C469-3F8E-6249-91D1-41798E854A51}" type="presParOf" srcId="{EFEB1020-9C17-48DC-BBE0-54FA743F9F75}" destId="{A421D242-ABBF-45EB-97FD-83930430328F}" srcOrd="7" destOrd="0" presId="urn:diagrams.loki3.com/BracketList"/>
    <dgm:cxn modelId="{3A5D51F7-617E-4F4D-8403-89DF52DBB54E}" type="presParOf" srcId="{EFEB1020-9C17-48DC-BBE0-54FA743F9F75}" destId="{F0DED400-B200-4EA2-AB34-CCFF58E07A6E}" srcOrd="8" destOrd="0" presId="urn:diagrams.loki3.com/BracketList"/>
    <dgm:cxn modelId="{1D573E2A-7673-6A46-B416-9AA0EAC8DD31}" type="presParOf" srcId="{F0DED400-B200-4EA2-AB34-CCFF58E07A6E}" destId="{EFAACCF6-3A6A-4536-89B0-F0A7C44F6BE1}" srcOrd="0" destOrd="0" presId="urn:diagrams.loki3.com/BracketList"/>
    <dgm:cxn modelId="{6D33F9DD-A29C-0949-B075-04239D4E27A8}" type="presParOf" srcId="{F0DED400-B200-4EA2-AB34-CCFF58E07A6E}" destId="{6497CA82-45EE-4BD1-AEB4-CC3961FBFB74}" srcOrd="1" destOrd="0" presId="urn:diagrams.loki3.com/BracketList"/>
    <dgm:cxn modelId="{9FEA1FC2-A1B4-DB44-9FED-8F8D1F4B4DE5}" type="presParOf" srcId="{F0DED400-B200-4EA2-AB34-CCFF58E07A6E}" destId="{CD7548DD-1E84-4DA7-B1D0-28F3E4EBFF82}" srcOrd="2" destOrd="0" presId="urn:diagrams.loki3.com/BracketList"/>
    <dgm:cxn modelId="{F71B838C-DA51-F14B-A35E-7E239AB7458A}" type="presParOf" srcId="{F0DED400-B200-4EA2-AB34-CCFF58E07A6E}" destId="{9A05939C-6B40-4C32-897A-4A6DC3E71E5B}" srcOrd="3" destOrd="0" presId="urn:diagrams.loki3.com/BracketList"/>
    <dgm:cxn modelId="{226C980C-88AF-6348-8612-478C84954837}" type="presParOf" srcId="{EFEB1020-9C17-48DC-BBE0-54FA743F9F75}" destId="{569EA799-9807-4770-B698-79D3EF79120B}" srcOrd="9" destOrd="0" presId="urn:diagrams.loki3.com/BracketList"/>
    <dgm:cxn modelId="{81EFAA79-57CA-9747-8292-61B67E57465F}" type="presParOf" srcId="{EFEB1020-9C17-48DC-BBE0-54FA743F9F75}" destId="{2B991069-479A-498A-AF83-5B33CD9F12C6}" srcOrd="10" destOrd="0" presId="urn:diagrams.loki3.com/BracketList"/>
    <dgm:cxn modelId="{9F95C441-CBDB-1042-B90D-87A5C2557D00}" type="presParOf" srcId="{2B991069-479A-498A-AF83-5B33CD9F12C6}" destId="{939B76D1-BB33-4E50-9ECD-839FB5787B95}" srcOrd="0" destOrd="0" presId="urn:diagrams.loki3.com/BracketList"/>
    <dgm:cxn modelId="{33107E14-74B1-8543-8403-7089349CE5AB}" type="presParOf" srcId="{2B991069-479A-498A-AF83-5B33CD9F12C6}" destId="{7845F59F-6101-48DE-ABCC-EC5351843F5B}" srcOrd="1" destOrd="0" presId="urn:diagrams.loki3.com/BracketList"/>
    <dgm:cxn modelId="{CB81B333-0D80-0D44-B302-3962ECE47B40}" type="presParOf" srcId="{2B991069-479A-498A-AF83-5B33CD9F12C6}" destId="{8DC06B04-AA78-4007-96F1-AC66800E204E}" srcOrd="2" destOrd="0" presId="urn:diagrams.loki3.com/BracketList"/>
    <dgm:cxn modelId="{F2D92FEE-53E5-6049-A81B-EA3AB561DCA5}" type="presParOf" srcId="{2B991069-479A-498A-AF83-5B33CD9F12C6}" destId="{B43D6F8D-5103-4DCA-8971-053A6B7A987B}" srcOrd="3" destOrd="0" presId="urn:diagrams.loki3.com/Bracket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275C91B-EF79-4BB0-9A34-B42BC43BC036}"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x-none"/>
        </a:p>
      </dgm:t>
    </dgm:pt>
    <dgm:pt modelId="{0F7D09EA-D198-4367-BBE2-E9E89FB19D0B}">
      <dgm:prSet phldrT="[Text]" custT="1"/>
      <dgm:spPr/>
      <dgm:t>
        <a:bodyPr/>
        <a:lstStyle/>
        <a:p>
          <a:r>
            <a:rPr lang="x-none" sz="1600" dirty="0"/>
            <a:t>Ukupno ostvareni budžetski prihodi i primanja </a:t>
          </a:r>
        </a:p>
        <a:p>
          <a:r>
            <a:rPr lang="hr-HR" sz="1600" b="1" i="0" u="none" dirty="0"/>
            <a:t>2.920.914.549,44</a:t>
          </a:r>
          <a:endParaRPr lang="x-none" sz="1600" b="1" dirty="0"/>
        </a:p>
      </dgm:t>
    </dgm:pt>
    <dgm:pt modelId="{4BE6F344-8CBC-431D-9083-6F83F47F9612}" type="parTrans" cxnId="{299752E8-6F36-47B8-9731-41582F32125F}">
      <dgm:prSet/>
      <dgm:spPr/>
      <dgm:t>
        <a:bodyPr/>
        <a:lstStyle/>
        <a:p>
          <a:endParaRPr lang="x-none"/>
        </a:p>
      </dgm:t>
    </dgm:pt>
    <dgm:pt modelId="{B408B735-932D-47E2-9813-DC4B25ABB9F2}" type="sibTrans" cxnId="{299752E8-6F36-47B8-9731-41582F32125F}">
      <dgm:prSet/>
      <dgm:spPr/>
      <dgm:t>
        <a:bodyPr/>
        <a:lstStyle/>
        <a:p>
          <a:endParaRPr lang="x-none"/>
        </a:p>
      </dgm:t>
    </dgm:pt>
    <dgm:pt modelId="{75D710BC-0A2E-41BA-9079-C991342DE102}">
      <dgm:prSet phldrT="[Text]"/>
      <dgm:spPr/>
      <dgm:t>
        <a:bodyPr/>
        <a:lstStyle/>
        <a:p>
          <a:r>
            <a:rPr lang="x-none" dirty="0"/>
            <a:t>Prihodi</a:t>
          </a:r>
          <a:r>
            <a:rPr lang="x-none" baseline="0" dirty="0"/>
            <a:t> od poreza</a:t>
          </a:r>
        </a:p>
        <a:p>
          <a:r>
            <a:rPr lang="is-IS" b="1" i="0" u="none" dirty="0"/>
            <a:t>1.267.374.989,07</a:t>
          </a:r>
          <a:endParaRPr lang="x-none" b="1" dirty="0"/>
        </a:p>
      </dgm:t>
    </dgm:pt>
    <dgm:pt modelId="{A1EF8517-756C-4035-AED8-DFDACA2765BB}" type="parTrans" cxnId="{B47BE4BD-5859-40B5-A983-70A3BEC23E74}">
      <dgm:prSet/>
      <dgm:spPr/>
      <dgm:t>
        <a:bodyPr/>
        <a:lstStyle/>
        <a:p>
          <a:endParaRPr lang="x-none"/>
        </a:p>
      </dgm:t>
    </dgm:pt>
    <dgm:pt modelId="{D33E1982-4B10-4D9D-9F31-E004FD7FDC97}" type="sibTrans" cxnId="{B47BE4BD-5859-40B5-A983-70A3BEC23E74}">
      <dgm:prSet/>
      <dgm:spPr/>
      <dgm:t>
        <a:bodyPr/>
        <a:lstStyle/>
        <a:p>
          <a:endParaRPr lang="x-none"/>
        </a:p>
      </dgm:t>
    </dgm:pt>
    <dgm:pt modelId="{5BAC4697-C10A-479C-A467-68E8955B6DA2}">
      <dgm:prSet phldrT="[Text]"/>
      <dgm:spPr/>
      <dgm:t>
        <a:bodyPr/>
        <a:lstStyle/>
        <a:p>
          <a:r>
            <a:rPr lang="x-none" dirty="0"/>
            <a:t>Do</a:t>
          </a:r>
          <a:r>
            <a:rPr lang="en-US" dirty="0"/>
            <a:t>n</a:t>
          </a:r>
          <a:r>
            <a:rPr lang="x-none" dirty="0"/>
            <a:t>acije</a:t>
          </a:r>
          <a:r>
            <a:rPr lang="x-none" baseline="0" dirty="0"/>
            <a:t> i transferi </a:t>
          </a:r>
        </a:p>
        <a:p>
          <a:r>
            <a:rPr lang="is-IS" b="1" i="0" u="none" dirty="0"/>
            <a:t>844.218.448,42</a:t>
          </a:r>
          <a:endParaRPr lang="x-none" b="1" dirty="0"/>
        </a:p>
      </dgm:t>
    </dgm:pt>
    <dgm:pt modelId="{363200AF-4036-41BE-A7D8-8725390E1446}" type="parTrans" cxnId="{91FA3EBC-8D24-45C3-BB0C-1FD75931D9D9}">
      <dgm:prSet/>
      <dgm:spPr/>
      <dgm:t>
        <a:bodyPr/>
        <a:lstStyle/>
        <a:p>
          <a:endParaRPr lang="x-none"/>
        </a:p>
      </dgm:t>
    </dgm:pt>
    <dgm:pt modelId="{9D8213F2-CF8E-417D-B5EA-E15D8CF820F6}" type="sibTrans" cxnId="{91FA3EBC-8D24-45C3-BB0C-1FD75931D9D9}">
      <dgm:prSet/>
      <dgm:spPr/>
      <dgm:t>
        <a:bodyPr/>
        <a:lstStyle/>
        <a:p>
          <a:endParaRPr lang="x-none"/>
        </a:p>
      </dgm:t>
    </dgm:pt>
    <dgm:pt modelId="{997E45C4-D504-4BFF-B09B-E46031442DD7}">
      <dgm:prSet phldrT="[Text]"/>
      <dgm:spPr/>
      <dgm:t>
        <a:bodyPr/>
        <a:lstStyle/>
        <a:p>
          <a:r>
            <a:rPr lang="x-none" dirty="0"/>
            <a:t>Drugi prihodi </a:t>
          </a:r>
        </a:p>
        <a:p>
          <a:r>
            <a:rPr lang="fi-FI" b="1" i="0" u="none" dirty="0"/>
            <a:t>568.407.482,95</a:t>
          </a:r>
          <a:endParaRPr lang="x-none" b="1" dirty="0"/>
        </a:p>
      </dgm:t>
    </dgm:pt>
    <dgm:pt modelId="{56C77883-3EB7-483F-9583-6D9320B33748}" type="parTrans" cxnId="{74772029-0183-49F2-8BB6-45E7C810B32F}">
      <dgm:prSet/>
      <dgm:spPr/>
      <dgm:t>
        <a:bodyPr/>
        <a:lstStyle/>
        <a:p>
          <a:endParaRPr lang="x-none"/>
        </a:p>
      </dgm:t>
    </dgm:pt>
    <dgm:pt modelId="{364D25E7-F9D1-4A2D-8A9C-44F6706362EA}" type="sibTrans" cxnId="{74772029-0183-49F2-8BB6-45E7C810B32F}">
      <dgm:prSet/>
      <dgm:spPr/>
      <dgm:t>
        <a:bodyPr/>
        <a:lstStyle/>
        <a:p>
          <a:endParaRPr lang="x-none"/>
        </a:p>
      </dgm:t>
    </dgm:pt>
    <dgm:pt modelId="{A1B2CE3F-5ED6-43A9-8DB8-B8005700C423}">
      <dgm:prSet phldrT="[Text]"/>
      <dgm:spPr/>
      <dgm:t>
        <a:bodyPr/>
        <a:lstStyle/>
        <a:p>
          <a:r>
            <a:rPr lang="x-none" dirty="0"/>
            <a:t>Primanje od prodaje nefinansijske imovine</a:t>
          </a:r>
        </a:p>
        <a:p>
          <a:r>
            <a:rPr lang="hr-HR" b="1" i="0" u="none" dirty="0"/>
            <a:t>60.659.130,24</a:t>
          </a:r>
          <a:endParaRPr lang="x-none" b="1" dirty="0"/>
        </a:p>
      </dgm:t>
    </dgm:pt>
    <dgm:pt modelId="{4A4C92A6-D92C-474B-91DC-A76590C668FC}" type="parTrans" cxnId="{EC699C48-3FEA-4BE1-B6D6-55CA3C1CBC8E}">
      <dgm:prSet/>
      <dgm:spPr/>
      <dgm:t>
        <a:bodyPr/>
        <a:lstStyle/>
        <a:p>
          <a:endParaRPr lang="x-none"/>
        </a:p>
      </dgm:t>
    </dgm:pt>
    <dgm:pt modelId="{F9182901-88ED-4E31-9599-5940724B934D}" type="sibTrans" cxnId="{EC699C48-3FEA-4BE1-B6D6-55CA3C1CBC8E}">
      <dgm:prSet/>
      <dgm:spPr/>
      <dgm:t>
        <a:bodyPr/>
        <a:lstStyle/>
        <a:p>
          <a:endParaRPr lang="x-none"/>
        </a:p>
      </dgm:t>
    </dgm:pt>
    <dgm:pt modelId="{A64C42B9-2B58-4546-8C43-6AAF997FEBAC}">
      <dgm:prSet phldrT="[Text]"/>
      <dgm:spPr/>
      <dgm:t>
        <a:bodyPr/>
        <a:lstStyle/>
        <a:p>
          <a:endParaRPr lang="x-none" dirty="0"/>
        </a:p>
      </dgm:t>
    </dgm:pt>
    <dgm:pt modelId="{8E108F2E-3631-4B96-B416-C0D6E4B1DE4A}" type="parTrans" cxnId="{C5B08E42-2E34-4223-B4D0-ED62D074A621}">
      <dgm:prSet/>
      <dgm:spPr/>
      <dgm:t>
        <a:bodyPr/>
        <a:lstStyle/>
        <a:p>
          <a:endParaRPr lang="x-none"/>
        </a:p>
      </dgm:t>
    </dgm:pt>
    <dgm:pt modelId="{D1329AF5-4ACF-4D5F-8975-B67D74AA4B01}" type="sibTrans" cxnId="{C5B08E42-2E34-4223-B4D0-ED62D074A621}">
      <dgm:prSet/>
      <dgm:spPr/>
      <dgm:t>
        <a:bodyPr/>
        <a:lstStyle/>
        <a:p>
          <a:endParaRPr lang="x-none"/>
        </a:p>
      </dgm:t>
    </dgm:pt>
    <dgm:pt modelId="{F75370B4-B886-4ECE-9C1A-3559C3EA4B6F}">
      <dgm:prSet phldrT="[Text]"/>
      <dgm:spPr/>
      <dgm:t>
        <a:bodyPr/>
        <a:lstStyle/>
        <a:p>
          <a:r>
            <a:rPr lang="x-none" dirty="0"/>
            <a:t>Primanja od zaduženja</a:t>
          </a:r>
          <a:r>
            <a:rPr lang="sr-Latn-CS" dirty="0"/>
            <a:t> i prodaje finansijske imovine</a:t>
          </a:r>
          <a:endParaRPr lang="x-none" dirty="0"/>
        </a:p>
        <a:p>
          <a:r>
            <a:rPr lang="nb-NO" b="1" i="0" u="none" dirty="0"/>
            <a:t>180.254.498,76</a:t>
          </a:r>
          <a:endParaRPr lang="x-none" b="1" dirty="0"/>
        </a:p>
      </dgm:t>
    </dgm:pt>
    <dgm:pt modelId="{16D9E57A-E35A-47A6-BC62-76B3491FED51}" type="parTrans" cxnId="{C147308D-EA15-4FAB-8AD0-14A3F4429A2F}">
      <dgm:prSet/>
      <dgm:spPr/>
      <dgm:t>
        <a:bodyPr/>
        <a:lstStyle/>
        <a:p>
          <a:endParaRPr lang="x-none"/>
        </a:p>
      </dgm:t>
    </dgm:pt>
    <dgm:pt modelId="{B46093B1-B076-478D-BC49-8DA48403D79B}" type="sibTrans" cxnId="{C147308D-EA15-4FAB-8AD0-14A3F4429A2F}">
      <dgm:prSet/>
      <dgm:spPr/>
      <dgm:t>
        <a:bodyPr/>
        <a:lstStyle/>
        <a:p>
          <a:endParaRPr lang="x-none"/>
        </a:p>
      </dgm:t>
    </dgm:pt>
    <dgm:pt modelId="{71FC123C-D5F4-4BDB-8ACC-4371CF3E51AD}" type="pres">
      <dgm:prSet presAssocID="{E275C91B-EF79-4BB0-9A34-B42BC43BC036}" presName="composite" presStyleCnt="0">
        <dgm:presLayoutVars>
          <dgm:chMax val="1"/>
          <dgm:dir/>
          <dgm:resizeHandles val="exact"/>
        </dgm:presLayoutVars>
      </dgm:prSet>
      <dgm:spPr/>
      <dgm:t>
        <a:bodyPr/>
        <a:lstStyle/>
        <a:p>
          <a:endParaRPr lang="en-US"/>
        </a:p>
      </dgm:t>
    </dgm:pt>
    <dgm:pt modelId="{29FB5735-0E39-4B45-B5D6-888866646622}" type="pres">
      <dgm:prSet presAssocID="{E275C91B-EF79-4BB0-9A34-B42BC43BC036}" presName="radial" presStyleCnt="0">
        <dgm:presLayoutVars>
          <dgm:animLvl val="ctr"/>
        </dgm:presLayoutVars>
      </dgm:prSet>
      <dgm:spPr/>
    </dgm:pt>
    <dgm:pt modelId="{6240F709-AB07-42B9-B8EB-1B2E8746EE72}" type="pres">
      <dgm:prSet presAssocID="{0F7D09EA-D198-4367-BBE2-E9E89FB19D0B}" presName="centerShape" presStyleLbl="vennNode1" presStyleIdx="0" presStyleCnt="6" custLinFactNeighborX="4208" custLinFactNeighborY="-3136"/>
      <dgm:spPr/>
      <dgm:t>
        <a:bodyPr/>
        <a:lstStyle/>
        <a:p>
          <a:endParaRPr lang="en-US"/>
        </a:p>
      </dgm:t>
    </dgm:pt>
    <dgm:pt modelId="{1E48DC28-EBDC-4BE0-9094-D51E4D1A8576}" type="pres">
      <dgm:prSet presAssocID="{75D710BC-0A2E-41BA-9079-C991342DE102}" presName="node" presStyleLbl="vennNode1" presStyleIdx="1" presStyleCnt="6">
        <dgm:presLayoutVars>
          <dgm:bulletEnabled val="1"/>
        </dgm:presLayoutVars>
      </dgm:prSet>
      <dgm:spPr/>
      <dgm:t>
        <a:bodyPr/>
        <a:lstStyle/>
        <a:p>
          <a:endParaRPr lang="en-US"/>
        </a:p>
      </dgm:t>
    </dgm:pt>
    <dgm:pt modelId="{EB89CB60-213E-431F-B611-84321B4647B1}" type="pres">
      <dgm:prSet presAssocID="{5BAC4697-C10A-479C-A467-68E8955B6DA2}" presName="node" presStyleLbl="vennNode1" presStyleIdx="2" presStyleCnt="6">
        <dgm:presLayoutVars>
          <dgm:bulletEnabled val="1"/>
        </dgm:presLayoutVars>
      </dgm:prSet>
      <dgm:spPr/>
      <dgm:t>
        <a:bodyPr/>
        <a:lstStyle/>
        <a:p>
          <a:endParaRPr lang="en-US"/>
        </a:p>
      </dgm:t>
    </dgm:pt>
    <dgm:pt modelId="{5E756D5E-9AFF-4693-AE03-CDC062CA5968}" type="pres">
      <dgm:prSet presAssocID="{997E45C4-D504-4BFF-B09B-E46031442DD7}" presName="node" presStyleLbl="vennNode1" presStyleIdx="3" presStyleCnt="6" custRadScaleRad="100823" custRadScaleInc="3537">
        <dgm:presLayoutVars>
          <dgm:bulletEnabled val="1"/>
        </dgm:presLayoutVars>
      </dgm:prSet>
      <dgm:spPr/>
      <dgm:t>
        <a:bodyPr/>
        <a:lstStyle/>
        <a:p>
          <a:endParaRPr lang="en-US"/>
        </a:p>
      </dgm:t>
    </dgm:pt>
    <dgm:pt modelId="{6E2D8596-3A8B-4B87-841E-D772DEAFF40C}" type="pres">
      <dgm:prSet presAssocID="{A1B2CE3F-5ED6-43A9-8DB8-B8005700C423}" presName="node" presStyleLbl="vennNode1" presStyleIdx="4" presStyleCnt="6">
        <dgm:presLayoutVars>
          <dgm:bulletEnabled val="1"/>
        </dgm:presLayoutVars>
      </dgm:prSet>
      <dgm:spPr/>
      <dgm:t>
        <a:bodyPr/>
        <a:lstStyle/>
        <a:p>
          <a:endParaRPr lang="en-US"/>
        </a:p>
      </dgm:t>
    </dgm:pt>
    <dgm:pt modelId="{D87C8F6A-22E8-4CA1-A551-C282CE3CC8A2}" type="pres">
      <dgm:prSet presAssocID="{F75370B4-B886-4ECE-9C1A-3559C3EA4B6F}" presName="node" presStyleLbl="vennNode1" presStyleIdx="5" presStyleCnt="6" custRadScaleRad="102268" custRadScaleInc="-414">
        <dgm:presLayoutVars>
          <dgm:bulletEnabled val="1"/>
        </dgm:presLayoutVars>
      </dgm:prSet>
      <dgm:spPr/>
      <dgm:t>
        <a:bodyPr/>
        <a:lstStyle/>
        <a:p>
          <a:endParaRPr lang="en-US"/>
        </a:p>
      </dgm:t>
    </dgm:pt>
  </dgm:ptLst>
  <dgm:cxnLst>
    <dgm:cxn modelId="{5622F9BE-B9B1-424B-AED7-DE53710D4493}" type="presOf" srcId="{5BAC4697-C10A-479C-A467-68E8955B6DA2}" destId="{EB89CB60-213E-431F-B611-84321B4647B1}" srcOrd="0" destOrd="0" presId="urn:microsoft.com/office/officeart/2005/8/layout/radial3"/>
    <dgm:cxn modelId="{299752E8-6F36-47B8-9731-41582F32125F}" srcId="{E275C91B-EF79-4BB0-9A34-B42BC43BC036}" destId="{0F7D09EA-D198-4367-BBE2-E9E89FB19D0B}" srcOrd="0" destOrd="0" parTransId="{4BE6F344-8CBC-431D-9083-6F83F47F9612}" sibTransId="{B408B735-932D-47E2-9813-DC4B25ABB9F2}"/>
    <dgm:cxn modelId="{91FA3EBC-8D24-45C3-BB0C-1FD75931D9D9}" srcId="{0F7D09EA-D198-4367-BBE2-E9E89FB19D0B}" destId="{5BAC4697-C10A-479C-A467-68E8955B6DA2}" srcOrd="1" destOrd="0" parTransId="{363200AF-4036-41BE-A7D8-8725390E1446}" sibTransId="{9D8213F2-CF8E-417D-B5EA-E15D8CF820F6}"/>
    <dgm:cxn modelId="{48784A77-CAD8-4E0D-8F0A-18876071C06D}" type="presOf" srcId="{A1B2CE3F-5ED6-43A9-8DB8-B8005700C423}" destId="{6E2D8596-3A8B-4B87-841E-D772DEAFF40C}" srcOrd="0" destOrd="0" presId="urn:microsoft.com/office/officeart/2005/8/layout/radial3"/>
    <dgm:cxn modelId="{A39DD0D9-EC6D-4656-8305-7A9587587AA1}" type="presOf" srcId="{75D710BC-0A2E-41BA-9079-C991342DE102}" destId="{1E48DC28-EBDC-4BE0-9094-D51E4D1A8576}" srcOrd="0" destOrd="0" presId="urn:microsoft.com/office/officeart/2005/8/layout/radial3"/>
    <dgm:cxn modelId="{B47BE4BD-5859-40B5-A983-70A3BEC23E74}" srcId="{0F7D09EA-D198-4367-BBE2-E9E89FB19D0B}" destId="{75D710BC-0A2E-41BA-9079-C991342DE102}" srcOrd="0" destOrd="0" parTransId="{A1EF8517-756C-4035-AED8-DFDACA2765BB}" sibTransId="{D33E1982-4B10-4D9D-9F31-E004FD7FDC97}"/>
    <dgm:cxn modelId="{C5B08E42-2E34-4223-B4D0-ED62D074A621}" srcId="{E275C91B-EF79-4BB0-9A34-B42BC43BC036}" destId="{A64C42B9-2B58-4546-8C43-6AAF997FEBAC}" srcOrd="1" destOrd="0" parTransId="{8E108F2E-3631-4B96-B416-C0D6E4B1DE4A}" sibTransId="{D1329AF5-4ACF-4D5F-8975-B67D74AA4B01}"/>
    <dgm:cxn modelId="{8CEAD3D1-8349-4BAD-BA4B-011A5ED9BD45}" type="presOf" srcId="{E275C91B-EF79-4BB0-9A34-B42BC43BC036}" destId="{71FC123C-D5F4-4BDB-8ACC-4371CF3E51AD}" srcOrd="0" destOrd="0" presId="urn:microsoft.com/office/officeart/2005/8/layout/radial3"/>
    <dgm:cxn modelId="{43E348C7-2EFC-44D2-8E09-073E590CE047}" type="presOf" srcId="{997E45C4-D504-4BFF-B09B-E46031442DD7}" destId="{5E756D5E-9AFF-4693-AE03-CDC062CA5968}" srcOrd="0" destOrd="0" presId="urn:microsoft.com/office/officeart/2005/8/layout/radial3"/>
    <dgm:cxn modelId="{EC699C48-3FEA-4BE1-B6D6-55CA3C1CBC8E}" srcId="{0F7D09EA-D198-4367-BBE2-E9E89FB19D0B}" destId="{A1B2CE3F-5ED6-43A9-8DB8-B8005700C423}" srcOrd="3" destOrd="0" parTransId="{4A4C92A6-D92C-474B-91DC-A76590C668FC}" sibTransId="{F9182901-88ED-4E31-9599-5940724B934D}"/>
    <dgm:cxn modelId="{6702B8FC-1CC6-4924-9B32-37D32A7C1B36}" type="presOf" srcId="{F75370B4-B886-4ECE-9C1A-3559C3EA4B6F}" destId="{D87C8F6A-22E8-4CA1-A551-C282CE3CC8A2}" srcOrd="0" destOrd="0" presId="urn:microsoft.com/office/officeart/2005/8/layout/radial3"/>
    <dgm:cxn modelId="{9DF30F36-4996-4378-AF11-66DD391F3194}" type="presOf" srcId="{0F7D09EA-D198-4367-BBE2-E9E89FB19D0B}" destId="{6240F709-AB07-42B9-B8EB-1B2E8746EE72}" srcOrd="0" destOrd="0" presId="urn:microsoft.com/office/officeart/2005/8/layout/radial3"/>
    <dgm:cxn modelId="{74772029-0183-49F2-8BB6-45E7C810B32F}" srcId="{0F7D09EA-D198-4367-BBE2-E9E89FB19D0B}" destId="{997E45C4-D504-4BFF-B09B-E46031442DD7}" srcOrd="2" destOrd="0" parTransId="{56C77883-3EB7-483F-9583-6D9320B33748}" sibTransId="{364D25E7-F9D1-4A2D-8A9C-44F6706362EA}"/>
    <dgm:cxn modelId="{C147308D-EA15-4FAB-8AD0-14A3F4429A2F}" srcId="{0F7D09EA-D198-4367-BBE2-E9E89FB19D0B}" destId="{F75370B4-B886-4ECE-9C1A-3559C3EA4B6F}" srcOrd="4" destOrd="0" parTransId="{16D9E57A-E35A-47A6-BC62-76B3491FED51}" sibTransId="{B46093B1-B076-478D-BC49-8DA48403D79B}"/>
    <dgm:cxn modelId="{6F72265F-3C9E-408F-9ABA-4A14F7E02915}" type="presParOf" srcId="{71FC123C-D5F4-4BDB-8ACC-4371CF3E51AD}" destId="{29FB5735-0E39-4B45-B5D6-888866646622}" srcOrd="0" destOrd="0" presId="urn:microsoft.com/office/officeart/2005/8/layout/radial3"/>
    <dgm:cxn modelId="{853C835F-E9C3-4EF2-8B83-C67F5C1898C1}" type="presParOf" srcId="{29FB5735-0E39-4B45-B5D6-888866646622}" destId="{6240F709-AB07-42B9-B8EB-1B2E8746EE72}" srcOrd="0" destOrd="0" presId="urn:microsoft.com/office/officeart/2005/8/layout/radial3"/>
    <dgm:cxn modelId="{00E36334-7CE1-440E-B606-438536B5D17B}" type="presParOf" srcId="{29FB5735-0E39-4B45-B5D6-888866646622}" destId="{1E48DC28-EBDC-4BE0-9094-D51E4D1A8576}" srcOrd="1" destOrd="0" presId="urn:microsoft.com/office/officeart/2005/8/layout/radial3"/>
    <dgm:cxn modelId="{D66AF488-82A3-4479-B426-C6518DFA686E}" type="presParOf" srcId="{29FB5735-0E39-4B45-B5D6-888866646622}" destId="{EB89CB60-213E-431F-B611-84321B4647B1}" srcOrd="2" destOrd="0" presId="urn:microsoft.com/office/officeart/2005/8/layout/radial3"/>
    <dgm:cxn modelId="{718A1636-F86D-4873-98DC-DF0274B4AC78}" type="presParOf" srcId="{29FB5735-0E39-4B45-B5D6-888866646622}" destId="{5E756D5E-9AFF-4693-AE03-CDC062CA5968}" srcOrd="3" destOrd="0" presId="urn:microsoft.com/office/officeart/2005/8/layout/radial3"/>
    <dgm:cxn modelId="{4483379F-6C39-4E96-ADE9-7D70A0B1CEE6}" type="presParOf" srcId="{29FB5735-0E39-4B45-B5D6-888866646622}" destId="{6E2D8596-3A8B-4B87-841E-D772DEAFF40C}" srcOrd="4" destOrd="0" presId="urn:microsoft.com/office/officeart/2005/8/layout/radial3"/>
    <dgm:cxn modelId="{DE2B0016-641B-4841-8161-5860908B0C62}" type="presParOf" srcId="{29FB5735-0E39-4B45-B5D6-888866646622}" destId="{D87C8F6A-22E8-4CA1-A551-C282CE3CC8A2}" srcOrd="5" destOrd="0" presId="urn:microsoft.com/office/officeart/2005/8/layout/radial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EA47F19-311D-44B3-AAA4-35C98BD4844B}" type="doc">
      <dgm:prSet loTypeId="urn:diagrams.loki3.com/BracketList" loCatId="list" qsTypeId="urn:microsoft.com/office/officeart/2005/8/quickstyle/simple1" qsCatId="simple" csTypeId="urn:microsoft.com/office/officeart/2005/8/colors/accent1_2" csCatId="accent1" phldr="1"/>
      <dgm:spPr/>
      <dgm:t>
        <a:bodyPr/>
        <a:lstStyle/>
        <a:p>
          <a:endParaRPr lang="en-US"/>
        </a:p>
      </dgm:t>
    </dgm:pt>
    <dgm:pt modelId="{0C844461-76DE-4FEA-A87D-23440AD6FC2E}">
      <dgm:prSet phldrT="[Text]"/>
      <dgm:spPr/>
      <dgm:t>
        <a:bodyPr/>
        <a:lstStyle/>
        <a:p>
          <a:r>
            <a:rPr lang="x-none" b="1" dirty="0"/>
            <a:t>Rashodi za zaposlene</a:t>
          </a:r>
          <a:endParaRPr lang="en-US" b="1" dirty="0"/>
        </a:p>
      </dgm:t>
    </dgm:pt>
    <dgm:pt modelId="{6F031138-6684-4AF8-B48F-F90EB84372B1}" type="parTrans" cxnId="{DFA45898-8E34-483C-97B6-EC38D2140466}">
      <dgm:prSet/>
      <dgm:spPr/>
      <dgm:t>
        <a:bodyPr/>
        <a:lstStyle/>
        <a:p>
          <a:endParaRPr lang="en-US"/>
        </a:p>
      </dgm:t>
    </dgm:pt>
    <dgm:pt modelId="{C24B5DA2-B651-485D-A0F4-95731772C9B8}" type="sibTrans" cxnId="{DFA45898-8E34-483C-97B6-EC38D2140466}">
      <dgm:prSet/>
      <dgm:spPr/>
      <dgm:t>
        <a:bodyPr/>
        <a:lstStyle/>
        <a:p>
          <a:endParaRPr lang="en-US"/>
        </a:p>
      </dgm:t>
    </dgm:pt>
    <dgm:pt modelId="{D45E583C-4AAD-40D2-9D24-9A0A68141567}">
      <dgm:prSet phldrT="[Text]" custT="1"/>
      <dgm:spPr>
        <a:solidFill>
          <a:srgbClr val="7030A0"/>
        </a:solidFill>
      </dgm:spPr>
      <dgm:t>
        <a:bodyPr/>
        <a:lstStyle/>
        <a:p>
          <a:r>
            <a:rPr lang="x-none" sz="1400" b="1" noProof="0" dirty="0"/>
            <a:t>Rashodi za zaposlene </a:t>
          </a:r>
          <a:r>
            <a:rPr lang="x-none" sz="1400" noProof="0" dirty="0"/>
            <a:t>predstavljaju sve troškove za zaposlene, kako u upravi tako i kod budžetskih korisnika </a:t>
          </a:r>
        </a:p>
      </dgm:t>
    </dgm:pt>
    <dgm:pt modelId="{DF23AB14-DB78-4D25-948A-D263DF13EBEB}" type="parTrans" cxnId="{B6E9FE2F-54FB-46AA-BA6A-1465C15C85E2}">
      <dgm:prSet/>
      <dgm:spPr/>
      <dgm:t>
        <a:bodyPr/>
        <a:lstStyle/>
        <a:p>
          <a:endParaRPr lang="en-US"/>
        </a:p>
      </dgm:t>
    </dgm:pt>
    <dgm:pt modelId="{875C4C0C-D761-476B-9D17-EF850CFCBB84}" type="sibTrans" cxnId="{B6E9FE2F-54FB-46AA-BA6A-1465C15C85E2}">
      <dgm:prSet/>
      <dgm:spPr/>
      <dgm:t>
        <a:bodyPr/>
        <a:lstStyle/>
        <a:p>
          <a:endParaRPr lang="en-US"/>
        </a:p>
      </dgm:t>
    </dgm:pt>
    <dgm:pt modelId="{E1B79EE1-1157-4302-AB0B-8FEDC81165FD}">
      <dgm:prSet phldrT="[Text]"/>
      <dgm:spPr/>
      <dgm:t>
        <a:bodyPr/>
        <a:lstStyle/>
        <a:p>
          <a:r>
            <a:rPr lang="x-none" b="1" dirty="0"/>
            <a:t>Korišćenje</a:t>
          </a:r>
          <a:br>
            <a:rPr lang="x-none" b="1" dirty="0"/>
          </a:br>
          <a:r>
            <a:rPr lang="x-none" b="1" dirty="0"/>
            <a:t>roba i usluga </a:t>
          </a:r>
          <a:endParaRPr lang="en-US" dirty="0"/>
        </a:p>
      </dgm:t>
    </dgm:pt>
    <dgm:pt modelId="{D901DA59-A95A-4489-99A8-4140EE7BA89A}" type="parTrans" cxnId="{9CBF9DF9-AB9B-4A23-9199-3C2DD5A0CE43}">
      <dgm:prSet/>
      <dgm:spPr/>
      <dgm:t>
        <a:bodyPr/>
        <a:lstStyle/>
        <a:p>
          <a:endParaRPr lang="en-US"/>
        </a:p>
      </dgm:t>
    </dgm:pt>
    <dgm:pt modelId="{E99A6F9C-C544-4400-B178-20BC6CFFFE07}" type="sibTrans" cxnId="{9CBF9DF9-AB9B-4A23-9199-3C2DD5A0CE43}">
      <dgm:prSet/>
      <dgm:spPr/>
      <dgm:t>
        <a:bodyPr/>
        <a:lstStyle/>
        <a:p>
          <a:endParaRPr lang="en-US"/>
        </a:p>
      </dgm:t>
    </dgm:pt>
    <dgm:pt modelId="{92FD0664-EE76-4121-BE7B-68FC1EE5F4D7}">
      <dgm:prSet phldrT="[Text]" custT="1"/>
      <dgm:spPr>
        <a:solidFill>
          <a:srgbClr val="00B050"/>
        </a:solidFill>
      </dgm:spPr>
      <dgm:t>
        <a:bodyPr/>
        <a:lstStyle/>
        <a:p>
          <a:pPr algn="just"/>
          <a:r>
            <a:rPr lang="x-none" sz="1400" b="1" noProof="0" dirty="0"/>
            <a:t>Korišćenje roba i usluga </a:t>
          </a:r>
          <a:r>
            <a:rPr lang="x-none" sz="1400" b="0" noProof="0" dirty="0"/>
            <a:t>obuhvataju stalne troškove, putne troškove, usluge po ugovoru, specijalizovane usluge, troškove materijala i tekuće popravke i održavanje.</a:t>
          </a:r>
        </a:p>
      </dgm:t>
    </dgm:pt>
    <dgm:pt modelId="{A4B2DE69-08CB-4EF5-A179-A9838DCC0C0D}" type="parTrans" cxnId="{29D18108-D348-4C83-ABE4-39390C16C5CD}">
      <dgm:prSet/>
      <dgm:spPr/>
      <dgm:t>
        <a:bodyPr/>
        <a:lstStyle/>
        <a:p>
          <a:endParaRPr lang="en-US"/>
        </a:p>
      </dgm:t>
    </dgm:pt>
    <dgm:pt modelId="{31990FCE-83F5-4BCE-86BA-4F924011EADA}" type="sibTrans" cxnId="{29D18108-D348-4C83-ABE4-39390C16C5CD}">
      <dgm:prSet/>
      <dgm:spPr/>
      <dgm:t>
        <a:bodyPr/>
        <a:lstStyle/>
        <a:p>
          <a:endParaRPr lang="en-US"/>
        </a:p>
      </dgm:t>
    </dgm:pt>
    <dgm:pt modelId="{E055884F-7426-4921-A0E5-9CA56A76B49A}">
      <dgm:prSet phldrT="[Text]"/>
      <dgm:spPr/>
      <dgm:t>
        <a:bodyPr/>
        <a:lstStyle/>
        <a:p>
          <a:r>
            <a:rPr lang="x-none" b="1" dirty="0"/>
            <a:t>Dotacije i transferi</a:t>
          </a:r>
          <a:endParaRPr lang="en-US" b="1" dirty="0"/>
        </a:p>
      </dgm:t>
    </dgm:pt>
    <dgm:pt modelId="{A220DF32-CC6B-446C-B398-3C6FF19DF138}" type="parTrans" cxnId="{997AF6DE-9802-4842-96EC-E457543D4099}">
      <dgm:prSet/>
      <dgm:spPr/>
      <dgm:t>
        <a:bodyPr/>
        <a:lstStyle/>
        <a:p>
          <a:endParaRPr lang="en-US"/>
        </a:p>
      </dgm:t>
    </dgm:pt>
    <dgm:pt modelId="{EADBA54B-8207-46FB-8C83-E7274B6ED163}" type="sibTrans" cxnId="{997AF6DE-9802-4842-96EC-E457543D4099}">
      <dgm:prSet/>
      <dgm:spPr/>
      <dgm:t>
        <a:bodyPr/>
        <a:lstStyle/>
        <a:p>
          <a:endParaRPr lang="en-US"/>
        </a:p>
      </dgm:t>
    </dgm:pt>
    <dgm:pt modelId="{6B14159D-5902-471E-9F91-CEA86CA18597}">
      <dgm:prSet phldrT="[Text]" custT="1"/>
      <dgm:spPr>
        <a:solidFill>
          <a:srgbClr val="0070C0"/>
        </a:solidFill>
      </dgm:spPr>
      <dgm:t>
        <a:bodyPr/>
        <a:lstStyle/>
        <a:p>
          <a:pPr algn="just"/>
          <a:r>
            <a:rPr lang="x-none" sz="1400" b="1" noProof="0" dirty="0"/>
            <a:t>Dotacije i transferi </a:t>
          </a:r>
          <a:r>
            <a:rPr lang="x-none" sz="1400" noProof="0" dirty="0"/>
            <a:t>su troškovi koje lokalna samouprava ima za isplatu institucijama koje su u primarnoj nadležnosti centralnog/pokrajinskog nivoa kao što su škole, centar za socijalni rad, dom zdravlja.</a:t>
          </a:r>
        </a:p>
      </dgm:t>
    </dgm:pt>
    <dgm:pt modelId="{0D2CFF9B-A50F-43E4-AFA5-E7E960E0BCD0}" type="parTrans" cxnId="{E528FBD6-03D8-4201-832B-0748BD271A16}">
      <dgm:prSet/>
      <dgm:spPr/>
      <dgm:t>
        <a:bodyPr/>
        <a:lstStyle/>
        <a:p>
          <a:endParaRPr lang="en-US"/>
        </a:p>
      </dgm:t>
    </dgm:pt>
    <dgm:pt modelId="{36039859-946E-4D2B-BAA0-EE1BB94895EC}" type="sibTrans" cxnId="{E528FBD6-03D8-4201-832B-0748BD271A16}">
      <dgm:prSet/>
      <dgm:spPr/>
      <dgm:t>
        <a:bodyPr/>
        <a:lstStyle/>
        <a:p>
          <a:endParaRPr lang="en-US"/>
        </a:p>
      </dgm:t>
    </dgm:pt>
    <dgm:pt modelId="{28888755-727E-436B-B2F2-DA7896544A65}">
      <dgm:prSet phldrT="[Text]"/>
      <dgm:spPr/>
      <dgm:t>
        <a:bodyPr/>
        <a:lstStyle/>
        <a:p>
          <a:r>
            <a:rPr lang="x-none" b="1" dirty="0"/>
            <a:t>Ostali rashodi</a:t>
          </a:r>
          <a:endParaRPr lang="en-US" b="1" dirty="0"/>
        </a:p>
      </dgm:t>
    </dgm:pt>
    <dgm:pt modelId="{74440C20-4C7D-42FA-8A71-91FF1ABB0C2B}" type="parTrans" cxnId="{423F4FFE-A4A5-4DB9-BCD0-81CA33242D4A}">
      <dgm:prSet/>
      <dgm:spPr/>
      <dgm:t>
        <a:bodyPr/>
        <a:lstStyle/>
        <a:p>
          <a:endParaRPr lang="en-US"/>
        </a:p>
      </dgm:t>
    </dgm:pt>
    <dgm:pt modelId="{25C618B1-3FCB-4E3A-AAEB-763F12B41872}" type="sibTrans" cxnId="{423F4FFE-A4A5-4DB9-BCD0-81CA33242D4A}">
      <dgm:prSet/>
      <dgm:spPr/>
      <dgm:t>
        <a:bodyPr/>
        <a:lstStyle/>
        <a:p>
          <a:endParaRPr lang="en-US"/>
        </a:p>
      </dgm:t>
    </dgm:pt>
    <dgm:pt modelId="{FE2BA0E8-81AC-463B-B498-EF464F5BCE06}">
      <dgm:prSet phldrT="[Text]" custT="1"/>
      <dgm:spPr>
        <a:solidFill>
          <a:schemeClr val="accent6">
            <a:lumMod val="60000"/>
            <a:lumOff val="40000"/>
          </a:schemeClr>
        </a:solidFill>
      </dgm:spPr>
      <dgm:t>
        <a:bodyPr/>
        <a:lstStyle/>
        <a:p>
          <a:pPr algn="just"/>
          <a:r>
            <a:rPr lang="x-none" sz="1400" b="1" noProof="0" dirty="0"/>
            <a:t>Ostali rashodi </a:t>
          </a:r>
          <a:r>
            <a:rPr lang="x-none" sz="1400" b="0" noProof="0" dirty="0"/>
            <a:t>obuhvataju dotacije nevladinim organizacijama, poreze, takse, novčane kazne. </a:t>
          </a:r>
        </a:p>
      </dgm:t>
    </dgm:pt>
    <dgm:pt modelId="{7A39DE39-681C-425E-9FED-FBE278CC5B2D}" type="parTrans" cxnId="{86D1D984-3A22-405C-B36D-C2926B8E421B}">
      <dgm:prSet/>
      <dgm:spPr/>
      <dgm:t>
        <a:bodyPr/>
        <a:lstStyle/>
        <a:p>
          <a:endParaRPr lang="en-US"/>
        </a:p>
      </dgm:t>
    </dgm:pt>
    <dgm:pt modelId="{03DEC489-1FE9-42FB-A7B6-2DC930E80875}" type="sibTrans" cxnId="{86D1D984-3A22-405C-B36D-C2926B8E421B}">
      <dgm:prSet/>
      <dgm:spPr/>
      <dgm:t>
        <a:bodyPr/>
        <a:lstStyle/>
        <a:p>
          <a:endParaRPr lang="en-US"/>
        </a:p>
      </dgm:t>
    </dgm:pt>
    <dgm:pt modelId="{26EF48C7-6381-4355-B03F-DD441AE957C7}">
      <dgm:prSet phldrT="[Text]"/>
      <dgm:spPr/>
      <dgm:t>
        <a:bodyPr/>
        <a:lstStyle/>
        <a:p>
          <a:r>
            <a:rPr lang="x-none" b="1" dirty="0"/>
            <a:t>Sibvencije</a:t>
          </a:r>
          <a:endParaRPr lang="en-US" b="1" dirty="0"/>
        </a:p>
      </dgm:t>
    </dgm:pt>
    <dgm:pt modelId="{18A23F74-72B2-47CE-8CFA-63637C44E493}" type="parTrans" cxnId="{C002A477-0333-4E42-A591-A476378A7B14}">
      <dgm:prSet/>
      <dgm:spPr/>
      <dgm:t>
        <a:bodyPr/>
        <a:lstStyle/>
        <a:p>
          <a:endParaRPr lang="en-US"/>
        </a:p>
      </dgm:t>
    </dgm:pt>
    <dgm:pt modelId="{7F59AFA8-97ED-43F0-BB10-8E36A7F9F28C}" type="sibTrans" cxnId="{C002A477-0333-4E42-A591-A476378A7B14}">
      <dgm:prSet/>
      <dgm:spPr/>
      <dgm:t>
        <a:bodyPr/>
        <a:lstStyle/>
        <a:p>
          <a:endParaRPr lang="en-US"/>
        </a:p>
      </dgm:t>
    </dgm:pt>
    <dgm:pt modelId="{4B4A2A45-FFA7-47F5-A99D-A2DFD7698107}">
      <dgm:prSet phldrT="[Text]" custT="1"/>
      <dgm:spPr>
        <a:solidFill>
          <a:schemeClr val="accent5">
            <a:lumMod val="60000"/>
            <a:lumOff val="40000"/>
          </a:schemeClr>
        </a:solidFill>
      </dgm:spPr>
      <dgm:t>
        <a:bodyPr/>
        <a:lstStyle/>
        <a:p>
          <a:pPr algn="just"/>
          <a:r>
            <a:rPr lang="vi-VN" sz="1400" b="1" dirty="0">
              <a:latin typeface="Calibri" pitchFamily="34" charset="0"/>
              <a:cs typeface="Calibri" pitchFamily="34" charset="0"/>
            </a:rPr>
            <a:t>Subvencije </a:t>
          </a:r>
          <a:r>
            <a:rPr lang="vi-VN" sz="1400" b="0" dirty="0">
              <a:latin typeface="Calibri" pitchFamily="34" charset="0"/>
              <a:cs typeface="Calibri" pitchFamily="34" charset="0"/>
            </a:rPr>
            <a:t>se odobravaju za funkcionisanje međumesnog prevoza i  poljoprivrednim proizvođačima.</a:t>
          </a:r>
          <a:endParaRPr lang="en-US" sz="1400" b="0" dirty="0">
            <a:latin typeface="Calibri" pitchFamily="34" charset="0"/>
            <a:cs typeface="Calibri" pitchFamily="34" charset="0"/>
          </a:endParaRPr>
        </a:p>
      </dgm:t>
    </dgm:pt>
    <dgm:pt modelId="{2E2C89AA-6D36-4A41-9A01-A47B8388C320}" type="parTrans" cxnId="{48A7DAC8-CBA0-4CCF-8FEB-1A8D1991CE61}">
      <dgm:prSet/>
      <dgm:spPr/>
      <dgm:t>
        <a:bodyPr/>
        <a:lstStyle/>
        <a:p>
          <a:endParaRPr lang="en-US"/>
        </a:p>
      </dgm:t>
    </dgm:pt>
    <dgm:pt modelId="{5B14C082-1404-4C23-9B64-643BA89D25BF}" type="sibTrans" cxnId="{48A7DAC8-CBA0-4CCF-8FEB-1A8D1991CE61}">
      <dgm:prSet/>
      <dgm:spPr/>
      <dgm:t>
        <a:bodyPr/>
        <a:lstStyle/>
        <a:p>
          <a:endParaRPr lang="en-US"/>
        </a:p>
      </dgm:t>
    </dgm:pt>
    <dgm:pt modelId="{E1AD8724-28DC-48C5-B75E-B0D1F33E6279}">
      <dgm:prSet phldrT="[Text]"/>
      <dgm:spPr/>
      <dgm:t>
        <a:bodyPr/>
        <a:lstStyle/>
        <a:p>
          <a:r>
            <a:rPr lang="x-none" b="1" dirty="0"/>
            <a:t>Socijalna</a:t>
          </a:r>
          <a:br>
            <a:rPr lang="x-none" b="1" dirty="0"/>
          </a:br>
          <a:r>
            <a:rPr lang="x-none" b="1" dirty="0"/>
            <a:t>zaštita</a:t>
          </a:r>
          <a:endParaRPr lang="en-US" b="1" dirty="0"/>
        </a:p>
      </dgm:t>
    </dgm:pt>
    <dgm:pt modelId="{411CE078-310E-457E-A7C1-09A580CCEBB0}" type="parTrans" cxnId="{9EBB09AF-7741-47ED-B436-933466BD5F46}">
      <dgm:prSet/>
      <dgm:spPr/>
      <dgm:t>
        <a:bodyPr/>
        <a:lstStyle/>
        <a:p>
          <a:endParaRPr lang="en-US"/>
        </a:p>
      </dgm:t>
    </dgm:pt>
    <dgm:pt modelId="{BCA81F17-B88D-47F3-91A4-C02EC1C807D8}" type="sibTrans" cxnId="{9EBB09AF-7741-47ED-B436-933466BD5F46}">
      <dgm:prSet/>
      <dgm:spPr/>
      <dgm:t>
        <a:bodyPr/>
        <a:lstStyle/>
        <a:p>
          <a:endParaRPr lang="en-US"/>
        </a:p>
      </dgm:t>
    </dgm:pt>
    <dgm:pt modelId="{A22D28D0-C0EE-4FAC-9411-A8A4995FB17B}">
      <dgm:prSet phldrT="[Text]" custT="1"/>
      <dgm:spPr>
        <a:solidFill>
          <a:schemeClr val="accent2">
            <a:lumMod val="60000"/>
            <a:lumOff val="40000"/>
          </a:schemeClr>
        </a:solidFill>
      </dgm:spPr>
      <dgm:t>
        <a:bodyPr/>
        <a:lstStyle/>
        <a:p>
          <a:pPr algn="just"/>
          <a:r>
            <a:rPr lang="vi-VN" sz="1400" b="1" dirty="0">
              <a:latin typeface="Calibri" pitchFamily="34" charset="0"/>
              <a:cs typeface="Calibri" pitchFamily="34" charset="0"/>
            </a:rPr>
            <a:t>Socijalna zaštita </a:t>
          </a:r>
          <a:r>
            <a:rPr lang="vi-VN" sz="1400" b="0" dirty="0">
              <a:latin typeface="Calibri" pitchFamily="34" charset="0"/>
              <a:cs typeface="Calibri" pitchFamily="34" charset="0"/>
            </a:rPr>
            <a:t>obuhvata sve troškove isplate socijalne pomoći za različite kategorije građana.  </a:t>
          </a:r>
          <a:endParaRPr lang="en-US" sz="1400" b="0" dirty="0">
            <a:latin typeface="Calibri" pitchFamily="34" charset="0"/>
            <a:cs typeface="Calibri" pitchFamily="34" charset="0"/>
          </a:endParaRPr>
        </a:p>
      </dgm:t>
    </dgm:pt>
    <dgm:pt modelId="{7B8C8DE4-9C8E-4AAA-9ABD-7D21384D12EF}" type="parTrans" cxnId="{EF67239D-5166-423B-9E5F-06A1352131E4}">
      <dgm:prSet/>
      <dgm:spPr/>
      <dgm:t>
        <a:bodyPr/>
        <a:lstStyle/>
        <a:p>
          <a:endParaRPr lang="en-US"/>
        </a:p>
      </dgm:t>
    </dgm:pt>
    <dgm:pt modelId="{D9EE63C1-7C79-499A-9EE1-6AFD68E7C84E}" type="sibTrans" cxnId="{EF67239D-5166-423B-9E5F-06A1352131E4}">
      <dgm:prSet/>
      <dgm:spPr/>
      <dgm:t>
        <a:bodyPr/>
        <a:lstStyle/>
        <a:p>
          <a:endParaRPr lang="en-US"/>
        </a:p>
      </dgm:t>
    </dgm:pt>
    <dgm:pt modelId="{48096665-F98A-4372-9642-AA104F5D458A}">
      <dgm:prSet phldrT="[Text]"/>
      <dgm:spPr/>
      <dgm:t>
        <a:bodyPr/>
        <a:lstStyle/>
        <a:p>
          <a:r>
            <a:rPr lang="x-none" b="1" dirty="0"/>
            <a:t>Budžetska rezerva</a:t>
          </a:r>
          <a:endParaRPr lang="en-US" b="1" dirty="0"/>
        </a:p>
      </dgm:t>
    </dgm:pt>
    <dgm:pt modelId="{AFDDD8A6-A5D8-4980-A3AD-3612739BB0D6}" type="parTrans" cxnId="{FF60118A-5412-436E-B845-69CD79E57C83}">
      <dgm:prSet/>
      <dgm:spPr/>
      <dgm:t>
        <a:bodyPr/>
        <a:lstStyle/>
        <a:p>
          <a:endParaRPr lang="en-US"/>
        </a:p>
      </dgm:t>
    </dgm:pt>
    <dgm:pt modelId="{5FC22904-D7CC-4648-88EC-995516A10DB1}" type="sibTrans" cxnId="{FF60118A-5412-436E-B845-69CD79E57C83}">
      <dgm:prSet/>
      <dgm:spPr/>
      <dgm:t>
        <a:bodyPr/>
        <a:lstStyle/>
        <a:p>
          <a:endParaRPr lang="en-US"/>
        </a:p>
      </dgm:t>
    </dgm:pt>
    <dgm:pt modelId="{97F877CB-9B8D-43D2-81EC-7EBF25320968}">
      <dgm:prSet phldrT="[Text]" custT="1"/>
      <dgm:spPr>
        <a:solidFill>
          <a:schemeClr val="accent4">
            <a:lumMod val="40000"/>
            <a:lumOff val="60000"/>
          </a:schemeClr>
        </a:solidFill>
      </dgm:spPr>
      <dgm:t>
        <a:bodyPr/>
        <a:lstStyle/>
        <a:p>
          <a:pPr algn="just"/>
          <a:r>
            <a:rPr lang="x-none" sz="1400" b="1" noProof="0" dirty="0">
              <a:latin typeface="Calibri" pitchFamily="34" charset="0"/>
              <a:cs typeface="Calibri" pitchFamily="34" charset="0"/>
            </a:rPr>
            <a:t>Budžetska rezerva </a:t>
          </a:r>
          <a:r>
            <a:rPr lang="x-none" sz="1400" b="0" noProof="0" dirty="0">
              <a:latin typeface="Calibri" pitchFamily="34" charset="0"/>
              <a:cs typeface="Calibri" pitchFamily="34" charset="0"/>
            </a:rPr>
            <a:t>predstavlja novac koji se koristi za neplanirane ili nedovoljno planirane svrhe, kao i u slučaju vanrednih okolnosti</a:t>
          </a:r>
          <a:r>
            <a:rPr lang="en-US" sz="1400" b="0" dirty="0">
              <a:latin typeface="Calibri" pitchFamily="34" charset="0"/>
              <a:cs typeface="Calibri" pitchFamily="34" charset="0"/>
            </a:rPr>
            <a:t>. </a:t>
          </a:r>
        </a:p>
      </dgm:t>
    </dgm:pt>
    <dgm:pt modelId="{B1A118C8-65C5-4505-9861-C15DF46DDE40}" type="parTrans" cxnId="{C2060C01-AE6C-49A2-9E7C-10136D57EE22}">
      <dgm:prSet/>
      <dgm:spPr/>
      <dgm:t>
        <a:bodyPr/>
        <a:lstStyle/>
        <a:p>
          <a:endParaRPr lang="en-US"/>
        </a:p>
      </dgm:t>
    </dgm:pt>
    <dgm:pt modelId="{85A9A230-CB7F-4D0E-AEAE-CC533D1E4637}" type="sibTrans" cxnId="{C2060C01-AE6C-49A2-9E7C-10136D57EE22}">
      <dgm:prSet/>
      <dgm:spPr/>
      <dgm:t>
        <a:bodyPr/>
        <a:lstStyle/>
        <a:p>
          <a:endParaRPr lang="en-US"/>
        </a:p>
      </dgm:t>
    </dgm:pt>
    <dgm:pt modelId="{1BF4645B-0E25-4982-8755-C468FC62C39C}">
      <dgm:prSet phldrT="[Text]"/>
      <dgm:spPr/>
      <dgm:t>
        <a:bodyPr/>
        <a:lstStyle/>
        <a:p>
          <a:r>
            <a:rPr lang="x-none" b="1" dirty="0"/>
            <a:t>Kapitalni</a:t>
          </a:r>
          <a:br>
            <a:rPr lang="x-none" b="1" dirty="0"/>
          </a:br>
          <a:r>
            <a:rPr lang="x-none" b="1" dirty="0"/>
            <a:t>izdaci</a:t>
          </a:r>
          <a:endParaRPr lang="en-US" b="1" dirty="0"/>
        </a:p>
      </dgm:t>
    </dgm:pt>
    <dgm:pt modelId="{C1391573-84AC-4A5F-9872-896027FCD9E0}" type="parTrans" cxnId="{0B3FDED6-0041-4BD1-9A6E-DBDB5E3BB9B4}">
      <dgm:prSet/>
      <dgm:spPr/>
      <dgm:t>
        <a:bodyPr/>
        <a:lstStyle/>
        <a:p>
          <a:endParaRPr lang="en-US"/>
        </a:p>
      </dgm:t>
    </dgm:pt>
    <dgm:pt modelId="{EAAC9105-FD12-40C6-84F5-2CAFAE74C666}" type="sibTrans" cxnId="{0B3FDED6-0041-4BD1-9A6E-DBDB5E3BB9B4}">
      <dgm:prSet/>
      <dgm:spPr/>
      <dgm:t>
        <a:bodyPr/>
        <a:lstStyle/>
        <a:p>
          <a:endParaRPr lang="en-US"/>
        </a:p>
      </dgm:t>
    </dgm:pt>
    <dgm:pt modelId="{423C6F79-8640-4D5E-8F7E-2B463BCF528C}">
      <dgm:prSet phldrT="[Text]" custT="1"/>
      <dgm:spPr>
        <a:solidFill>
          <a:schemeClr val="accent1">
            <a:lumMod val="60000"/>
            <a:lumOff val="40000"/>
          </a:schemeClr>
        </a:solidFill>
      </dgm:spPr>
      <dgm:t>
        <a:bodyPr/>
        <a:lstStyle/>
        <a:p>
          <a:pPr algn="just"/>
          <a:r>
            <a:rPr lang="x-none" sz="1400" b="1" noProof="0" dirty="0">
              <a:latin typeface="+mn-lt"/>
            </a:rPr>
            <a:t>Kapitalni izdaci </a:t>
          </a:r>
          <a:r>
            <a:rPr lang="x-none" sz="1400" b="0" noProof="0" dirty="0">
              <a:latin typeface="+mn-lt"/>
            </a:rPr>
            <a:t>su troškovi za izgradnju novih, ili investiciono održavanje postojećih objekata, nabavku opreme, mašina zemljišta i slično. </a:t>
          </a:r>
        </a:p>
      </dgm:t>
    </dgm:pt>
    <dgm:pt modelId="{491E2BD3-8551-49F0-919A-AB73427DE405}" type="parTrans" cxnId="{D51F2C8A-AB76-4B34-9AF8-3FA9A4DB4238}">
      <dgm:prSet/>
      <dgm:spPr/>
      <dgm:t>
        <a:bodyPr/>
        <a:lstStyle/>
        <a:p>
          <a:endParaRPr lang="en-US"/>
        </a:p>
      </dgm:t>
    </dgm:pt>
    <dgm:pt modelId="{BC9BB851-E04E-4BC3-8DA9-DF824BEE6D0D}" type="sibTrans" cxnId="{D51F2C8A-AB76-4B34-9AF8-3FA9A4DB4238}">
      <dgm:prSet/>
      <dgm:spPr/>
      <dgm:t>
        <a:bodyPr/>
        <a:lstStyle/>
        <a:p>
          <a:endParaRPr lang="en-US"/>
        </a:p>
      </dgm:t>
    </dgm:pt>
    <dgm:pt modelId="{EFEB1020-9C17-48DC-BBE0-54FA743F9F75}" type="pres">
      <dgm:prSet presAssocID="{EEA47F19-311D-44B3-AAA4-35C98BD4844B}" presName="Name0" presStyleCnt="0">
        <dgm:presLayoutVars>
          <dgm:dir/>
          <dgm:animLvl val="lvl"/>
          <dgm:resizeHandles val="exact"/>
        </dgm:presLayoutVars>
      </dgm:prSet>
      <dgm:spPr/>
      <dgm:t>
        <a:bodyPr/>
        <a:lstStyle/>
        <a:p>
          <a:endParaRPr lang="en-US"/>
        </a:p>
      </dgm:t>
    </dgm:pt>
    <dgm:pt modelId="{98695426-23ED-40C0-90A1-2BB445DEBC64}" type="pres">
      <dgm:prSet presAssocID="{0C844461-76DE-4FEA-A87D-23440AD6FC2E}" presName="linNode" presStyleCnt="0"/>
      <dgm:spPr/>
    </dgm:pt>
    <dgm:pt modelId="{C6144CDB-22C1-4337-9F95-C3A522A707D1}" type="pres">
      <dgm:prSet presAssocID="{0C844461-76DE-4FEA-A87D-23440AD6FC2E}" presName="parTx" presStyleLbl="revTx" presStyleIdx="0" presStyleCnt="8">
        <dgm:presLayoutVars>
          <dgm:chMax val="1"/>
          <dgm:bulletEnabled val="1"/>
        </dgm:presLayoutVars>
      </dgm:prSet>
      <dgm:spPr/>
      <dgm:t>
        <a:bodyPr/>
        <a:lstStyle/>
        <a:p>
          <a:endParaRPr lang="en-US"/>
        </a:p>
      </dgm:t>
    </dgm:pt>
    <dgm:pt modelId="{02385D1D-92EB-445D-B736-940004751C79}" type="pres">
      <dgm:prSet presAssocID="{0C844461-76DE-4FEA-A87D-23440AD6FC2E}" presName="bracket" presStyleLbl="parChTrans1D1" presStyleIdx="0" presStyleCnt="8"/>
      <dgm:spPr/>
    </dgm:pt>
    <dgm:pt modelId="{99D36636-E395-439F-A79A-29C0BFB6F7E4}" type="pres">
      <dgm:prSet presAssocID="{0C844461-76DE-4FEA-A87D-23440AD6FC2E}" presName="spH" presStyleCnt="0"/>
      <dgm:spPr/>
    </dgm:pt>
    <dgm:pt modelId="{7BB6658A-32E0-42C7-B82A-240BF45CF27D}" type="pres">
      <dgm:prSet presAssocID="{0C844461-76DE-4FEA-A87D-23440AD6FC2E}" presName="desTx" presStyleLbl="node1" presStyleIdx="0" presStyleCnt="8">
        <dgm:presLayoutVars>
          <dgm:bulletEnabled val="1"/>
        </dgm:presLayoutVars>
      </dgm:prSet>
      <dgm:spPr/>
      <dgm:t>
        <a:bodyPr/>
        <a:lstStyle/>
        <a:p>
          <a:endParaRPr lang="en-US"/>
        </a:p>
      </dgm:t>
    </dgm:pt>
    <dgm:pt modelId="{5B3CB043-7A92-47E9-A4C4-39EC715F2552}" type="pres">
      <dgm:prSet presAssocID="{C24B5DA2-B651-485D-A0F4-95731772C9B8}" presName="spV" presStyleCnt="0"/>
      <dgm:spPr/>
    </dgm:pt>
    <dgm:pt modelId="{D9DF5E9A-39D4-44B7-A326-58B07A05D91E}" type="pres">
      <dgm:prSet presAssocID="{E1B79EE1-1157-4302-AB0B-8FEDC81165FD}" presName="linNode" presStyleCnt="0"/>
      <dgm:spPr/>
    </dgm:pt>
    <dgm:pt modelId="{F40D94EA-52E0-4740-A924-EAF350BDF213}" type="pres">
      <dgm:prSet presAssocID="{E1B79EE1-1157-4302-AB0B-8FEDC81165FD}" presName="parTx" presStyleLbl="revTx" presStyleIdx="1" presStyleCnt="8">
        <dgm:presLayoutVars>
          <dgm:chMax val="1"/>
          <dgm:bulletEnabled val="1"/>
        </dgm:presLayoutVars>
      </dgm:prSet>
      <dgm:spPr/>
      <dgm:t>
        <a:bodyPr/>
        <a:lstStyle/>
        <a:p>
          <a:endParaRPr lang="en-US"/>
        </a:p>
      </dgm:t>
    </dgm:pt>
    <dgm:pt modelId="{0E930D30-96BC-4D43-B65A-EE88C46DBE48}" type="pres">
      <dgm:prSet presAssocID="{E1B79EE1-1157-4302-AB0B-8FEDC81165FD}" presName="bracket" presStyleLbl="parChTrans1D1" presStyleIdx="1" presStyleCnt="8"/>
      <dgm:spPr/>
    </dgm:pt>
    <dgm:pt modelId="{5831BF15-ED1F-4BD5-857B-18B8E573D9AB}" type="pres">
      <dgm:prSet presAssocID="{E1B79EE1-1157-4302-AB0B-8FEDC81165FD}" presName="spH" presStyleCnt="0"/>
      <dgm:spPr/>
    </dgm:pt>
    <dgm:pt modelId="{C6BA9D27-2D60-4BA7-98A9-E18E57FDB6CB}" type="pres">
      <dgm:prSet presAssocID="{E1B79EE1-1157-4302-AB0B-8FEDC81165FD}" presName="desTx" presStyleLbl="node1" presStyleIdx="1" presStyleCnt="8">
        <dgm:presLayoutVars>
          <dgm:bulletEnabled val="1"/>
        </dgm:presLayoutVars>
      </dgm:prSet>
      <dgm:spPr/>
      <dgm:t>
        <a:bodyPr/>
        <a:lstStyle/>
        <a:p>
          <a:endParaRPr lang="en-US"/>
        </a:p>
      </dgm:t>
    </dgm:pt>
    <dgm:pt modelId="{5A002753-9FCA-4DC5-B8A6-1F7632BDDE58}" type="pres">
      <dgm:prSet presAssocID="{E99A6F9C-C544-4400-B178-20BC6CFFFE07}" presName="spV" presStyleCnt="0"/>
      <dgm:spPr/>
    </dgm:pt>
    <dgm:pt modelId="{9709DCCB-B8A8-47BC-A303-F9EC41DA889E}" type="pres">
      <dgm:prSet presAssocID="{E055884F-7426-4921-A0E5-9CA56A76B49A}" presName="linNode" presStyleCnt="0"/>
      <dgm:spPr/>
    </dgm:pt>
    <dgm:pt modelId="{CCB8139E-CA19-491D-9FCD-6BF28923C725}" type="pres">
      <dgm:prSet presAssocID="{E055884F-7426-4921-A0E5-9CA56A76B49A}" presName="parTx" presStyleLbl="revTx" presStyleIdx="2" presStyleCnt="8">
        <dgm:presLayoutVars>
          <dgm:chMax val="1"/>
          <dgm:bulletEnabled val="1"/>
        </dgm:presLayoutVars>
      </dgm:prSet>
      <dgm:spPr/>
      <dgm:t>
        <a:bodyPr/>
        <a:lstStyle/>
        <a:p>
          <a:endParaRPr lang="en-US"/>
        </a:p>
      </dgm:t>
    </dgm:pt>
    <dgm:pt modelId="{14D1633C-A097-4A5A-8269-B04E98857E56}" type="pres">
      <dgm:prSet presAssocID="{E055884F-7426-4921-A0E5-9CA56A76B49A}" presName="bracket" presStyleLbl="parChTrans1D1" presStyleIdx="2" presStyleCnt="8"/>
      <dgm:spPr/>
    </dgm:pt>
    <dgm:pt modelId="{82B38D6F-2AA7-4339-A71D-28AA55699178}" type="pres">
      <dgm:prSet presAssocID="{E055884F-7426-4921-A0E5-9CA56A76B49A}" presName="spH" presStyleCnt="0"/>
      <dgm:spPr/>
    </dgm:pt>
    <dgm:pt modelId="{FFFD7BD8-195B-4FA4-9414-4F4C582F5570}" type="pres">
      <dgm:prSet presAssocID="{E055884F-7426-4921-A0E5-9CA56A76B49A}" presName="desTx" presStyleLbl="node1" presStyleIdx="2" presStyleCnt="8">
        <dgm:presLayoutVars>
          <dgm:bulletEnabled val="1"/>
        </dgm:presLayoutVars>
      </dgm:prSet>
      <dgm:spPr/>
      <dgm:t>
        <a:bodyPr/>
        <a:lstStyle/>
        <a:p>
          <a:endParaRPr lang="en-US"/>
        </a:p>
      </dgm:t>
    </dgm:pt>
    <dgm:pt modelId="{D3A122A3-FC4C-4845-B4FF-0E74CF3D50D3}" type="pres">
      <dgm:prSet presAssocID="{EADBA54B-8207-46FB-8C83-E7274B6ED163}" presName="spV" presStyleCnt="0"/>
      <dgm:spPr/>
    </dgm:pt>
    <dgm:pt modelId="{CCB5FDA4-BEC8-4CA1-835A-2A3BEEBEC456}" type="pres">
      <dgm:prSet presAssocID="{28888755-727E-436B-B2F2-DA7896544A65}" presName="linNode" presStyleCnt="0"/>
      <dgm:spPr/>
    </dgm:pt>
    <dgm:pt modelId="{9312B733-3AEB-49F6-8245-08553BA2949B}" type="pres">
      <dgm:prSet presAssocID="{28888755-727E-436B-B2F2-DA7896544A65}" presName="parTx" presStyleLbl="revTx" presStyleIdx="3" presStyleCnt="8">
        <dgm:presLayoutVars>
          <dgm:chMax val="1"/>
          <dgm:bulletEnabled val="1"/>
        </dgm:presLayoutVars>
      </dgm:prSet>
      <dgm:spPr/>
      <dgm:t>
        <a:bodyPr/>
        <a:lstStyle/>
        <a:p>
          <a:endParaRPr lang="en-US"/>
        </a:p>
      </dgm:t>
    </dgm:pt>
    <dgm:pt modelId="{435AB433-2559-485A-A03D-C32F36288071}" type="pres">
      <dgm:prSet presAssocID="{28888755-727E-436B-B2F2-DA7896544A65}" presName="bracket" presStyleLbl="parChTrans1D1" presStyleIdx="3" presStyleCnt="8"/>
      <dgm:spPr/>
    </dgm:pt>
    <dgm:pt modelId="{C13B9160-72D5-46E0-A1C0-91E8634DFAE2}" type="pres">
      <dgm:prSet presAssocID="{28888755-727E-436B-B2F2-DA7896544A65}" presName="spH" presStyleCnt="0"/>
      <dgm:spPr/>
    </dgm:pt>
    <dgm:pt modelId="{9893D59A-7FEC-486D-89C4-D28135F6121C}" type="pres">
      <dgm:prSet presAssocID="{28888755-727E-436B-B2F2-DA7896544A65}" presName="desTx" presStyleLbl="node1" presStyleIdx="3" presStyleCnt="8">
        <dgm:presLayoutVars>
          <dgm:bulletEnabled val="1"/>
        </dgm:presLayoutVars>
      </dgm:prSet>
      <dgm:spPr/>
      <dgm:t>
        <a:bodyPr/>
        <a:lstStyle/>
        <a:p>
          <a:endParaRPr lang="en-US"/>
        </a:p>
      </dgm:t>
    </dgm:pt>
    <dgm:pt modelId="{A421D242-ABBF-45EB-97FD-83930430328F}" type="pres">
      <dgm:prSet presAssocID="{25C618B1-3FCB-4E3A-AAEB-763F12B41872}" presName="spV" presStyleCnt="0"/>
      <dgm:spPr/>
    </dgm:pt>
    <dgm:pt modelId="{F0DED400-B200-4EA2-AB34-CCFF58E07A6E}" type="pres">
      <dgm:prSet presAssocID="{26EF48C7-6381-4355-B03F-DD441AE957C7}" presName="linNode" presStyleCnt="0"/>
      <dgm:spPr/>
    </dgm:pt>
    <dgm:pt modelId="{EFAACCF6-3A6A-4536-89B0-F0A7C44F6BE1}" type="pres">
      <dgm:prSet presAssocID="{26EF48C7-6381-4355-B03F-DD441AE957C7}" presName="parTx" presStyleLbl="revTx" presStyleIdx="4" presStyleCnt="8">
        <dgm:presLayoutVars>
          <dgm:chMax val="1"/>
          <dgm:bulletEnabled val="1"/>
        </dgm:presLayoutVars>
      </dgm:prSet>
      <dgm:spPr/>
      <dgm:t>
        <a:bodyPr/>
        <a:lstStyle/>
        <a:p>
          <a:endParaRPr lang="en-US"/>
        </a:p>
      </dgm:t>
    </dgm:pt>
    <dgm:pt modelId="{6497CA82-45EE-4BD1-AEB4-CC3961FBFB74}" type="pres">
      <dgm:prSet presAssocID="{26EF48C7-6381-4355-B03F-DD441AE957C7}" presName="bracket" presStyleLbl="parChTrans1D1" presStyleIdx="4" presStyleCnt="8"/>
      <dgm:spPr/>
    </dgm:pt>
    <dgm:pt modelId="{CD7548DD-1E84-4DA7-B1D0-28F3E4EBFF82}" type="pres">
      <dgm:prSet presAssocID="{26EF48C7-6381-4355-B03F-DD441AE957C7}" presName="spH" presStyleCnt="0"/>
      <dgm:spPr/>
    </dgm:pt>
    <dgm:pt modelId="{9A05939C-6B40-4C32-897A-4A6DC3E71E5B}" type="pres">
      <dgm:prSet presAssocID="{26EF48C7-6381-4355-B03F-DD441AE957C7}" presName="desTx" presStyleLbl="node1" presStyleIdx="4" presStyleCnt="8">
        <dgm:presLayoutVars>
          <dgm:bulletEnabled val="1"/>
        </dgm:presLayoutVars>
      </dgm:prSet>
      <dgm:spPr/>
      <dgm:t>
        <a:bodyPr/>
        <a:lstStyle/>
        <a:p>
          <a:endParaRPr lang="en-US"/>
        </a:p>
      </dgm:t>
    </dgm:pt>
    <dgm:pt modelId="{569EA799-9807-4770-B698-79D3EF79120B}" type="pres">
      <dgm:prSet presAssocID="{7F59AFA8-97ED-43F0-BB10-8E36A7F9F28C}" presName="spV" presStyleCnt="0"/>
      <dgm:spPr/>
    </dgm:pt>
    <dgm:pt modelId="{2B991069-479A-498A-AF83-5B33CD9F12C6}" type="pres">
      <dgm:prSet presAssocID="{E1AD8724-28DC-48C5-B75E-B0D1F33E6279}" presName="linNode" presStyleCnt="0"/>
      <dgm:spPr/>
    </dgm:pt>
    <dgm:pt modelId="{939B76D1-BB33-4E50-9ECD-839FB5787B95}" type="pres">
      <dgm:prSet presAssocID="{E1AD8724-28DC-48C5-B75E-B0D1F33E6279}" presName="parTx" presStyleLbl="revTx" presStyleIdx="5" presStyleCnt="8">
        <dgm:presLayoutVars>
          <dgm:chMax val="1"/>
          <dgm:bulletEnabled val="1"/>
        </dgm:presLayoutVars>
      </dgm:prSet>
      <dgm:spPr/>
      <dgm:t>
        <a:bodyPr/>
        <a:lstStyle/>
        <a:p>
          <a:endParaRPr lang="en-US"/>
        </a:p>
      </dgm:t>
    </dgm:pt>
    <dgm:pt modelId="{7845F59F-6101-48DE-ABCC-EC5351843F5B}" type="pres">
      <dgm:prSet presAssocID="{E1AD8724-28DC-48C5-B75E-B0D1F33E6279}" presName="bracket" presStyleLbl="parChTrans1D1" presStyleIdx="5" presStyleCnt="8"/>
      <dgm:spPr/>
    </dgm:pt>
    <dgm:pt modelId="{8DC06B04-AA78-4007-96F1-AC66800E204E}" type="pres">
      <dgm:prSet presAssocID="{E1AD8724-28DC-48C5-B75E-B0D1F33E6279}" presName="spH" presStyleCnt="0"/>
      <dgm:spPr/>
    </dgm:pt>
    <dgm:pt modelId="{B43D6F8D-5103-4DCA-8971-053A6B7A987B}" type="pres">
      <dgm:prSet presAssocID="{E1AD8724-28DC-48C5-B75E-B0D1F33E6279}" presName="desTx" presStyleLbl="node1" presStyleIdx="5" presStyleCnt="8">
        <dgm:presLayoutVars>
          <dgm:bulletEnabled val="1"/>
        </dgm:presLayoutVars>
      </dgm:prSet>
      <dgm:spPr/>
      <dgm:t>
        <a:bodyPr/>
        <a:lstStyle/>
        <a:p>
          <a:endParaRPr lang="en-US"/>
        </a:p>
      </dgm:t>
    </dgm:pt>
    <dgm:pt modelId="{1DEFA11E-9373-40F9-A3AA-EE96EB176FFC}" type="pres">
      <dgm:prSet presAssocID="{BCA81F17-B88D-47F3-91A4-C02EC1C807D8}" presName="spV" presStyleCnt="0"/>
      <dgm:spPr/>
    </dgm:pt>
    <dgm:pt modelId="{4B12A308-E2AF-4F45-882B-691EF4FA1B43}" type="pres">
      <dgm:prSet presAssocID="{48096665-F98A-4372-9642-AA104F5D458A}" presName="linNode" presStyleCnt="0"/>
      <dgm:spPr/>
    </dgm:pt>
    <dgm:pt modelId="{B471A916-B6F4-4017-A447-E2C98CEE19B9}" type="pres">
      <dgm:prSet presAssocID="{48096665-F98A-4372-9642-AA104F5D458A}" presName="parTx" presStyleLbl="revTx" presStyleIdx="6" presStyleCnt="8">
        <dgm:presLayoutVars>
          <dgm:chMax val="1"/>
          <dgm:bulletEnabled val="1"/>
        </dgm:presLayoutVars>
      </dgm:prSet>
      <dgm:spPr/>
      <dgm:t>
        <a:bodyPr/>
        <a:lstStyle/>
        <a:p>
          <a:endParaRPr lang="en-US"/>
        </a:p>
      </dgm:t>
    </dgm:pt>
    <dgm:pt modelId="{7F976215-9D17-4223-A92A-D3302071B429}" type="pres">
      <dgm:prSet presAssocID="{48096665-F98A-4372-9642-AA104F5D458A}" presName="bracket" presStyleLbl="parChTrans1D1" presStyleIdx="6" presStyleCnt="8"/>
      <dgm:spPr/>
    </dgm:pt>
    <dgm:pt modelId="{C984C73F-7C05-410A-B91E-AD111AE0E45B}" type="pres">
      <dgm:prSet presAssocID="{48096665-F98A-4372-9642-AA104F5D458A}" presName="spH" presStyleCnt="0"/>
      <dgm:spPr/>
    </dgm:pt>
    <dgm:pt modelId="{260E7D26-6540-4407-AA35-D081FC05F135}" type="pres">
      <dgm:prSet presAssocID="{48096665-F98A-4372-9642-AA104F5D458A}" presName="desTx" presStyleLbl="node1" presStyleIdx="6" presStyleCnt="8">
        <dgm:presLayoutVars>
          <dgm:bulletEnabled val="1"/>
        </dgm:presLayoutVars>
      </dgm:prSet>
      <dgm:spPr/>
      <dgm:t>
        <a:bodyPr/>
        <a:lstStyle/>
        <a:p>
          <a:endParaRPr lang="en-US"/>
        </a:p>
      </dgm:t>
    </dgm:pt>
    <dgm:pt modelId="{87942DC7-D611-481D-85C3-17E9EE928CC9}" type="pres">
      <dgm:prSet presAssocID="{5FC22904-D7CC-4648-88EC-995516A10DB1}" presName="spV" presStyleCnt="0"/>
      <dgm:spPr/>
    </dgm:pt>
    <dgm:pt modelId="{5A582BDF-EB51-42B9-AFE8-1D18A89089BC}" type="pres">
      <dgm:prSet presAssocID="{1BF4645B-0E25-4982-8755-C468FC62C39C}" presName="linNode" presStyleCnt="0"/>
      <dgm:spPr/>
    </dgm:pt>
    <dgm:pt modelId="{320B77C6-F8A0-4CEB-8B55-79E4A1BAF9E9}" type="pres">
      <dgm:prSet presAssocID="{1BF4645B-0E25-4982-8755-C468FC62C39C}" presName="parTx" presStyleLbl="revTx" presStyleIdx="7" presStyleCnt="8">
        <dgm:presLayoutVars>
          <dgm:chMax val="1"/>
          <dgm:bulletEnabled val="1"/>
        </dgm:presLayoutVars>
      </dgm:prSet>
      <dgm:spPr/>
      <dgm:t>
        <a:bodyPr/>
        <a:lstStyle/>
        <a:p>
          <a:endParaRPr lang="en-US"/>
        </a:p>
      </dgm:t>
    </dgm:pt>
    <dgm:pt modelId="{803A06C6-F698-48F4-A91D-0B2B17EECBA4}" type="pres">
      <dgm:prSet presAssocID="{1BF4645B-0E25-4982-8755-C468FC62C39C}" presName="bracket" presStyleLbl="parChTrans1D1" presStyleIdx="7" presStyleCnt="8"/>
      <dgm:spPr/>
    </dgm:pt>
    <dgm:pt modelId="{4A43BD3F-83F2-4A36-B8AE-CC5DC27FAC9E}" type="pres">
      <dgm:prSet presAssocID="{1BF4645B-0E25-4982-8755-C468FC62C39C}" presName="spH" presStyleCnt="0"/>
      <dgm:spPr/>
    </dgm:pt>
    <dgm:pt modelId="{E8E0050D-5592-4FFB-BC24-07DF887B3DF2}" type="pres">
      <dgm:prSet presAssocID="{1BF4645B-0E25-4982-8755-C468FC62C39C}" presName="desTx" presStyleLbl="node1" presStyleIdx="7" presStyleCnt="8">
        <dgm:presLayoutVars>
          <dgm:bulletEnabled val="1"/>
        </dgm:presLayoutVars>
      </dgm:prSet>
      <dgm:spPr/>
      <dgm:t>
        <a:bodyPr/>
        <a:lstStyle/>
        <a:p>
          <a:endParaRPr lang="en-US"/>
        </a:p>
      </dgm:t>
    </dgm:pt>
  </dgm:ptLst>
  <dgm:cxnLst>
    <dgm:cxn modelId="{0B3FDED6-0041-4BD1-9A6E-DBDB5E3BB9B4}" srcId="{EEA47F19-311D-44B3-AAA4-35C98BD4844B}" destId="{1BF4645B-0E25-4982-8755-C468FC62C39C}" srcOrd="7" destOrd="0" parTransId="{C1391573-84AC-4A5F-9872-896027FCD9E0}" sibTransId="{EAAC9105-FD12-40C6-84F5-2CAFAE74C666}"/>
    <dgm:cxn modelId="{C002A477-0333-4E42-A591-A476378A7B14}" srcId="{EEA47F19-311D-44B3-AAA4-35C98BD4844B}" destId="{26EF48C7-6381-4355-B03F-DD441AE957C7}" srcOrd="4" destOrd="0" parTransId="{18A23F74-72B2-47CE-8CFA-63637C44E493}" sibTransId="{7F59AFA8-97ED-43F0-BB10-8E36A7F9F28C}"/>
    <dgm:cxn modelId="{9CBF9DF9-AB9B-4A23-9199-3C2DD5A0CE43}" srcId="{EEA47F19-311D-44B3-AAA4-35C98BD4844B}" destId="{E1B79EE1-1157-4302-AB0B-8FEDC81165FD}" srcOrd="1" destOrd="0" parTransId="{D901DA59-A95A-4489-99A8-4140EE7BA89A}" sibTransId="{E99A6F9C-C544-4400-B178-20BC6CFFFE07}"/>
    <dgm:cxn modelId="{B6E9FE2F-54FB-46AA-BA6A-1465C15C85E2}" srcId="{0C844461-76DE-4FEA-A87D-23440AD6FC2E}" destId="{D45E583C-4AAD-40D2-9D24-9A0A68141567}" srcOrd="0" destOrd="0" parTransId="{DF23AB14-DB78-4D25-948A-D263DF13EBEB}" sibTransId="{875C4C0C-D761-476B-9D17-EF850CFCBB84}"/>
    <dgm:cxn modelId="{86D1D984-3A22-405C-B36D-C2926B8E421B}" srcId="{28888755-727E-436B-B2F2-DA7896544A65}" destId="{FE2BA0E8-81AC-463B-B498-EF464F5BCE06}" srcOrd="0" destOrd="0" parTransId="{7A39DE39-681C-425E-9FED-FBE278CC5B2D}" sibTransId="{03DEC489-1FE9-42FB-A7B6-2DC930E80875}"/>
    <dgm:cxn modelId="{DA34A6B5-BB6A-4740-865C-968EFE671B02}" type="presOf" srcId="{D45E583C-4AAD-40D2-9D24-9A0A68141567}" destId="{7BB6658A-32E0-42C7-B82A-240BF45CF27D}" srcOrd="0" destOrd="0" presId="urn:diagrams.loki3.com/BracketList"/>
    <dgm:cxn modelId="{D51F2C8A-AB76-4B34-9AF8-3FA9A4DB4238}" srcId="{1BF4645B-0E25-4982-8755-C468FC62C39C}" destId="{423C6F79-8640-4D5E-8F7E-2B463BCF528C}" srcOrd="0" destOrd="0" parTransId="{491E2BD3-8551-49F0-919A-AB73427DE405}" sibTransId="{BC9BB851-E04E-4BC3-8DA9-DF824BEE6D0D}"/>
    <dgm:cxn modelId="{E528FBD6-03D8-4201-832B-0748BD271A16}" srcId="{E055884F-7426-4921-A0E5-9CA56A76B49A}" destId="{6B14159D-5902-471E-9F91-CEA86CA18597}" srcOrd="0" destOrd="0" parTransId="{0D2CFF9B-A50F-43E4-AFA5-E7E960E0BCD0}" sibTransId="{36039859-946E-4D2B-BAA0-EE1BB94895EC}"/>
    <dgm:cxn modelId="{F5ECD32B-45B6-E84B-ADCF-AC583069F9D8}" type="presOf" srcId="{A22D28D0-C0EE-4FAC-9411-A8A4995FB17B}" destId="{B43D6F8D-5103-4DCA-8971-053A6B7A987B}" srcOrd="0" destOrd="0" presId="urn:diagrams.loki3.com/BracketList"/>
    <dgm:cxn modelId="{48A7DAC8-CBA0-4CCF-8FEB-1A8D1991CE61}" srcId="{26EF48C7-6381-4355-B03F-DD441AE957C7}" destId="{4B4A2A45-FFA7-47F5-A99D-A2DFD7698107}" srcOrd="0" destOrd="0" parTransId="{2E2C89AA-6D36-4A41-9A01-A47B8388C320}" sibTransId="{5B14C082-1404-4C23-9B64-643BA89D25BF}"/>
    <dgm:cxn modelId="{FF60118A-5412-436E-B845-69CD79E57C83}" srcId="{EEA47F19-311D-44B3-AAA4-35C98BD4844B}" destId="{48096665-F98A-4372-9642-AA104F5D458A}" srcOrd="6" destOrd="0" parTransId="{AFDDD8A6-A5D8-4980-A3AD-3612739BB0D6}" sibTransId="{5FC22904-D7CC-4648-88EC-995516A10DB1}"/>
    <dgm:cxn modelId="{A3F1AF93-C08D-6F4B-981B-CF0F2B3F2018}" type="presOf" srcId="{423C6F79-8640-4D5E-8F7E-2B463BCF528C}" destId="{E8E0050D-5592-4FFB-BC24-07DF887B3DF2}" srcOrd="0" destOrd="0" presId="urn:diagrams.loki3.com/BracketList"/>
    <dgm:cxn modelId="{3BFD0E19-553A-EB40-801D-3D4A1D478174}" type="presOf" srcId="{97F877CB-9B8D-43D2-81EC-7EBF25320968}" destId="{260E7D26-6540-4407-AA35-D081FC05F135}" srcOrd="0" destOrd="0" presId="urn:diagrams.loki3.com/BracketList"/>
    <dgm:cxn modelId="{997AF6DE-9802-4842-96EC-E457543D4099}" srcId="{EEA47F19-311D-44B3-AAA4-35C98BD4844B}" destId="{E055884F-7426-4921-A0E5-9CA56A76B49A}" srcOrd="2" destOrd="0" parTransId="{A220DF32-CC6B-446C-B398-3C6FF19DF138}" sibTransId="{EADBA54B-8207-46FB-8C83-E7274B6ED163}"/>
    <dgm:cxn modelId="{423F4FFE-A4A5-4DB9-BCD0-81CA33242D4A}" srcId="{EEA47F19-311D-44B3-AAA4-35C98BD4844B}" destId="{28888755-727E-436B-B2F2-DA7896544A65}" srcOrd="3" destOrd="0" parTransId="{74440C20-4C7D-42FA-8A71-91FF1ABB0C2B}" sibTransId="{25C618B1-3FCB-4E3A-AAEB-763F12B41872}"/>
    <dgm:cxn modelId="{0A24E2BB-0D8F-6B46-A4A2-BB885E952F57}" type="presOf" srcId="{6B14159D-5902-471E-9F91-CEA86CA18597}" destId="{FFFD7BD8-195B-4FA4-9414-4F4C582F5570}" srcOrd="0" destOrd="0" presId="urn:diagrams.loki3.com/BracketList"/>
    <dgm:cxn modelId="{08B00AFF-1704-6A4D-9C50-7EFEAF8A99BD}" type="presOf" srcId="{1BF4645B-0E25-4982-8755-C468FC62C39C}" destId="{320B77C6-F8A0-4CEB-8B55-79E4A1BAF9E9}" srcOrd="0" destOrd="0" presId="urn:diagrams.loki3.com/BracketList"/>
    <dgm:cxn modelId="{7FC1A6AC-4941-6F41-831E-AE632489D82A}" type="presOf" srcId="{26EF48C7-6381-4355-B03F-DD441AE957C7}" destId="{EFAACCF6-3A6A-4536-89B0-F0A7C44F6BE1}" srcOrd="0" destOrd="0" presId="urn:diagrams.loki3.com/BracketList"/>
    <dgm:cxn modelId="{6B638D67-61DD-234A-95CA-8EF975FC43BE}" type="presOf" srcId="{E1B79EE1-1157-4302-AB0B-8FEDC81165FD}" destId="{F40D94EA-52E0-4740-A924-EAF350BDF213}" srcOrd="0" destOrd="0" presId="urn:diagrams.loki3.com/BracketList"/>
    <dgm:cxn modelId="{DDAAB082-42D7-F344-8968-7E7EB05E25BC}" type="presOf" srcId="{92FD0664-EE76-4121-BE7B-68FC1EE5F4D7}" destId="{C6BA9D27-2D60-4BA7-98A9-E18E57FDB6CB}" srcOrd="0" destOrd="0" presId="urn:diagrams.loki3.com/BracketList"/>
    <dgm:cxn modelId="{7A747869-C9BE-944D-A481-CC7E9936E0E0}" type="presOf" srcId="{28888755-727E-436B-B2F2-DA7896544A65}" destId="{9312B733-3AEB-49F6-8245-08553BA2949B}" srcOrd="0" destOrd="0" presId="urn:diagrams.loki3.com/BracketList"/>
    <dgm:cxn modelId="{29190036-2373-4142-8134-E109A27CD140}" type="presOf" srcId="{EEA47F19-311D-44B3-AAA4-35C98BD4844B}" destId="{EFEB1020-9C17-48DC-BBE0-54FA743F9F75}" srcOrd="0" destOrd="0" presId="urn:diagrams.loki3.com/BracketList"/>
    <dgm:cxn modelId="{606F71B5-7EC5-0844-A226-231FCFEA4648}" type="presOf" srcId="{E055884F-7426-4921-A0E5-9CA56A76B49A}" destId="{CCB8139E-CA19-491D-9FCD-6BF28923C725}" srcOrd="0" destOrd="0" presId="urn:diagrams.loki3.com/BracketList"/>
    <dgm:cxn modelId="{37127379-A732-584C-94B2-C5D4DE61880A}" type="presOf" srcId="{0C844461-76DE-4FEA-A87D-23440AD6FC2E}" destId="{C6144CDB-22C1-4337-9F95-C3A522A707D1}" srcOrd="0" destOrd="0" presId="urn:diagrams.loki3.com/BracketList"/>
    <dgm:cxn modelId="{EF67239D-5166-423B-9E5F-06A1352131E4}" srcId="{E1AD8724-28DC-48C5-B75E-B0D1F33E6279}" destId="{A22D28D0-C0EE-4FAC-9411-A8A4995FB17B}" srcOrd="0" destOrd="0" parTransId="{7B8C8DE4-9C8E-4AAA-9ABD-7D21384D12EF}" sibTransId="{D9EE63C1-7C79-499A-9EE1-6AFD68E7C84E}"/>
    <dgm:cxn modelId="{D155BF78-A12B-AF42-A061-9310F8CA6D9E}" type="presOf" srcId="{48096665-F98A-4372-9642-AA104F5D458A}" destId="{B471A916-B6F4-4017-A447-E2C98CEE19B9}" srcOrd="0" destOrd="0" presId="urn:diagrams.loki3.com/BracketList"/>
    <dgm:cxn modelId="{AC6B6F85-B520-224A-B8A7-2A7970A6E31C}" type="presOf" srcId="{FE2BA0E8-81AC-463B-B498-EF464F5BCE06}" destId="{9893D59A-7FEC-486D-89C4-D28135F6121C}" srcOrd="0" destOrd="0" presId="urn:diagrams.loki3.com/BracketList"/>
    <dgm:cxn modelId="{1A0C0437-0B25-6246-8CCA-3AE1C2BF4807}" type="presOf" srcId="{4B4A2A45-FFA7-47F5-A99D-A2DFD7698107}" destId="{9A05939C-6B40-4C32-897A-4A6DC3E71E5B}" srcOrd="0" destOrd="0" presId="urn:diagrams.loki3.com/BracketList"/>
    <dgm:cxn modelId="{9EBB09AF-7741-47ED-B436-933466BD5F46}" srcId="{EEA47F19-311D-44B3-AAA4-35C98BD4844B}" destId="{E1AD8724-28DC-48C5-B75E-B0D1F33E6279}" srcOrd="5" destOrd="0" parTransId="{411CE078-310E-457E-A7C1-09A580CCEBB0}" sibTransId="{BCA81F17-B88D-47F3-91A4-C02EC1C807D8}"/>
    <dgm:cxn modelId="{29D18108-D348-4C83-ABE4-39390C16C5CD}" srcId="{E1B79EE1-1157-4302-AB0B-8FEDC81165FD}" destId="{92FD0664-EE76-4121-BE7B-68FC1EE5F4D7}" srcOrd="0" destOrd="0" parTransId="{A4B2DE69-08CB-4EF5-A179-A9838DCC0C0D}" sibTransId="{31990FCE-83F5-4BCE-86BA-4F924011EADA}"/>
    <dgm:cxn modelId="{C2060C01-AE6C-49A2-9E7C-10136D57EE22}" srcId="{48096665-F98A-4372-9642-AA104F5D458A}" destId="{97F877CB-9B8D-43D2-81EC-7EBF25320968}" srcOrd="0" destOrd="0" parTransId="{B1A118C8-65C5-4505-9861-C15DF46DDE40}" sibTransId="{85A9A230-CB7F-4D0E-AEAE-CC533D1E4637}"/>
    <dgm:cxn modelId="{59FC6546-3032-114D-8F45-392431514317}" type="presOf" srcId="{E1AD8724-28DC-48C5-B75E-B0D1F33E6279}" destId="{939B76D1-BB33-4E50-9ECD-839FB5787B95}" srcOrd="0" destOrd="0" presId="urn:diagrams.loki3.com/BracketList"/>
    <dgm:cxn modelId="{DFA45898-8E34-483C-97B6-EC38D2140466}" srcId="{EEA47F19-311D-44B3-AAA4-35C98BD4844B}" destId="{0C844461-76DE-4FEA-A87D-23440AD6FC2E}" srcOrd="0" destOrd="0" parTransId="{6F031138-6684-4AF8-B48F-F90EB84372B1}" sibTransId="{C24B5DA2-B651-485D-A0F4-95731772C9B8}"/>
    <dgm:cxn modelId="{147FE59C-B3C4-D742-BAE4-F68A3A96857D}" type="presParOf" srcId="{EFEB1020-9C17-48DC-BBE0-54FA743F9F75}" destId="{98695426-23ED-40C0-90A1-2BB445DEBC64}" srcOrd="0" destOrd="0" presId="urn:diagrams.loki3.com/BracketList"/>
    <dgm:cxn modelId="{A597581F-83AD-5543-BA41-44A463946910}" type="presParOf" srcId="{98695426-23ED-40C0-90A1-2BB445DEBC64}" destId="{C6144CDB-22C1-4337-9F95-C3A522A707D1}" srcOrd="0" destOrd="0" presId="urn:diagrams.loki3.com/BracketList"/>
    <dgm:cxn modelId="{3FFB52C7-9BC7-3647-B3B8-38647A4951ED}" type="presParOf" srcId="{98695426-23ED-40C0-90A1-2BB445DEBC64}" destId="{02385D1D-92EB-445D-B736-940004751C79}" srcOrd="1" destOrd="0" presId="urn:diagrams.loki3.com/BracketList"/>
    <dgm:cxn modelId="{A04682B1-E8BC-B340-8594-37CC9C0AFE80}" type="presParOf" srcId="{98695426-23ED-40C0-90A1-2BB445DEBC64}" destId="{99D36636-E395-439F-A79A-29C0BFB6F7E4}" srcOrd="2" destOrd="0" presId="urn:diagrams.loki3.com/BracketList"/>
    <dgm:cxn modelId="{1426FA88-C6C2-844A-8DF5-3C49219DEA9A}" type="presParOf" srcId="{98695426-23ED-40C0-90A1-2BB445DEBC64}" destId="{7BB6658A-32E0-42C7-B82A-240BF45CF27D}" srcOrd="3" destOrd="0" presId="urn:diagrams.loki3.com/BracketList"/>
    <dgm:cxn modelId="{74988BFE-9E32-7344-9F66-CF7AAC62E044}" type="presParOf" srcId="{EFEB1020-9C17-48DC-BBE0-54FA743F9F75}" destId="{5B3CB043-7A92-47E9-A4C4-39EC715F2552}" srcOrd="1" destOrd="0" presId="urn:diagrams.loki3.com/BracketList"/>
    <dgm:cxn modelId="{681D6F2E-566F-D143-B5D2-07A244F520C1}" type="presParOf" srcId="{EFEB1020-9C17-48DC-BBE0-54FA743F9F75}" destId="{D9DF5E9A-39D4-44B7-A326-58B07A05D91E}" srcOrd="2" destOrd="0" presId="urn:diagrams.loki3.com/BracketList"/>
    <dgm:cxn modelId="{7E652AAB-7BC6-9C4B-91D5-98CC9A218637}" type="presParOf" srcId="{D9DF5E9A-39D4-44B7-A326-58B07A05D91E}" destId="{F40D94EA-52E0-4740-A924-EAF350BDF213}" srcOrd="0" destOrd="0" presId="urn:diagrams.loki3.com/BracketList"/>
    <dgm:cxn modelId="{228D6B2B-518B-1B40-99EA-BE31633BA69F}" type="presParOf" srcId="{D9DF5E9A-39D4-44B7-A326-58B07A05D91E}" destId="{0E930D30-96BC-4D43-B65A-EE88C46DBE48}" srcOrd="1" destOrd="0" presId="urn:diagrams.loki3.com/BracketList"/>
    <dgm:cxn modelId="{CE802E9C-1E27-2E4A-9AD3-9345A3D0D64F}" type="presParOf" srcId="{D9DF5E9A-39D4-44B7-A326-58B07A05D91E}" destId="{5831BF15-ED1F-4BD5-857B-18B8E573D9AB}" srcOrd="2" destOrd="0" presId="urn:diagrams.loki3.com/BracketList"/>
    <dgm:cxn modelId="{90BC97F7-50AB-F244-B01F-72244C6F8440}" type="presParOf" srcId="{D9DF5E9A-39D4-44B7-A326-58B07A05D91E}" destId="{C6BA9D27-2D60-4BA7-98A9-E18E57FDB6CB}" srcOrd="3" destOrd="0" presId="urn:diagrams.loki3.com/BracketList"/>
    <dgm:cxn modelId="{7D65C51F-05B4-9E40-A002-D9F5D8E8D315}" type="presParOf" srcId="{EFEB1020-9C17-48DC-BBE0-54FA743F9F75}" destId="{5A002753-9FCA-4DC5-B8A6-1F7632BDDE58}" srcOrd="3" destOrd="0" presId="urn:diagrams.loki3.com/BracketList"/>
    <dgm:cxn modelId="{175EAF23-1A67-D348-9DB3-079271706280}" type="presParOf" srcId="{EFEB1020-9C17-48DC-BBE0-54FA743F9F75}" destId="{9709DCCB-B8A8-47BC-A303-F9EC41DA889E}" srcOrd="4" destOrd="0" presId="urn:diagrams.loki3.com/BracketList"/>
    <dgm:cxn modelId="{6CFA6342-AEBD-9F4C-AABD-2E6DA4DD7397}" type="presParOf" srcId="{9709DCCB-B8A8-47BC-A303-F9EC41DA889E}" destId="{CCB8139E-CA19-491D-9FCD-6BF28923C725}" srcOrd="0" destOrd="0" presId="urn:diagrams.loki3.com/BracketList"/>
    <dgm:cxn modelId="{06AD2C15-0EEC-2D4F-9CC5-7617D1A0B0BF}" type="presParOf" srcId="{9709DCCB-B8A8-47BC-A303-F9EC41DA889E}" destId="{14D1633C-A097-4A5A-8269-B04E98857E56}" srcOrd="1" destOrd="0" presId="urn:diagrams.loki3.com/BracketList"/>
    <dgm:cxn modelId="{23DD0C53-FB3F-694D-9B71-782F622EDCF5}" type="presParOf" srcId="{9709DCCB-B8A8-47BC-A303-F9EC41DA889E}" destId="{82B38D6F-2AA7-4339-A71D-28AA55699178}" srcOrd="2" destOrd="0" presId="urn:diagrams.loki3.com/BracketList"/>
    <dgm:cxn modelId="{C6454758-53A6-8B47-8580-39AF45D7B993}" type="presParOf" srcId="{9709DCCB-B8A8-47BC-A303-F9EC41DA889E}" destId="{FFFD7BD8-195B-4FA4-9414-4F4C582F5570}" srcOrd="3" destOrd="0" presId="urn:diagrams.loki3.com/BracketList"/>
    <dgm:cxn modelId="{72321BF4-D921-A44A-A0D0-583C50EEB5B5}" type="presParOf" srcId="{EFEB1020-9C17-48DC-BBE0-54FA743F9F75}" destId="{D3A122A3-FC4C-4845-B4FF-0E74CF3D50D3}" srcOrd="5" destOrd="0" presId="urn:diagrams.loki3.com/BracketList"/>
    <dgm:cxn modelId="{2BC63DE1-5028-B546-A80A-AF36FF75D25A}" type="presParOf" srcId="{EFEB1020-9C17-48DC-BBE0-54FA743F9F75}" destId="{CCB5FDA4-BEC8-4CA1-835A-2A3BEEBEC456}" srcOrd="6" destOrd="0" presId="urn:diagrams.loki3.com/BracketList"/>
    <dgm:cxn modelId="{85CE33F2-D94F-A644-AA0C-82A77F88AAAA}" type="presParOf" srcId="{CCB5FDA4-BEC8-4CA1-835A-2A3BEEBEC456}" destId="{9312B733-3AEB-49F6-8245-08553BA2949B}" srcOrd="0" destOrd="0" presId="urn:diagrams.loki3.com/BracketList"/>
    <dgm:cxn modelId="{C1F1D0DA-4BA2-914F-80BD-F65B98FB7B38}" type="presParOf" srcId="{CCB5FDA4-BEC8-4CA1-835A-2A3BEEBEC456}" destId="{435AB433-2559-485A-A03D-C32F36288071}" srcOrd="1" destOrd="0" presId="urn:diagrams.loki3.com/BracketList"/>
    <dgm:cxn modelId="{DC3CA64F-FB41-2D4E-A2F4-6068C0D50459}" type="presParOf" srcId="{CCB5FDA4-BEC8-4CA1-835A-2A3BEEBEC456}" destId="{C13B9160-72D5-46E0-A1C0-91E8634DFAE2}" srcOrd="2" destOrd="0" presId="urn:diagrams.loki3.com/BracketList"/>
    <dgm:cxn modelId="{4F1CBD54-CBE0-944C-A4F2-8746196A2648}" type="presParOf" srcId="{CCB5FDA4-BEC8-4CA1-835A-2A3BEEBEC456}" destId="{9893D59A-7FEC-486D-89C4-D28135F6121C}" srcOrd="3" destOrd="0" presId="urn:diagrams.loki3.com/BracketList"/>
    <dgm:cxn modelId="{A6402E04-76F1-5644-8D19-D2F8A82EE83C}" type="presParOf" srcId="{EFEB1020-9C17-48DC-BBE0-54FA743F9F75}" destId="{A421D242-ABBF-45EB-97FD-83930430328F}" srcOrd="7" destOrd="0" presId="urn:diagrams.loki3.com/BracketList"/>
    <dgm:cxn modelId="{C693DAAC-88A0-9F42-9BB3-BB57D93865D2}" type="presParOf" srcId="{EFEB1020-9C17-48DC-BBE0-54FA743F9F75}" destId="{F0DED400-B200-4EA2-AB34-CCFF58E07A6E}" srcOrd="8" destOrd="0" presId="urn:diagrams.loki3.com/BracketList"/>
    <dgm:cxn modelId="{AFEBB0BD-AD6C-C945-8F3B-0F8DD741DE6D}" type="presParOf" srcId="{F0DED400-B200-4EA2-AB34-CCFF58E07A6E}" destId="{EFAACCF6-3A6A-4536-89B0-F0A7C44F6BE1}" srcOrd="0" destOrd="0" presId="urn:diagrams.loki3.com/BracketList"/>
    <dgm:cxn modelId="{958C1C05-DAF8-C64B-813F-896E3BD70F17}" type="presParOf" srcId="{F0DED400-B200-4EA2-AB34-CCFF58E07A6E}" destId="{6497CA82-45EE-4BD1-AEB4-CC3961FBFB74}" srcOrd="1" destOrd="0" presId="urn:diagrams.loki3.com/BracketList"/>
    <dgm:cxn modelId="{A5E57BD9-BB83-EC4B-9B1C-6582240E14F1}" type="presParOf" srcId="{F0DED400-B200-4EA2-AB34-CCFF58E07A6E}" destId="{CD7548DD-1E84-4DA7-B1D0-28F3E4EBFF82}" srcOrd="2" destOrd="0" presId="urn:diagrams.loki3.com/BracketList"/>
    <dgm:cxn modelId="{F6801A6B-624B-4F42-BA2B-24C493511ACA}" type="presParOf" srcId="{F0DED400-B200-4EA2-AB34-CCFF58E07A6E}" destId="{9A05939C-6B40-4C32-897A-4A6DC3E71E5B}" srcOrd="3" destOrd="0" presId="urn:diagrams.loki3.com/BracketList"/>
    <dgm:cxn modelId="{DF7B7E3B-4509-3247-BDCA-447A12C254EC}" type="presParOf" srcId="{EFEB1020-9C17-48DC-BBE0-54FA743F9F75}" destId="{569EA799-9807-4770-B698-79D3EF79120B}" srcOrd="9" destOrd="0" presId="urn:diagrams.loki3.com/BracketList"/>
    <dgm:cxn modelId="{A7A36103-29BD-1446-96E4-74F8EF8F7431}" type="presParOf" srcId="{EFEB1020-9C17-48DC-BBE0-54FA743F9F75}" destId="{2B991069-479A-498A-AF83-5B33CD9F12C6}" srcOrd="10" destOrd="0" presId="urn:diagrams.loki3.com/BracketList"/>
    <dgm:cxn modelId="{51B62967-3126-FA46-9BDD-38BA0FECB07D}" type="presParOf" srcId="{2B991069-479A-498A-AF83-5B33CD9F12C6}" destId="{939B76D1-BB33-4E50-9ECD-839FB5787B95}" srcOrd="0" destOrd="0" presId="urn:diagrams.loki3.com/BracketList"/>
    <dgm:cxn modelId="{6BD8F0C6-0341-BC49-AD9E-05046651C43F}" type="presParOf" srcId="{2B991069-479A-498A-AF83-5B33CD9F12C6}" destId="{7845F59F-6101-48DE-ABCC-EC5351843F5B}" srcOrd="1" destOrd="0" presId="urn:diagrams.loki3.com/BracketList"/>
    <dgm:cxn modelId="{7028F8FB-861C-D143-8250-845FE19EB975}" type="presParOf" srcId="{2B991069-479A-498A-AF83-5B33CD9F12C6}" destId="{8DC06B04-AA78-4007-96F1-AC66800E204E}" srcOrd="2" destOrd="0" presId="urn:diagrams.loki3.com/BracketList"/>
    <dgm:cxn modelId="{567CF2C3-D614-F548-B454-462C084698F0}" type="presParOf" srcId="{2B991069-479A-498A-AF83-5B33CD9F12C6}" destId="{B43D6F8D-5103-4DCA-8971-053A6B7A987B}" srcOrd="3" destOrd="0" presId="urn:diagrams.loki3.com/BracketList"/>
    <dgm:cxn modelId="{25FE9490-37DA-324E-9FB8-4F8D655A556E}" type="presParOf" srcId="{EFEB1020-9C17-48DC-BBE0-54FA743F9F75}" destId="{1DEFA11E-9373-40F9-A3AA-EE96EB176FFC}" srcOrd="11" destOrd="0" presId="urn:diagrams.loki3.com/BracketList"/>
    <dgm:cxn modelId="{B73EB76D-A168-9B47-8B91-AFA9F179B9B0}" type="presParOf" srcId="{EFEB1020-9C17-48DC-BBE0-54FA743F9F75}" destId="{4B12A308-E2AF-4F45-882B-691EF4FA1B43}" srcOrd="12" destOrd="0" presId="urn:diagrams.loki3.com/BracketList"/>
    <dgm:cxn modelId="{4EFA57DA-93C8-E044-9B74-EF1E938BAFA6}" type="presParOf" srcId="{4B12A308-E2AF-4F45-882B-691EF4FA1B43}" destId="{B471A916-B6F4-4017-A447-E2C98CEE19B9}" srcOrd="0" destOrd="0" presId="urn:diagrams.loki3.com/BracketList"/>
    <dgm:cxn modelId="{D929FBD1-15D3-6540-B31E-8BD3DFF0C5A9}" type="presParOf" srcId="{4B12A308-E2AF-4F45-882B-691EF4FA1B43}" destId="{7F976215-9D17-4223-A92A-D3302071B429}" srcOrd="1" destOrd="0" presId="urn:diagrams.loki3.com/BracketList"/>
    <dgm:cxn modelId="{A21BF539-E311-F749-B54D-EBC614FEDD3D}" type="presParOf" srcId="{4B12A308-E2AF-4F45-882B-691EF4FA1B43}" destId="{C984C73F-7C05-410A-B91E-AD111AE0E45B}" srcOrd="2" destOrd="0" presId="urn:diagrams.loki3.com/BracketList"/>
    <dgm:cxn modelId="{4A01C6AD-08BE-EB4D-A324-BA0661ECCC19}" type="presParOf" srcId="{4B12A308-E2AF-4F45-882B-691EF4FA1B43}" destId="{260E7D26-6540-4407-AA35-D081FC05F135}" srcOrd="3" destOrd="0" presId="urn:diagrams.loki3.com/BracketList"/>
    <dgm:cxn modelId="{5D50697C-5974-A043-9852-46E90C7BA71F}" type="presParOf" srcId="{EFEB1020-9C17-48DC-BBE0-54FA743F9F75}" destId="{87942DC7-D611-481D-85C3-17E9EE928CC9}" srcOrd="13" destOrd="0" presId="urn:diagrams.loki3.com/BracketList"/>
    <dgm:cxn modelId="{9C867D74-B6C0-0948-948C-300A710A87B1}" type="presParOf" srcId="{EFEB1020-9C17-48DC-BBE0-54FA743F9F75}" destId="{5A582BDF-EB51-42B9-AFE8-1D18A89089BC}" srcOrd="14" destOrd="0" presId="urn:diagrams.loki3.com/BracketList"/>
    <dgm:cxn modelId="{CBF8CFC6-8C8B-4A46-89E0-8165414DC47D}" type="presParOf" srcId="{5A582BDF-EB51-42B9-AFE8-1D18A89089BC}" destId="{320B77C6-F8A0-4CEB-8B55-79E4A1BAF9E9}" srcOrd="0" destOrd="0" presId="urn:diagrams.loki3.com/BracketList"/>
    <dgm:cxn modelId="{1687B67F-BD6C-B248-A644-E10174CF9CCE}" type="presParOf" srcId="{5A582BDF-EB51-42B9-AFE8-1D18A89089BC}" destId="{803A06C6-F698-48F4-A91D-0B2B17EECBA4}" srcOrd="1" destOrd="0" presId="urn:diagrams.loki3.com/BracketList"/>
    <dgm:cxn modelId="{3C5DA276-514F-044D-81E3-9687F6FFC287}" type="presParOf" srcId="{5A582BDF-EB51-42B9-AFE8-1D18A89089BC}" destId="{4A43BD3F-83F2-4A36-B8AE-CC5DC27FAC9E}" srcOrd="2" destOrd="0" presId="urn:diagrams.loki3.com/BracketList"/>
    <dgm:cxn modelId="{EF8DEAE7-9CCE-5843-B99E-714E7091892A}" type="presParOf" srcId="{5A582BDF-EB51-42B9-AFE8-1D18A89089BC}" destId="{E8E0050D-5592-4FFB-BC24-07DF887B3DF2}" srcOrd="3" destOrd="0" presId="urn:diagrams.loki3.com/Bracket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080E6FE-75F8-455F-B00D-388A62CAD878}"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x-none"/>
        </a:p>
      </dgm:t>
    </dgm:pt>
    <dgm:pt modelId="{3AEAB1B5-D9EF-4981-86BF-BCD6908D01E5}">
      <dgm:prSet phldrT="[Text]" custT="1"/>
      <dgm:spPr/>
      <dgm:t>
        <a:bodyPr/>
        <a:lstStyle/>
        <a:p>
          <a:r>
            <a:rPr lang="x-none" sz="2000" dirty="0"/>
            <a:t>Ukupno</a:t>
          </a:r>
          <a:r>
            <a:rPr lang="x-none" sz="2000" baseline="0" dirty="0"/>
            <a:t> izvršeni rashodi i izdaci </a:t>
          </a:r>
          <a:r>
            <a:rPr lang="hr-HR" sz="2000" baseline="0" dirty="0"/>
            <a:t>2.963.071.694</a:t>
          </a:r>
          <a:endParaRPr lang="x-none" sz="2500" dirty="0"/>
        </a:p>
      </dgm:t>
    </dgm:pt>
    <dgm:pt modelId="{9B790053-042C-4178-B099-0AA1E213BC4B}" type="parTrans" cxnId="{3003CA8A-6DE4-45F8-9E95-9DBBCD00E8BC}">
      <dgm:prSet/>
      <dgm:spPr/>
      <dgm:t>
        <a:bodyPr/>
        <a:lstStyle/>
        <a:p>
          <a:endParaRPr lang="x-none"/>
        </a:p>
      </dgm:t>
    </dgm:pt>
    <dgm:pt modelId="{DB173785-DEAA-40A6-91BF-CB61950A6CE4}" type="sibTrans" cxnId="{3003CA8A-6DE4-45F8-9E95-9DBBCD00E8BC}">
      <dgm:prSet/>
      <dgm:spPr/>
      <dgm:t>
        <a:bodyPr/>
        <a:lstStyle/>
        <a:p>
          <a:endParaRPr lang="x-none"/>
        </a:p>
      </dgm:t>
    </dgm:pt>
    <dgm:pt modelId="{2885F644-5E9D-46B6-8CAF-6E5B22E43DBC}">
      <dgm:prSet phldrT="[Text]"/>
      <dgm:spPr/>
      <dgm:t>
        <a:bodyPr/>
        <a:lstStyle/>
        <a:p>
          <a:r>
            <a:rPr lang="x-none" dirty="0"/>
            <a:t>Rashodi za zaposlene </a:t>
          </a:r>
          <a:r>
            <a:rPr lang="hr-HR" b="0" i="0" u="none" dirty="0"/>
            <a:t>761.355.826</a:t>
          </a:r>
          <a:endParaRPr lang="x-none" dirty="0"/>
        </a:p>
      </dgm:t>
    </dgm:pt>
    <dgm:pt modelId="{D533F1E8-9F58-46F3-B8A8-163A0327F5DA}" type="parTrans" cxnId="{16CBEC61-89ED-4D59-A282-62F769E1908D}">
      <dgm:prSet/>
      <dgm:spPr/>
      <dgm:t>
        <a:bodyPr/>
        <a:lstStyle/>
        <a:p>
          <a:endParaRPr lang="x-none"/>
        </a:p>
      </dgm:t>
    </dgm:pt>
    <dgm:pt modelId="{08FEAE6E-9170-4490-9C95-2D5CA2D0B642}" type="sibTrans" cxnId="{16CBEC61-89ED-4D59-A282-62F769E1908D}">
      <dgm:prSet/>
      <dgm:spPr/>
      <dgm:t>
        <a:bodyPr/>
        <a:lstStyle/>
        <a:p>
          <a:endParaRPr lang="x-none"/>
        </a:p>
      </dgm:t>
    </dgm:pt>
    <dgm:pt modelId="{66BFF05E-3F6D-4EED-9D30-10583093E473}">
      <dgm:prSet phldrT="[Text]"/>
      <dgm:spPr/>
      <dgm:t>
        <a:bodyPr/>
        <a:lstStyle/>
        <a:p>
          <a:r>
            <a:rPr lang="x-none" dirty="0"/>
            <a:t>Korišćenje roba i usluga </a:t>
          </a:r>
          <a:r>
            <a:rPr lang="hr-HR" b="0" i="0" u="none" dirty="0"/>
            <a:t>665.324.732</a:t>
          </a:r>
          <a:endParaRPr lang="x-none" dirty="0"/>
        </a:p>
      </dgm:t>
    </dgm:pt>
    <dgm:pt modelId="{C76D26A3-42A4-45FA-AE9E-872BDE3C951D}" type="parTrans" cxnId="{D16FC27F-26CF-49E6-BB61-9DCD56E3A476}">
      <dgm:prSet/>
      <dgm:spPr/>
      <dgm:t>
        <a:bodyPr/>
        <a:lstStyle/>
        <a:p>
          <a:endParaRPr lang="x-none"/>
        </a:p>
      </dgm:t>
    </dgm:pt>
    <dgm:pt modelId="{348C766C-48F1-4B0B-A06E-1091D883FBD8}" type="sibTrans" cxnId="{D16FC27F-26CF-49E6-BB61-9DCD56E3A476}">
      <dgm:prSet/>
      <dgm:spPr/>
      <dgm:t>
        <a:bodyPr/>
        <a:lstStyle/>
        <a:p>
          <a:endParaRPr lang="x-none"/>
        </a:p>
      </dgm:t>
    </dgm:pt>
    <dgm:pt modelId="{6ADE78B8-6A90-409A-93EC-2E1018038D39}">
      <dgm:prSet phldrT="[Text]"/>
      <dgm:spPr/>
      <dgm:t>
        <a:bodyPr/>
        <a:lstStyle/>
        <a:p>
          <a:r>
            <a:rPr lang="x-none" dirty="0"/>
            <a:t>Otplata kamata </a:t>
          </a:r>
        </a:p>
        <a:p>
          <a:r>
            <a:rPr lang="hr-HR" dirty="0"/>
            <a:t>10.784.506</a:t>
          </a:r>
          <a:endParaRPr lang="x-none" dirty="0"/>
        </a:p>
      </dgm:t>
    </dgm:pt>
    <dgm:pt modelId="{AE60744F-14AC-4F64-83C4-5205FA88679D}" type="parTrans" cxnId="{EAB41089-F315-4B8D-B7AC-5714AF51E9B3}">
      <dgm:prSet/>
      <dgm:spPr/>
      <dgm:t>
        <a:bodyPr/>
        <a:lstStyle/>
        <a:p>
          <a:endParaRPr lang="x-none"/>
        </a:p>
      </dgm:t>
    </dgm:pt>
    <dgm:pt modelId="{02410A3D-942F-454B-9780-587F226915E4}" type="sibTrans" cxnId="{EAB41089-F315-4B8D-B7AC-5714AF51E9B3}">
      <dgm:prSet/>
      <dgm:spPr/>
      <dgm:t>
        <a:bodyPr/>
        <a:lstStyle/>
        <a:p>
          <a:endParaRPr lang="x-none"/>
        </a:p>
      </dgm:t>
    </dgm:pt>
    <dgm:pt modelId="{6CDE4B7E-694A-4CC6-9380-C110FA4F3107}">
      <dgm:prSet phldrT="[Text]"/>
      <dgm:spPr/>
      <dgm:t>
        <a:bodyPr/>
        <a:lstStyle/>
        <a:p>
          <a:r>
            <a:rPr lang="x-none" dirty="0"/>
            <a:t>Subvencije </a:t>
          </a:r>
          <a:r>
            <a:rPr lang="nb-NO" dirty="0"/>
            <a:t>20.000.000</a:t>
          </a:r>
          <a:endParaRPr lang="x-none" dirty="0"/>
        </a:p>
      </dgm:t>
    </dgm:pt>
    <dgm:pt modelId="{F6B9A79C-4C1D-4A52-B265-8E3F0143E45F}" type="parTrans" cxnId="{76783F61-67EF-4F78-BF97-9BF8CB5CED0A}">
      <dgm:prSet/>
      <dgm:spPr/>
      <dgm:t>
        <a:bodyPr/>
        <a:lstStyle/>
        <a:p>
          <a:endParaRPr lang="x-none"/>
        </a:p>
      </dgm:t>
    </dgm:pt>
    <dgm:pt modelId="{89616386-E022-453E-A834-B06CA95E8124}" type="sibTrans" cxnId="{76783F61-67EF-4F78-BF97-9BF8CB5CED0A}">
      <dgm:prSet/>
      <dgm:spPr/>
      <dgm:t>
        <a:bodyPr/>
        <a:lstStyle/>
        <a:p>
          <a:endParaRPr lang="x-none"/>
        </a:p>
      </dgm:t>
    </dgm:pt>
    <dgm:pt modelId="{A7E4F091-602A-4737-8CA1-3DFC1E61B9AF}">
      <dgm:prSet phldrT="[Text]"/>
      <dgm:spPr/>
      <dgm:t>
        <a:bodyPr/>
        <a:lstStyle/>
        <a:p>
          <a:r>
            <a:rPr lang="x-none" dirty="0"/>
            <a:t>Donacije</a:t>
          </a:r>
          <a:r>
            <a:rPr lang="x-none" baseline="0" dirty="0"/>
            <a:t> i transferi </a:t>
          </a:r>
        </a:p>
        <a:p>
          <a:r>
            <a:rPr lang="hr-HR" b="0" i="0" u="none" dirty="0"/>
            <a:t>349.693.486</a:t>
          </a:r>
          <a:endParaRPr lang="x-none" dirty="0"/>
        </a:p>
      </dgm:t>
    </dgm:pt>
    <dgm:pt modelId="{54791C53-C18A-486B-AD6A-B58EA3B2E4EC}" type="parTrans" cxnId="{AF2685DF-4E71-4D0F-9415-6CB502DCD77E}">
      <dgm:prSet/>
      <dgm:spPr/>
      <dgm:t>
        <a:bodyPr/>
        <a:lstStyle/>
        <a:p>
          <a:endParaRPr lang="x-none"/>
        </a:p>
      </dgm:t>
    </dgm:pt>
    <dgm:pt modelId="{6B2E87BA-09CD-44D4-A2CB-E7F84771F039}" type="sibTrans" cxnId="{AF2685DF-4E71-4D0F-9415-6CB502DCD77E}">
      <dgm:prSet/>
      <dgm:spPr/>
      <dgm:t>
        <a:bodyPr/>
        <a:lstStyle/>
        <a:p>
          <a:endParaRPr lang="x-none"/>
        </a:p>
      </dgm:t>
    </dgm:pt>
    <dgm:pt modelId="{D74D097A-7206-4D6A-8D6E-A923AB420E95}">
      <dgm:prSet phldrT="[Text]"/>
      <dgm:spPr/>
      <dgm:t>
        <a:bodyPr/>
        <a:lstStyle/>
        <a:p>
          <a:r>
            <a:rPr lang="hr-HR" b="0" i="0" u="none" dirty="0"/>
            <a:t>Prava iz socijalnog osiguranja</a:t>
          </a:r>
        </a:p>
        <a:p>
          <a:r>
            <a:rPr lang="fi-FI" b="0" i="0" u="none" dirty="0"/>
            <a:t>102.171.051</a:t>
          </a:r>
          <a:endParaRPr lang="x-none" dirty="0"/>
        </a:p>
      </dgm:t>
    </dgm:pt>
    <dgm:pt modelId="{A57142E9-F6A0-4AF0-8C02-A76885714A5D}" type="parTrans" cxnId="{D527AE9A-7BB9-4E10-A508-F823D8C489D0}">
      <dgm:prSet/>
      <dgm:spPr/>
      <dgm:t>
        <a:bodyPr/>
        <a:lstStyle/>
        <a:p>
          <a:endParaRPr lang="x-none"/>
        </a:p>
      </dgm:t>
    </dgm:pt>
    <dgm:pt modelId="{3A8BD741-66ED-49AE-BA0C-5557DF1FE861}" type="sibTrans" cxnId="{D527AE9A-7BB9-4E10-A508-F823D8C489D0}">
      <dgm:prSet/>
      <dgm:spPr/>
      <dgm:t>
        <a:bodyPr/>
        <a:lstStyle/>
        <a:p>
          <a:endParaRPr lang="x-none"/>
        </a:p>
      </dgm:t>
    </dgm:pt>
    <dgm:pt modelId="{25554638-F945-433E-8CB2-C5E67290A396}">
      <dgm:prSet phldrT="[Text]"/>
      <dgm:spPr/>
      <dgm:t>
        <a:bodyPr/>
        <a:lstStyle/>
        <a:p>
          <a:r>
            <a:rPr lang="x-none" dirty="0"/>
            <a:t>Ostali</a:t>
          </a:r>
          <a:r>
            <a:rPr lang="x-none" baseline="0" dirty="0"/>
            <a:t> rashodi</a:t>
          </a:r>
        </a:p>
        <a:p>
          <a:r>
            <a:rPr lang="is-IS" b="0" i="0" u="none" dirty="0"/>
            <a:t>248.210.887</a:t>
          </a:r>
          <a:endParaRPr lang="x-none" dirty="0"/>
        </a:p>
      </dgm:t>
    </dgm:pt>
    <dgm:pt modelId="{03AAF2B2-8D4E-4D7C-8F0D-98B044737E9F}" type="parTrans" cxnId="{49602602-2F55-48B2-A2B2-AF9AB75568E0}">
      <dgm:prSet/>
      <dgm:spPr/>
      <dgm:t>
        <a:bodyPr/>
        <a:lstStyle/>
        <a:p>
          <a:endParaRPr lang="x-none"/>
        </a:p>
      </dgm:t>
    </dgm:pt>
    <dgm:pt modelId="{CF5804E1-87A2-44DF-AE5F-825E27D96A8B}" type="sibTrans" cxnId="{49602602-2F55-48B2-A2B2-AF9AB75568E0}">
      <dgm:prSet/>
      <dgm:spPr/>
      <dgm:t>
        <a:bodyPr/>
        <a:lstStyle/>
        <a:p>
          <a:endParaRPr lang="x-none"/>
        </a:p>
      </dgm:t>
    </dgm:pt>
    <dgm:pt modelId="{65514349-6E86-492D-AE52-BDECF778D345}">
      <dgm:prSet phldrT="[Text]"/>
      <dgm:spPr/>
      <dgm:t>
        <a:bodyPr/>
        <a:lstStyle/>
        <a:p>
          <a:r>
            <a:rPr lang="x-none" dirty="0"/>
            <a:t>Kapitalni izdaci</a:t>
          </a:r>
        </a:p>
        <a:p>
          <a:r>
            <a:rPr lang="nb-NO" b="0" i="0" u="none" dirty="0"/>
            <a:t>745.165.817</a:t>
          </a:r>
          <a:endParaRPr lang="x-none" dirty="0"/>
        </a:p>
      </dgm:t>
    </dgm:pt>
    <dgm:pt modelId="{9D13D754-8EFF-4461-87F5-0789000F4CA0}" type="parTrans" cxnId="{2FF1A183-6CB5-43CC-8F11-299D5784FBF3}">
      <dgm:prSet/>
      <dgm:spPr/>
      <dgm:t>
        <a:bodyPr/>
        <a:lstStyle/>
        <a:p>
          <a:endParaRPr lang="x-none"/>
        </a:p>
      </dgm:t>
    </dgm:pt>
    <dgm:pt modelId="{1C13DFA0-7027-4362-B1FB-F4C7A5444917}" type="sibTrans" cxnId="{2FF1A183-6CB5-43CC-8F11-299D5784FBF3}">
      <dgm:prSet/>
      <dgm:spPr/>
      <dgm:t>
        <a:bodyPr/>
        <a:lstStyle/>
        <a:p>
          <a:endParaRPr lang="x-none"/>
        </a:p>
      </dgm:t>
    </dgm:pt>
    <dgm:pt modelId="{369B0735-6149-450A-9BCB-6A2964DC18D3}">
      <dgm:prSet phldrT="[Text]"/>
      <dgm:spPr/>
      <dgm:t>
        <a:bodyPr/>
        <a:lstStyle/>
        <a:p>
          <a:r>
            <a:rPr lang="x-none" dirty="0"/>
            <a:t>Izdaci za otplatu glavnice</a:t>
          </a:r>
        </a:p>
        <a:p>
          <a:r>
            <a:rPr lang="nb-NO" b="0" i="0" u="none" dirty="0"/>
            <a:t>60.365.388</a:t>
          </a:r>
          <a:endParaRPr lang="x-none" dirty="0"/>
        </a:p>
      </dgm:t>
    </dgm:pt>
    <dgm:pt modelId="{84AF6784-2BA0-450D-8341-D81892AAA897}" type="parTrans" cxnId="{12B26C7F-CA61-4F40-8BA0-66A3E6E7DCF0}">
      <dgm:prSet/>
      <dgm:spPr/>
      <dgm:t>
        <a:bodyPr/>
        <a:lstStyle/>
        <a:p>
          <a:endParaRPr lang="x-none"/>
        </a:p>
      </dgm:t>
    </dgm:pt>
    <dgm:pt modelId="{1C216C0F-D310-4B43-AC46-0875DC93D6B6}" type="sibTrans" cxnId="{12B26C7F-CA61-4F40-8BA0-66A3E6E7DCF0}">
      <dgm:prSet/>
      <dgm:spPr/>
      <dgm:t>
        <a:bodyPr/>
        <a:lstStyle/>
        <a:p>
          <a:endParaRPr lang="x-none"/>
        </a:p>
      </dgm:t>
    </dgm:pt>
    <dgm:pt modelId="{96E931F0-5EFE-4E17-A815-1832C52507E3}" type="pres">
      <dgm:prSet presAssocID="{4080E6FE-75F8-455F-B00D-388A62CAD878}" presName="composite" presStyleCnt="0">
        <dgm:presLayoutVars>
          <dgm:chMax val="1"/>
          <dgm:dir/>
          <dgm:resizeHandles val="exact"/>
        </dgm:presLayoutVars>
      </dgm:prSet>
      <dgm:spPr/>
      <dgm:t>
        <a:bodyPr/>
        <a:lstStyle/>
        <a:p>
          <a:endParaRPr lang="en-US"/>
        </a:p>
      </dgm:t>
    </dgm:pt>
    <dgm:pt modelId="{6A03509E-2D2C-4701-877A-3DD8C8C452B3}" type="pres">
      <dgm:prSet presAssocID="{4080E6FE-75F8-455F-B00D-388A62CAD878}" presName="radial" presStyleCnt="0">
        <dgm:presLayoutVars>
          <dgm:animLvl val="ctr"/>
        </dgm:presLayoutVars>
      </dgm:prSet>
      <dgm:spPr/>
    </dgm:pt>
    <dgm:pt modelId="{23F30694-D224-4AFD-83D0-A9B26CD4AE63}" type="pres">
      <dgm:prSet presAssocID="{3AEAB1B5-D9EF-4981-86BF-BCD6908D01E5}" presName="centerShape" presStyleLbl="vennNode1" presStyleIdx="0" presStyleCnt="10"/>
      <dgm:spPr/>
      <dgm:t>
        <a:bodyPr/>
        <a:lstStyle/>
        <a:p>
          <a:endParaRPr lang="en-US"/>
        </a:p>
      </dgm:t>
    </dgm:pt>
    <dgm:pt modelId="{581D9C24-D691-4644-99EB-4A6B1D74C269}" type="pres">
      <dgm:prSet presAssocID="{2885F644-5E9D-46B6-8CAF-6E5B22E43DBC}" presName="node" presStyleLbl="vennNode1" presStyleIdx="1" presStyleCnt="10">
        <dgm:presLayoutVars>
          <dgm:bulletEnabled val="1"/>
        </dgm:presLayoutVars>
      </dgm:prSet>
      <dgm:spPr/>
      <dgm:t>
        <a:bodyPr/>
        <a:lstStyle/>
        <a:p>
          <a:endParaRPr lang="en-US"/>
        </a:p>
      </dgm:t>
    </dgm:pt>
    <dgm:pt modelId="{00760FBC-BB29-4E8F-A3FA-0B8C20635B76}" type="pres">
      <dgm:prSet presAssocID="{66BFF05E-3F6D-4EED-9D30-10583093E473}" presName="node" presStyleLbl="vennNode1" presStyleIdx="2" presStyleCnt="10">
        <dgm:presLayoutVars>
          <dgm:bulletEnabled val="1"/>
        </dgm:presLayoutVars>
      </dgm:prSet>
      <dgm:spPr/>
      <dgm:t>
        <a:bodyPr/>
        <a:lstStyle/>
        <a:p>
          <a:endParaRPr lang="en-US"/>
        </a:p>
      </dgm:t>
    </dgm:pt>
    <dgm:pt modelId="{6E484F8A-3CF3-4AFF-9FB8-1AE41894B273}" type="pres">
      <dgm:prSet presAssocID="{6ADE78B8-6A90-409A-93EC-2E1018038D39}" presName="node" presStyleLbl="vennNode1" presStyleIdx="3" presStyleCnt="10">
        <dgm:presLayoutVars>
          <dgm:bulletEnabled val="1"/>
        </dgm:presLayoutVars>
      </dgm:prSet>
      <dgm:spPr/>
      <dgm:t>
        <a:bodyPr/>
        <a:lstStyle/>
        <a:p>
          <a:endParaRPr lang="en-US"/>
        </a:p>
      </dgm:t>
    </dgm:pt>
    <dgm:pt modelId="{34B43685-141A-4461-AE6A-301BAC908C60}" type="pres">
      <dgm:prSet presAssocID="{6CDE4B7E-694A-4CC6-9380-C110FA4F3107}" presName="node" presStyleLbl="vennNode1" presStyleIdx="4" presStyleCnt="10">
        <dgm:presLayoutVars>
          <dgm:bulletEnabled val="1"/>
        </dgm:presLayoutVars>
      </dgm:prSet>
      <dgm:spPr/>
      <dgm:t>
        <a:bodyPr/>
        <a:lstStyle/>
        <a:p>
          <a:endParaRPr lang="en-US"/>
        </a:p>
      </dgm:t>
    </dgm:pt>
    <dgm:pt modelId="{EEF973BF-B90E-4D0F-AC07-BB28F004C6A7}" type="pres">
      <dgm:prSet presAssocID="{A7E4F091-602A-4737-8CA1-3DFC1E61B9AF}" presName="node" presStyleLbl="vennNode1" presStyleIdx="5" presStyleCnt="10">
        <dgm:presLayoutVars>
          <dgm:bulletEnabled val="1"/>
        </dgm:presLayoutVars>
      </dgm:prSet>
      <dgm:spPr/>
      <dgm:t>
        <a:bodyPr/>
        <a:lstStyle/>
        <a:p>
          <a:endParaRPr lang="en-US"/>
        </a:p>
      </dgm:t>
    </dgm:pt>
    <dgm:pt modelId="{281404DC-9187-40D0-97FF-0D818AB2F366}" type="pres">
      <dgm:prSet presAssocID="{D74D097A-7206-4D6A-8D6E-A923AB420E95}" presName="node" presStyleLbl="vennNode1" presStyleIdx="6" presStyleCnt="10">
        <dgm:presLayoutVars>
          <dgm:bulletEnabled val="1"/>
        </dgm:presLayoutVars>
      </dgm:prSet>
      <dgm:spPr/>
      <dgm:t>
        <a:bodyPr/>
        <a:lstStyle/>
        <a:p>
          <a:endParaRPr lang="en-US"/>
        </a:p>
      </dgm:t>
    </dgm:pt>
    <dgm:pt modelId="{ADDA55F8-68B2-4192-A0FF-92D5AADED3EF}" type="pres">
      <dgm:prSet presAssocID="{25554638-F945-433E-8CB2-C5E67290A396}" presName="node" presStyleLbl="vennNode1" presStyleIdx="7" presStyleCnt="10">
        <dgm:presLayoutVars>
          <dgm:bulletEnabled val="1"/>
        </dgm:presLayoutVars>
      </dgm:prSet>
      <dgm:spPr/>
      <dgm:t>
        <a:bodyPr/>
        <a:lstStyle/>
        <a:p>
          <a:endParaRPr lang="en-US"/>
        </a:p>
      </dgm:t>
    </dgm:pt>
    <dgm:pt modelId="{68D8E666-A4BC-49C9-9193-F48DBF84BB6B}" type="pres">
      <dgm:prSet presAssocID="{65514349-6E86-492D-AE52-BDECF778D345}" presName="node" presStyleLbl="vennNode1" presStyleIdx="8" presStyleCnt="10">
        <dgm:presLayoutVars>
          <dgm:bulletEnabled val="1"/>
        </dgm:presLayoutVars>
      </dgm:prSet>
      <dgm:spPr/>
      <dgm:t>
        <a:bodyPr/>
        <a:lstStyle/>
        <a:p>
          <a:endParaRPr lang="en-US"/>
        </a:p>
      </dgm:t>
    </dgm:pt>
    <dgm:pt modelId="{32B55D38-2023-4C98-82BD-8CEDFD10705F}" type="pres">
      <dgm:prSet presAssocID="{369B0735-6149-450A-9BCB-6A2964DC18D3}" presName="node" presStyleLbl="vennNode1" presStyleIdx="9" presStyleCnt="10">
        <dgm:presLayoutVars>
          <dgm:bulletEnabled val="1"/>
        </dgm:presLayoutVars>
      </dgm:prSet>
      <dgm:spPr/>
      <dgm:t>
        <a:bodyPr/>
        <a:lstStyle/>
        <a:p>
          <a:endParaRPr lang="en-US"/>
        </a:p>
      </dgm:t>
    </dgm:pt>
  </dgm:ptLst>
  <dgm:cxnLst>
    <dgm:cxn modelId="{AF971DB3-EEE9-4A9D-954B-59C68EB6A98A}" type="presOf" srcId="{A7E4F091-602A-4737-8CA1-3DFC1E61B9AF}" destId="{EEF973BF-B90E-4D0F-AC07-BB28F004C6A7}" srcOrd="0" destOrd="0" presId="urn:microsoft.com/office/officeart/2005/8/layout/radial3"/>
    <dgm:cxn modelId="{E64822DD-F712-429B-B727-3A02EE06E13F}" type="presOf" srcId="{6ADE78B8-6A90-409A-93EC-2E1018038D39}" destId="{6E484F8A-3CF3-4AFF-9FB8-1AE41894B273}" srcOrd="0" destOrd="0" presId="urn:microsoft.com/office/officeart/2005/8/layout/radial3"/>
    <dgm:cxn modelId="{88FB1B89-2553-4EAA-99DF-5E5B0B404190}" type="presOf" srcId="{6CDE4B7E-694A-4CC6-9380-C110FA4F3107}" destId="{34B43685-141A-4461-AE6A-301BAC908C60}" srcOrd="0" destOrd="0" presId="urn:microsoft.com/office/officeart/2005/8/layout/radial3"/>
    <dgm:cxn modelId="{B10F84B9-0FD7-4FCF-9672-1AE8EEBAEB48}" type="presOf" srcId="{25554638-F945-433E-8CB2-C5E67290A396}" destId="{ADDA55F8-68B2-4192-A0FF-92D5AADED3EF}" srcOrd="0" destOrd="0" presId="urn:microsoft.com/office/officeart/2005/8/layout/radial3"/>
    <dgm:cxn modelId="{BD5519AF-09E4-440A-9BFE-988528E88698}" type="presOf" srcId="{D74D097A-7206-4D6A-8D6E-A923AB420E95}" destId="{281404DC-9187-40D0-97FF-0D818AB2F366}" srcOrd="0" destOrd="0" presId="urn:microsoft.com/office/officeart/2005/8/layout/radial3"/>
    <dgm:cxn modelId="{D527AE9A-7BB9-4E10-A508-F823D8C489D0}" srcId="{3AEAB1B5-D9EF-4981-86BF-BCD6908D01E5}" destId="{D74D097A-7206-4D6A-8D6E-A923AB420E95}" srcOrd="5" destOrd="0" parTransId="{A57142E9-F6A0-4AF0-8C02-A76885714A5D}" sibTransId="{3A8BD741-66ED-49AE-BA0C-5557DF1FE861}"/>
    <dgm:cxn modelId="{76783F61-67EF-4F78-BF97-9BF8CB5CED0A}" srcId="{3AEAB1B5-D9EF-4981-86BF-BCD6908D01E5}" destId="{6CDE4B7E-694A-4CC6-9380-C110FA4F3107}" srcOrd="3" destOrd="0" parTransId="{F6B9A79C-4C1D-4A52-B265-8E3F0143E45F}" sibTransId="{89616386-E022-453E-A834-B06CA95E8124}"/>
    <dgm:cxn modelId="{9EE03477-8930-4F7D-AAF4-D9C901C7FA03}" type="presOf" srcId="{3AEAB1B5-D9EF-4981-86BF-BCD6908D01E5}" destId="{23F30694-D224-4AFD-83D0-A9B26CD4AE63}" srcOrd="0" destOrd="0" presId="urn:microsoft.com/office/officeart/2005/8/layout/radial3"/>
    <dgm:cxn modelId="{16422BBA-81AC-45CB-9E77-077D6EBD64D8}" type="presOf" srcId="{369B0735-6149-450A-9BCB-6A2964DC18D3}" destId="{32B55D38-2023-4C98-82BD-8CEDFD10705F}" srcOrd="0" destOrd="0" presId="urn:microsoft.com/office/officeart/2005/8/layout/radial3"/>
    <dgm:cxn modelId="{EAB41089-F315-4B8D-B7AC-5714AF51E9B3}" srcId="{3AEAB1B5-D9EF-4981-86BF-BCD6908D01E5}" destId="{6ADE78B8-6A90-409A-93EC-2E1018038D39}" srcOrd="2" destOrd="0" parTransId="{AE60744F-14AC-4F64-83C4-5205FA88679D}" sibTransId="{02410A3D-942F-454B-9780-587F226915E4}"/>
    <dgm:cxn modelId="{2FF1A183-6CB5-43CC-8F11-299D5784FBF3}" srcId="{3AEAB1B5-D9EF-4981-86BF-BCD6908D01E5}" destId="{65514349-6E86-492D-AE52-BDECF778D345}" srcOrd="7" destOrd="0" parTransId="{9D13D754-8EFF-4461-87F5-0789000F4CA0}" sibTransId="{1C13DFA0-7027-4362-B1FB-F4C7A5444917}"/>
    <dgm:cxn modelId="{12B26C7F-CA61-4F40-8BA0-66A3E6E7DCF0}" srcId="{3AEAB1B5-D9EF-4981-86BF-BCD6908D01E5}" destId="{369B0735-6149-450A-9BCB-6A2964DC18D3}" srcOrd="8" destOrd="0" parTransId="{84AF6784-2BA0-450D-8341-D81892AAA897}" sibTransId="{1C216C0F-D310-4B43-AC46-0875DC93D6B6}"/>
    <dgm:cxn modelId="{A7DB6ADF-7D33-4806-87D0-F12847C0E271}" type="presOf" srcId="{4080E6FE-75F8-455F-B00D-388A62CAD878}" destId="{96E931F0-5EFE-4E17-A815-1832C52507E3}" srcOrd="0" destOrd="0" presId="urn:microsoft.com/office/officeart/2005/8/layout/radial3"/>
    <dgm:cxn modelId="{16CBEC61-89ED-4D59-A282-62F769E1908D}" srcId="{3AEAB1B5-D9EF-4981-86BF-BCD6908D01E5}" destId="{2885F644-5E9D-46B6-8CAF-6E5B22E43DBC}" srcOrd="0" destOrd="0" parTransId="{D533F1E8-9F58-46F3-B8A8-163A0327F5DA}" sibTransId="{08FEAE6E-9170-4490-9C95-2D5CA2D0B642}"/>
    <dgm:cxn modelId="{3003CA8A-6DE4-45F8-9E95-9DBBCD00E8BC}" srcId="{4080E6FE-75F8-455F-B00D-388A62CAD878}" destId="{3AEAB1B5-D9EF-4981-86BF-BCD6908D01E5}" srcOrd="0" destOrd="0" parTransId="{9B790053-042C-4178-B099-0AA1E213BC4B}" sibTransId="{DB173785-DEAA-40A6-91BF-CB61950A6CE4}"/>
    <dgm:cxn modelId="{D16FC27F-26CF-49E6-BB61-9DCD56E3A476}" srcId="{3AEAB1B5-D9EF-4981-86BF-BCD6908D01E5}" destId="{66BFF05E-3F6D-4EED-9D30-10583093E473}" srcOrd="1" destOrd="0" parTransId="{C76D26A3-42A4-45FA-AE9E-872BDE3C951D}" sibTransId="{348C766C-48F1-4B0B-A06E-1091D883FBD8}"/>
    <dgm:cxn modelId="{929135D5-DEFC-46C5-A4EA-12DA9F9CA754}" type="presOf" srcId="{2885F644-5E9D-46B6-8CAF-6E5B22E43DBC}" destId="{581D9C24-D691-4644-99EB-4A6B1D74C269}" srcOrd="0" destOrd="0" presId="urn:microsoft.com/office/officeart/2005/8/layout/radial3"/>
    <dgm:cxn modelId="{AF2685DF-4E71-4D0F-9415-6CB502DCD77E}" srcId="{3AEAB1B5-D9EF-4981-86BF-BCD6908D01E5}" destId="{A7E4F091-602A-4737-8CA1-3DFC1E61B9AF}" srcOrd="4" destOrd="0" parTransId="{54791C53-C18A-486B-AD6A-B58EA3B2E4EC}" sibTransId="{6B2E87BA-09CD-44D4-A2CB-E7F84771F039}"/>
    <dgm:cxn modelId="{8191F8B5-047B-4ACB-927F-9C694E16DDCB}" type="presOf" srcId="{65514349-6E86-492D-AE52-BDECF778D345}" destId="{68D8E666-A4BC-49C9-9193-F48DBF84BB6B}" srcOrd="0" destOrd="0" presId="urn:microsoft.com/office/officeart/2005/8/layout/radial3"/>
    <dgm:cxn modelId="{0047E1F0-65B3-4F3B-9730-B9171373FF2C}" type="presOf" srcId="{66BFF05E-3F6D-4EED-9D30-10583093E473}" destId="{00760FBC-BB29-4E8F-A3FA-0B8C20635B76}" srcOrd="0" destOrd="0" presId="urn:microsoft.com/office/officeart/2005/8/layout/radial3"/>
    <dgm:cxn modelId="{49602602-2F55-48B2-A2B2-AF9AB75568E0}" srcId="{3AEAB1B5-D9EF-4981-86BF-BCD6908D01E5}" destId="{25554638-F945-433E-8CB2-C5E67290A396}" srcOrd="6" destOrd="0" parTransId="{03AAF2B2-8D4E-4D7C-8F0D-98B044737E9F}" sibTransId="{CF5804E1-87A2-44DF-AE5F-825E27D96A8B}"/>
    <dgm:cxn modelId="{AC98B054-7092-4D8B-BD32-09C32F53D2EC}" type="presParOf" srcId="{96E931F0-5EFE-4E17-A815-1832C52507E3}" destId="{6A03509E-2D2C-4701-877A-3DD8C8C452B3}" srcOrd="0" destOrd="0" presId="urn:microsoft.com/office/officeart/2005/8/layout/radial3"/>
    <dgm:cxn modelId="{FF57B3A6-E339-464B-A608-BAA1E3CD2BB6}" type="presParOf" srcId="{6A03509E-2D2C-4701-877A-3DD8C8C452B3}" destId="{23F30694-D224-4AFD-83D0-A9B26CD4AE63}" srcOrd="0" destOrd="0" presId="urn:microsoft.com/office/officeart/2005/8/layout/radial3"/>
    <dgm:cxn modelId="{D58B5F47-DFB5-4FE4-A060-4178DC541561}" type="presParOf" srcId="{6A03509E-2D2C-4701-877A-3DD8C8C452B3}" destId="{581D9C24-D691-4644-99EB-4A6B1D74C269}" srcOrd="1" destOrd="0" presId="urn:microsoft.com/office/officeart/2005/8/layout/radial3"/>
    <dgm:cxn modelId="{56D9B212-8BC2-4948-86A6-CF8579B820C7}" type="presParOf" srcId="{6A03509E-2D2C-4701-877A-3DD8C8C452B3}" destId="{00760FBC-BB29-4E8F-A3FA-0B8C20635B76}" srcOrd="2" destOrd="0" presId="urn:microsoft.com/office/officeart/2005/8/layout/radial3"/>
    <dgm:cxn modelId="{D0C7A3AB-50F7-48AF-99CE-641AD33B2D0D}" type="presParOf" srcId="{6A03509E-2D2C-4701-877A-3DD8C8C452B3}" destId="{6E484F8A-3CF3-4AFF-9FB8-1AE41894B273}" srcOrd="3" destOrd="0" presId="urn:microsoft.com/office/officeart/2005/8/layout/radial3"/>
    <dgm:cxn modelId="{BE06B7FE-A648-498D-81D2-75F3B296AB16}" type="presParOf" srcId="{6A03509E-2D2C-4701-877A-3DD8C8C452B3}" destId="{34B43685-141A-4461-AE6A-301BAC908C60}" srcOrd="4" destOrd="0" presId="urn:microsoft.com/office/officeart/2005/8/layout/radial3"/>
    <dgm:cxn modelId="{32F88B08-7BD0-4127-9E14-7398407FFCE9}" type="presParOf" srcId="{6A03509E-2D2C-4701-877A-3DD8C8C452B3}" destId="{EEF973BF-B90E-4D0F-AC07-BB28F004C6A7}" srcOrd="5" destOrd="0" presId="urn:microsoft.com/office/officeart/2005/8/layout/radial3"/>
    <dgm:cxn modelId="{5AD81E39-7627-4175-B642-6A9D4809AD7F}" type="presParOf" srcId="{6A03509E-2D2C-4701-877A-3DD8C8C452B3}" destId="{281404DC-9187-40D0-97FF-0D818AB2F366}" srcOrd="6" destOrd="0" presId="urn:microsoft.com/office/officeart/2005/8/layout/radial3"/>
    <dgm:cxn modelId="{4162099C-ED6A-4DC2-90CD-57057E83C620}" type="presParOf" srcId="{6A03509E-2D2C-4701-877A-3DD8C8C452B3}" destId="{ADDA55F8-68B2-4192-A0FF-92D5AADED3EF}" srcOrd="7" destOrd="0" presId="urn:microsoft.com/office/officeart/2005/8/layout/radial3"/>
    <dgm:cxn modelId="{B05B0BCB-BCC2-45B0-8800-5DB2D7671FBB}" type="presParOf" srcId="{6A03509E-2D2C-4701-877A-3DD8C8C452B3}" destId="{68D8E666-A4BC-49C9-9193-F48DBF84BB6B}" srcOrd="8" destOrd="0" presId="urn:microsoft.com/office/officeart/2005/8/layout/radial3"/>
    <dgm:cxn modelId="{ECE4FD92-2D3E-4191-BC51-AF640C617D56}" type="presParOf" srcId="{6A03509E-2D2C-4701-877A-3DD8C8C452B3}" destId="{32B55D38-2023-4C98-82BD-8CEDFD10705F}" srcOrd="9" destOrd="0" presId="urn:microsoft.com/office/officeart/2005/8/layout/radial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6144CDB-22C1-4337-9F95-C3A522A707D1}">
      <dsp:nvSpPr>
        <dsp:cNvPr id="0" name=""/>
        <dsp:cNvSpPr/>
      </dsp:nvSpPr>
      <dsp:spPr>
        <a:xfrm>
          <a:off x="4153" y="147134"/>
          <a:ext cx="2124745" cy="35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sr-Latn-CS" sz="1800" b="1" kern="1200" dirty="0"/>
            <a:t>Poreski prihodi</a:t>
          </a:r>
          <a:endParaRPr lang="en-US" sz="1800" b="1" kern="1200" dirty="0"/>
        </a:p>
      </dsp:txBody>
      <dsp:txXfrm>
        <a:off x="4153" y="147134"/>
        <a:ext cx="2124745" cy="356400"/>
      </dsp:txXfrm>
    </dsp:sp>
    <dsp:sp modelId="{02385D1D-92EB-445D-B736-940004751C79}">
      <dsp:nvSpPr>
        <dsp:cNvPr id="0" name=""/>
        <dsp:cNvSpPr/>
      </dsp:nvSpPr>
      <dsp:spPr>
        <a:xfrm>
          <a:off x="2128898" y="74740"/>
          <a:ext cx="424949" cy="501187"/>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B6658A-32E0-42C7-B82A-240BF45CF27D}">
      <dsp:nvSpPr>
        <dsp:cNvPr id="0" name=""/>
        <dsp:cNvSpPr/>
      </dsp:nvSpPr>
      <dsp:spPr>
        <a:xfrm>
          <a:off x="2723827" y="74740"/>
          <a:ext cx="5779306" cy="501187"/>
        </a:xfrm>
        <a:prstGeom prst="rect">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hr-HR" altLang="en-US" sz="1400" kern="1200" dirty="0">
              <a:latin typeface="Calibri" panose="020F0502020204030204" pitchFamily="34" charset="0"/>
            </a:rPr>
            <a:t>Vrsta javnih prihoda koji se prikupljaju obaveznim plaćanjima poreskih obveznika bez obaveze izvršenja specijalne usluge zauzvrat.</a:t>
          </a:r>
          <a:endParaRPr lang="en-US" sz="1400" kern="1200" dirty="0"/>
        </a:p>
      </dsp:txBody>
      <dsp:txXfrm>
        <a:off x="2723827" y="74740"/>
        <a:ext cx="5779306" cy="501187"/>
      </dsp:txXfrm>
    </dsp:sp>
    <dsp:sp modelId="{F40D94EA-52E0-4740-A924-EAF350BDF213}">
      <dsp:nvSpPr>
        <dsp:cNvPr id="0" name=""/>
        <dsp:cNvSpPr/>
      </dsp:nvSpPr>
      <dsp:spPr>
        <a:xfrm>
          <a:off x="4153" y="1008265"/>
          <a:ext cx="2124745" cy="35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sr-Latn-CS" sz="1800" b="1" kern="1200" dirty="0"/>
            <a:t>Donacije i transferi</a:t>
          </a:r>
          <a:endParaRPr lang="en-US" sz="1800" b="1" kern="1200" dirty="0"/>
        </a:p>
      </dsp:txBody>
      <dsp:txXfrm>
        <a:off x="4153" y="1008265"/>
        <a:ext cx="2124745" cy="356400"/>
      </dsp:txXfrm>
    </dsp:sp>
    <dsp:sp modelId="{0E930D30-96BC-4D43-B65A-EE88C46DBE48}">
      <dsp:nvSpPr>
        <dsp:cNvPr id="0" name=""/>
        <dsp:cNvSpPr/>
      </dsp:nvSpPr>
      <dsp:spPr>
        <a:xfrm>
          <a:off x="2128898" y="640727"/>
          <a:ext cx="424949" cy="1091475"/>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BA9D27-2D60-4BA7-98A9-E18E57FDB6CB}">
      <dsp:nvSpPr>
        <dsp:cNvPr id="0" name=""/>
        <dsp:cNvSpPr/>
      </dsp:nvSpPr>
      <dsp:spPr>
        <a:xfrm>
          <a:off x="2723827" y="640727"/>
          <a:ext cx="5779306" cy="1091475"/>
        </a:xfrm>
        <a:prstGeom prst="rect">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hr-HR" sz="1400" b="1" i="0" kern="1200" dirty="0"/>
            <a:t>Donacije se dobijaju od domaćih i međunarodnih donatora i organizacija za različite projekte. Transferi podrazumevaju prenos sredstava od nivoa Republike Srbije opštinskom nivou vlasti. Mogu biti namenski (za tačno utvrđene namene) ili nenamenski (nije im unapred utvrđena namena te se mogu u skladu sa zakonom koristiti za bilo koje svrhe).</a:t>
          </a:r>
          <a:endParaRPr lang="en-US" sz="1400" i="0" kern="1200" dirty="0"/>
        </a:p>
      </dsp:txBody>
      <dsp:txXfrm>
        <a:off x="2723827" y="640727"/>
        <a:ext cx="5779306" cy="1091475"/>
      </dsp:txXfrm>
    </dsp:sp>
    <dsp:sp modelId="{CCB8139E-CA19-491D-9FCD-6BF28923C725}">
      <dsp:nvSpPr>
        <dsp:cNvPr id="0" name=""/>
        <dsp:cNvSpPr/>
      </dsp:nvSpPr>
      <dsp:spPr>
        <a:xfrm>
          <a:off x="4153" y="1969634"/>
          <a:ext cx="2124745" cy="35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sr-Latn-CS" sz="1800" b="1" kern="1200" dirty="0"/>
            <a:t>Neporeski prihodi</a:t>
          </a:r>
          <a:endParaRPr lang="en-US" sz="1800" b="1" kern="1200" dirty="0"/>
        </a:p>
      </dsp:txBody>
      <dsp:txXfrm>
        <a:off x="4153" y="1969634"/>
        <a:ext cx="2124745" cy="356400"/>
      </dsp:txXfrm>
    </dsp:sp>
    <dsp:sp modelId="{14D1633C-A097-4A5A-8269-B04E98857E56}">
      <dsp:nvSpPr>
        <dsp:cNvPr id="0" name=""/>
        <dsp:cNvSpPr/>
      </dsp:nvSpPr>
      <dsp:spPr>
        <a:xfrm>
          <a:off x="2128898" y="1797002"/>
          <a:ext cx="424949" cy="701662"/>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FD7BD8-195B-4FA4-9414-4F4C582F5570}">
      <dsp:nvSpPr>
        <dsp:cNvPr id="0" name=""/>
        <dsp:cNvSpPr/>
      </dsp:nvSpPr>
      <dsp:spPr>
        <a:xfrm>
          <a:off x="2723827" y="1797002"/>
          <a:ext cx="5779306" cy="701662"/>
        </a:xfrm>
        <a:prstGeom prst="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hr-HR" altLang="en-US" sz="1400" kern="1200" dirty="0">
              <a:latin typeface="Calibri" panose="020F0502020204030204" pitchFamily="34" charset="0"/>
            </a:rPr>
            <a:t>Vrsta javnih prihoda koji se naplaćuju za korišćenje javnih dobara (naknade), pružanje javnih usluga (takse) ili zbog  koršenja ugovornih ili zakonskih odredbi (kazne i penali).</a:t>
          </a:r>
          <a:endParaRPr lang="en-US" sz="1400" kern="1200" dirty="0"/>
        </a:p>
      </dsp:txBody>
      <dsp:txXfrm>
        <a:off x="2723827" y="1797002"/>
        <a:ext cx="5779306" cy="701662"/>
      </dsp:txXfrm>
    </dsp:sp>
    <dsp:sp modelId="{9312B733-3AEB-49F6-8245-08553BA2949B}">
      <dsp:nvSpPr>
        <dsp:cNvPr id="0" name=""/>
        <dsp:cNvSpPr/>
      </dsp:nvSpPr>
      <dsp:spPr>
        <a:xfrm>
          <a:off x="4153" y="2563465"/>
          <a:ext cx="2124745" cy="1113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sr-Latn-CS" sz="1800" b="1" kern="1200" dirty="0"/>
            <a:t>Primanja od prodaje nefinansijske imovine</a:t>
          </a:r>
          <a:endParaRPr lang="en-US" sz="1800" b="1" kern="1200" dirty="0"/>
        </a:p>
      </dsp:txBody>
      <dsp:txXfrm>
        <a:off x="4153" y="2563465"/>
        <a:ext cx="2124745" cy="1113750"/>
      </dsp:txXfrm>
    </dsp:sp>
    <dsp:sp modelId="{435AB433-2559-485A-A03D-C32F36288071}">
      <dsp:nvSpPr>
        <dsp:cNvPr id="0" name=""/>
        <dsp:cNvSpPr/>
      </dsp:nvSpPr>
      <dsp:spPr>
        <a:xfrm>
          <a:off x="2128898" y="2563465"/>
          <a:ext cx="424949" cy="111375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893D59A-7FEC-486D-89C4-D28135F6121C}">
      <dsp:nvSpPr>
        <dsp:cNvPr id="0" name=""/>
        <dsp:cNvSpPr/>
      </dsp:nvSpPr>
      <dsp:spPr>
        <a:xfrm>
          <a:off x="2723827" y="2563465"/>
          <a:ext cx="5779306" cy="1113750"/>
        </a:xfrm>
        <a:prstGeom prst="rect">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hr-HR" sz="1400" kern="1200" dirty="0">
              <a:solidFill>
                <a:schemeClr val="tx1">
                  <a:lumMod val="50000"/>
                  <a:lumOff val="50000"/>
                </a:schemeClr>
              </a:solidFill>
            </a:rPr>
            <a:t>Ova primanja se ostvaruju prodajom nepokretnosti i pokretnih stvari u vlasništvu grada.</a:t>
          </a:r>
          <a:endParaRPr lang="en-US" sz="1400" kern="1200" dirty="0">
            <a:solidFill>
              <a:schemeClr val="tx1">
                <a:lumMod val="50000"/>
                <a:lumOff val="50000"/>
              </a:schemeClr>
            </a:solidFill>
          </a:endParaRPr>
        </a:p>
      </dsp:txBody>
      <dsp:txXfrm>
        <a:off x="2723827" y="2563465"/>
        <a:ext cx="5779306" cy="1113750"/>
      </dsp:txXfrm>
    </dsp:sp>
    <dsp:sp modelId="{EFAACCF6-3A6A-4536-89B0-F0A7C44F6BE1}">
      <dsp:nvSpPr>
        <dsp:cNvPr id="0" name=""/>
        <dsp:cNvSpPr/>
      </dsp:nvSpPr>
      <dsp:spPr>
        <a:xfrm>
          <a:off x="4153" y="3742015"/>
          <a:ext cx="2124745" cy="1113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sr-Latn-CS" sz="1800" b="1" kern="1200" dirty="0"/>
            <a:t>Primanja od zaduživanja i prodaje finansijske imovine</a:t>
          </a:r>
          <a:endParaRPr lang="en-US" sz="1800" b="1" kern="1200" dirty="0"/>
        </a:p>
      </dsp:txBody>
      <dsp:txXfrm>
        <a:off x="4153" y="3742015"/>
        <a:ext cx="2124745" cy="1113750"/>
      </dsp:txXfrm>
    </dsp:sp>
    <dsp:sp modelId="{6497CA82-45EE-4BD1-AEB4-CC3961FBFB74}">
      <dsp:nvSpPr>
        <dsp:cNvPr id="0" name=""/>
        <dsp:cNvSpPr/>
      </dsp:nvSpPr>
      <dsp:spPr>
        <a:xfrm>
          <a:off x="2128898" y="3742015"/>
          <a:ext cx="424949" cy="111375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A05939C-6B40-4C32-897A-4A6DC3E71E5B}">
      <dsp:nvSpPr>
        <dsp:cNvPr id="0" name=""/>
        <dsp:cNvSpPr/>
      </dsp:nvSpPr>
      <dsp:spPr>
        <a:xfrm>
          <a:off x="2723827" y="3742015"/>
          <a:ext cx="5779306" cy="1113750"/>
        </a:xfrm>
        <a:prstGeom prst="rect">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hr-HR" sz="1400" b="0" i="0" kern="1200" dirty="0"/>
            <a:t>Primanja od zaduživanja predstavljaju prilive po osnovu primanja od zaduživanja kod poslovnih banaka u zemlji u korist nivoa gradova. Primanja od prodaje finansijske imovine  predstavljaju prilive po osnovu prodaje domaćih akcija i ostalog kapitala u korist nivoa gradova</a:t>
          </a:r>
          <a:endParaRPr lang="en-US" sz="1400" kern="1200" dirty="0"/>
        </a:p>
      </dsp:txBody>
      <dsp:txXfrm>
        <a:off x="2723827" y="3742015"/>
        <a:ext cx="5779306" cy="1113750"/>
      </dsp:txXfrm>
    </dsp:sp>
    <dsp:sp modelId="{939B76D1-BB33-4E50-9ECD-839FB5787B95}">
      <dsp:nvSpPr>
        <dsp:cNvPr id="0" name=""/>
        <dsp:cNvSpPr/>
      </dsp:nvSpPr>
      <dsp:spPr>
        <a:xfrm>
          <a:off x="4153" y="4920565"/>
          <a:ext cx="2124745" cy="6014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sr-Latn-CS" sz="1800" b="1" kern="1200" dirty="0"/>
            <a:t>Preneta sredstva iz ranijih godina</a:t>
          </a:r>
          <a:endParaRPr lang="en-US" sz="1800" b="1" kern="1200" dirty="0"/>
        </a:p>
      </dsp:txBody>
      <dsp:txXfrm>
        <a:off x="4153" y="4920565"/>
        <a:ext cx="2124745" cy="601425"/>
      </dsp:txXfrm>
    </dsp:sp>
    <dsp:sp modelId="{7845F59F-6101-48DE-ABCC-EC5351843F5B}">
      <dsp:nvSpPr>
        <dsp:cNvPr id="0" name=""/>
        <dsp:cNvSpPr/>
      </dsp:nvSpPr>
      <dsp:spPr>
        <a:xfrm>
          <a:off x="2128898" y="4920565"/>
          <a:ext cx="424949" cy="601425"/>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3D6F8D-5103-4DCA-8971-053A6B7A987B}">
      <dsp:nvSpPr>
        <dsp:cNvPr id="0" name=""/>
        <dsp:cNvSpPr/>
      </dsp:nvSpPr>
      <dsp:spPr>
        <a:xfrm>
          <a:off x="2723827" y="4920565"/>
          <a:ext cx="5779306" cy="601425"/>
        </a:xfrm>
        <a:prstGeom prst="rect">
          <a:avLst/>
        </a:prstGeom>
        <a:solidFill>
          <a:schemeClr val="accent4">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x-none" altLang="en-US" sz="1400" kern="1200" dirty="0">
              <a:solidFill>
                <a:srgbClr val="7F7F7F"/>
              </a:solidFill>
            </a:rPr>
            <a:t> </a:t>
          </a:r>
          <a:r>
            <a:rPr lang="hr-HR" altLang="en-US" sz="1400" kern="1200" dirty="0">
              <a:solidFill>
                <a:srgbClr val="7F7F7F"/>
              </a:solidFill>
            </a:rPr>
            <a:t>Predstavljaju višak prihoda budžeta grada koji nisu potrošeni u prethodnoj  budžetskoj godini.</a:t>
          </a:r>
          <a:endParaRPr lang="en-US" sz="1400" kern="1200" dirty="0">
            <a:solidFill>
              <a:srgbClr val="7F7F7F"/>
            </a:solidFill>
          </a:endParaRPr>
        </a:p>
      </dsp:txBody>
      <dsp:txXfrm>
        <a:off x="2723827" y="4920565"/>
        <a:ext cx="5779306" cy="60142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240F709-AB07-42B9-B8EB-1B2E8746EE72}">
      <dsp:nvSpPr>
        <dsp:cNvPr id="0" name=""/>
        <dsp:cNvSpPr/>
      </dsp:nvSpPr>
      <dsp:spPr>
        <a:xfrm>
          <a:off x="3032934" y="1109199"/>
          <a:ext cx="2839811" cy="2839811"/>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x-none" sz="1600" kern="1200" dirty="0"/>
            <a:t>Ukupno ostvareni budžetski prihodi i primanja </a:t>
          </a:r>
        </a:p>
        <a:p>
          <a:pPr lvl="0" algn="ctr" defTabSz="711200">
            <a:lnSpc>
              <a:spcPct val="90000"/>
            </a:lnSpc>
            <a:spcBef>
              <a:spcPct val="0"/>
            </a:spcBef>
            <a:spcAft>
              <a:spcPct val="35000"/>
            </a:spcAft>
          </a:pPr>
          <a:r>
            <a:rPr lang="hr-HR" sz="1600" b="1" i="0" u="none" kern="1200" dirty="0"/>
            <a:t>2.920.914.549,44</a:t>
          </a:r>
          <a:endParaRPr lang="x-none" sz="1600" b="1" kern="1200" dirty="0"/>
        </a:p>
      </dsp:txBody>
      <dsp:txXfrm>
        <a:off x="3032934" y="1109199"/>
        <a:ext cx="2839811" cy="2839811"/>
      </dsp:txXfrm>
    </dsp:sp>
    <dsp:sp modelId="{1E48DC28-EBDC-4BE0-9094-D51E4D1A8576}">
      <dsp:nvSpPr>
        <dsp:cNvPr id="0" name=""/>
        <dsp:cNvSpPr/>
      </dsp:nvSpPr>
      <dsp:spPr>
        <a:xfrm>
          <a:off x="3587409" y="87614"/>
          <a:ext cx="1419905" cy="141990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x-none" sz="1000" kern="1200" dirty="0"/>
            <a:t>Prihodi</a:t>
          </a:r>
          <a:r>
            <a:rPr lang="x-none" sz="1000" kern="1200" baseline="0" dirty="0"/>
            <a:t> od poreza</a:t>
          </a:r>
        </a:p>
        <a:p>
          <a:pPr lvl="0" algn="ctr" defTabSz="444500">
            <a:lnSpc>
              <a:spcPct val="90000"/>
            </a:lnSpc>
            <a:spcBef>
              <a:spcPct val="0"/>
            </a:spcBef>
            <a:spcAft>
              <a:spcPct val="35000"/>
            </a:spcAft>
          </a:pPr>
          <a:r>
            <a:rPr lang="is-IS" sz="1000" b="1" i="0" u="none" kern="1200" dirty="0"/>
            <a:t>1.267.374.989,07</a:t>
          </a:r>
          <a:endParaRPr lang="x-none" sz="1000" b="1" kern="1200" dirty="0"/>
        </a:p>
      </dsp:txBody>
      <dsp:txXfrm>
        <a:off x="3587409" y="87614"/>
        <a:ext cx="1419905" cy="1419905"/>
      </dsp:txXfrm>
    </dsp:sp>
    <dsp:sp modelId="{EB89CB60-213E-431F-B611-84321B4647B1}">
      <dsp:nvSpPr>
        <dsp:cNvPr id="0" name=""/>
        <dsp:cNvSpPr/>
      </dsp:nvSpPr>
      <dsp:spPr>
        <a:xfrm>
          <a:off x="5344397" y="1364141"/>
          <a:ext cx="1419905" cy="141990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x-none" sz="1000" kern="1200" dirty="0"/>
            <a:t>Do</a:t>
          </a:r>
          <a:r>
            <a:rPr lang="en-US" sz="1000" kern="1200" dirty="0"/>
            <a:t>n</a:t>
          </a:r>
          <a:r>
            <a:rPr lang="x-none" sz="1000" kern="1200" dirty="0"/>
            <a:t>acije</a:t>
          </a:r>
          <a:r>
            <a:rPr lang="x-none" sz="1000" kern="1200" baseline="0" dirty="0"/>
            <a:t> i transferi </a:t>
          </a:r>
        </a:p>
        <a:p>
          <a:pPr lvl="0" algn="ctr" defTabSz="444500">
            <a:lnSpc>
              <a:spcPct val="90000"/>
            </a:lnSpc>
            <a:spcBef>
              <a:spcPct val="0"/>
            </a:spcBef>
            <a:spcAft>
              <a:spcPct val="35000"/>
            </a:spcAft>
          </a:pPr>
          <a:r>
            <a:rPr lang="is-IS" sz="1000" b="1" i="0" u="none" kern="1200" dirty="0"/>
            <a:t>844.218.448,42</a:t>
          </a:r>
          <a:endParaRPr lang="x-none" sz="1000" b="1" kern="1200" dirty="0"/>
        </a:p>
      </dsp:txBody>
      <dsp:txXfrm>
        <a:off x="5344397" y="1364141"/>
        <a:ext cx="1419905" cy="1419905"/>
      </dsp:txXfrm>
    </dsp:sp>
    <dsp:sp modelId="{5E756D5E-9AFF-4693-AE03-CDC062CA5968}">
      <dsp:nvSpPr>
        <dsp:cNvPr id="0" name=""/>
        <dsp:cNvSpPr/>
      </dsp:nvSpPr>
      <dsp:spPr>
        <a:xfrm>
          <a:off x="4614188" y="3489062"/>
          <a:ext cx="1419905" cy="141990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x-none" sz="1000" kern="1200" dirty="0"/>
            <a:t>Drugi prihodi </a:t>
          </a:r>
        </a:p>
        <a:p>
          <a:pPr lvl="0" algn="ctr" defTabSz="444500">
            <a:lnSpc>
              <a:spcPct val="90000"/>
            </a:lnSpc>
            <a:spcBef>
              <a:spcPct val="0"/>
            </a:spcBef>
            <a:spcAft>
              <a:spcPct val="35000"/>
            </a:spcAft>
          </a:pPr>
          <a:r>
            <a:rPr lang="fi-FI" sz="1000" b="1" i="0" u="none" kern="1200" dirty="0"/>
            <a:t>568.407.482,95</a:t>
          </a:r>
          <a:endParaRPr lang="x-none" sz="1000" b="1" kern="1200" dirty="0"/>
        </a:p>
      </dsp:txBody>
      <dsp:txXfrm>
        <a:off x="4614188" y="3489062"/>
        <a:ext cx="1419905" cy="1419905"/>
      </dsp:txXfrm>
    </dsp:sp>
    <dsp:sp modelId="{6E2D8596-3A8B-4B87-841E-D772DEAFF40C}">
      <dsp:nvSpPr>
        <dsp:cNvPr id="0" name=""/>
        <dsp:cNvSpPr/>
      </dsp:nvSpPr>
      <dsp:spPr>
        <a:xfrm>
          <a:off x="2501531" y="3429604"/>
          <a:ext cx="1419905" cy="141990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x-none" sz="1000" kern="1200" dirty="0"/>
            <a:t>Primanje od prodaje nefinansijske imovine</a:t>
          </a:r>
        </a:p>
        <a:p>
          <a:pPr lvl="0" algn="ctr" defTabSz="444500">
            <a:lnSpc>
              <a:spcPct val="90000"/>
            </a:lnSpc>
            <a:spcBef>
              <a:spcPct val="0"/>
            </a:spcBef>
            <a:spcAft>
              <a:spcPct val="35000"/>
            </a:spcAft>
          </a:pPr>
          <a:r>
            <a:rPr lang="hr-HR" sz="1000" b="1" i="0" u="none" kern="1200" dirty="0"/>
            <a:t>60.659.130,24</a:t>
          </a:r>
          <a:endParaRPr lang="x-none" sz="1000" b="1" kern="1200" dirty="0"/>
        </a:p>
      </dsp:txBody>
      <dsp:txXfrm>
        <a:off x="2501531" y="3429604"/>
        <a:ext cx="1419905" cy="1419905"/>
      </dsp:txXfrm>
    </dsp:sp>
    <dsp:sp modelId="{D87C8F6A-22E8-4CA1-A551-C282CE3CC8A2}">
      <dsp:nvSpPr>
        <dsp:cNvPr id="0" name=""/>
        <dsp:cNvSpPr/>
      </dsp:nvSpPr>
      <dsp:spPr>
        <a:xfrm>
          <a:off x="1787560" y="1360549"/>
          <a:ext cx="1419905" cy="1419905"/>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x-none" sz="1000" kern="1200" dirty="0"/>
            <a:t>Primanja od zaduženja</a:t>
          </a:r>
          <a:r>
            <a:rPr lang="sr-Latn-CS" sz="1000" kern="1200" dirty="0"/>
            <a:t> i prodaje finansijske imovine</a:t>
          </a:r>
          <a:endParaRPr lang="x-none" sz="1000" kern="1200" dirty="0"/>
        </a:p>
        <a:p>
          <a:pPr lvl="0" algn="ctr" defTabSz="444500">
            <a:lnSpc>
              <a:spcPct val="90000"/>
            </a:lnSpc>
            <a:spcBef>
              <a:spcPct val="0"/>
            </a:spcBef>
            <a:spcAft>
              <a:spcPct val="35000"/>
            </a:spcAft>
          </a:pPr>
          <a:r>
            <a:rPr lang="nb-NO" sz="1000" b="1" i="0" u="none" kern="1200" dirty="0"/>
            <a:t>180.254.498,76</a:t>
          </a:r>
          <a:endParaRPr lang="x-none" sz="1000" b="1" kern="1200" dirty="0"/>
        </a:p>
      </dsp:txBody>
      <dsp:txXfrm>
        <a:off x="1787560" y="1360549"/>
        <a:ext cx="1419905" cy="141990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6144CDB-22C1-4337-9F95-C3A522A707D1}">
      <dsp:nvSpPr>
        <dsp:cNvPr id="0" name=""/>
        <dsp:cNvSpPr/>
      </dsp:nvSpPr>
      <dsp:spPr>
        <a:xfrm>
          <a:off x="0" y="89418"/>
          <a:ext cx="2055390" cy="634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48260" rIns="135128" bIns="48260" numCol="1" spcCol="1270" anchor="ctr" anchorCtr="0">
          <a:noAutofit/>
        </a:bodyPr>
        <a:lstStyle/>
        <a:p>
          <a:pPr lvl="0" algn="r" defTabSz="844550">
            <a:lnSpc>
              <a:spcPct val="90000"/>
            </a:lnSpc>
            <a:spcBef>
              <a:spcPct val="0"/>
            </a:spcBef>
            <a:spcAft>
              <a:spcPct val="35000"/>
            </a:spcAft>
          </a:pPr>
          <a:r>
            <a:rPr lang="x-none" sz="1900" b="1" kern="1200" dirty="0"/>
            <a:t>Rashodi za zaposlene</a:t>
          </a:r>
          <a:endParaRPr lang="en-US" sz="1900" b="1" kern="1200" dirty="0"/>
        </a:p>
      </dsp:txBody>
      <dsp:txXfrm>
        <a:off x="0" y="89418"/>
        <a:ext cx="2055390" cy="634837"/>
      </dsp:txXfrm>
    </dsp:sp>
    <dsp:sp modelId="{02385D1D-92EB-445D-B736-940004751C79}">
      <dsp:nvSpPr>
        <dsp:cNvPr id="0" name=""/>
        <dsp:cNvSpPr/>
      </dsp:nvSpPr>
      <dsp:spPr>
        <a:xfrm>
          <a:off x="2055390" y="89418"/>
          <a:ext cx="411078" cy="634837"/>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B6658A-32E0-42C7-B82A-240BF45CF27D}">
      <dsp:nvSpPr>
        <dsp:cNvPr id="0" name=""/>
        <dsp:cNvSpPr/>
      </dsp:nvSpPr>
      <dsp:spPr>
        <a:xfrm>
          <a:off x="2630900" y="89418"/>
          <a:ext cx="5590663" cy="634837"/>
        </a:xfrm>
        <a:prstGeom prst="rect">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x-none" sz="1400" b="1" kern="1200" noProof="0" dirty="0"/>
            <a:t>Rashodi za zaposlene </a:t>
          </a:r>
          <a:r>
            <a:rPr lang="x-none" sz="1400" kern="1200" noProof="0" dirty="0"/>
            <a:t>predstavljaju sve troškove za zaposlene, kako u upravi tako i kod budžetskih korisnika </a:t>
          </a:r>
        </a:p>
      </dsp:txBody>
      <dsp:txXfrm>
        <a:off x="2630900" y="89418"/>
        <a:ext cx="5590663" cy="634837"/>
      </dsp:txXfrm>
    </dsp:sp>
    <dsp:sp modelId="{F40D94EA-52E0-4740-A924-EAF350BDF213}">
      <dsp:nvSpPr>
        <dsp:cNvPr id="0" name=""/>
        <dsp:cNvSpPr/>
      </dsp:nvSpPr>
      <dsp:spPr>
        <a:xfrm>
          <a:off x="0" y="822413"/>
          <a:ext cx="2055390" cy="634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48260" rIns="135128" bIns="48260" numCol="1" spcCol="1270" anchor="ctr" anchorCtr="0">
          <a:noAutofit/>
        </a:bodyPr>
        <a:lstStyle/>
        <a:p>
          <a:pPr lvl="0" algn="r" defTabSz="844550">
            <a:lnSpc>
              <a:spcPct val="90000"/>
            </a:lnSpc>
            <a:spcBef>
              <a:spcPct val="0"/>
            </a:spcBef>
            <a:spcAft>
              <a:spcPct val="35000"/>
            </a:spcAft>
          </a:pPr>
          <a:r>
            <a:rPr lang="x-none" sz="1900" b="1" kern="1200" dirty="0"/>
            <a:t>Korišćenje</a:t>
          </a:r>
          <a:br>
            <a:rPr lang="x-none" sz="1900" b="1" kern="1200" dirty="0"/>
          </a:br>
          <a:r>
            <a:rPr lang="x-none" sz="1900" b="1" kern="1200" dirty="0"/>
            <a:t>roba i usluga </a:t>
          </a:r>
          <a:endParaRPr lang="en-US" sz="1900" kern="1200" dirty="0"/>
        </a:p>
      </dsp:txBody>
      <dsp:txXfrm>
        <a:off x="0" y="822413"/>
        <a:ext cx="2055390" cy="634837"/>
      </dsp:txXfrm>
    </dsp:sp>
    <dsp:sp modelId="{0E930D30-96BC-4D43-B65A-EE88C46DBE48}">
      <dsp:nvSpPr>
        <dsp:cNvPr id="0" name=""/>
        <dsp:cNvSpPr/>
      </dsp:nvSpPr>
      <dsp:spPr>
        <a:xfrm>
          <a:off x="2055390" y="792655"/>
          <a:ext cx="411078" cy="694353"/>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BA9D27-2D60-4BA7-98A9-E18E57FDB6CB}">
      <dsp:nvSpPr>
        <dsp:cNvPr id="0" name=""/>
        <dsp:cNvSpPr/>
      </dsp:nvSpPr>
      <dsp:spPr>
        <a:xfrm>
          <a:off x="2630900" y="792655"/>
          <a:ext cx="5590663" cy="694353"/>
        </a:xfrm>
        <a:prstGeom prst="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x-none" sz="1400" b="1" kern="1200" noProof="0" dirty="0"/>
            <a:t>Korišćenje roba i usluga </a:t>
          </a:r>
          <a:r>
            <a:rPr lang="x-none" sz="1400" b="0" kern="1200" noProof="0" dirty="0"/>
            <a:t>obuhvataju stalne troškove, putne troškove, usluge po ugovoru, specijalizovane usluge, troškove materijala i tekuće popravke i održavanje.</a:t>
          </a:r>
        </a:p>
      </dsp:txBody>
      <dsp:txXfrm>
        <a:off x="2630900" y="792655"/>
        <a:ext cx="5590663" cy="694353"/>
      </dsp:txXfrm>
    </dsp:sp>
    <dsp:sp modelId="{CCB8139E-CA19-491D-9FCD-6BF28923C725}">
      <dsp:nvSpPr>
        <dsp:cNvPr id="0" name=""/>
        <dsp:cNvSpPr/>
      </dsp:nvSpPr>
      <dsp:spPr>
        <a:xfrm>
          <a:off x="0" y="1585167"/>
          <a:ext cx="2055390" cy="634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48260" rIns="135128" bIns="48260" numCol="1" spcCol="1270" anchor="ctr" anchorCtr="0">
          <a:noAutofit/>
        </a:bodyPr>
        <a:lstStyle/>
        <a:p>
          <a:pPr lvl="0" algn="r" defTabSz="844550">
            <a:lnSpc>
              <a:spcPct val="90000"/>
            </a:lnSpc>
            <a:spcBef>
              <a:spcPct val="0"/>
            </a:spcBef>
            <a:spcAft>
              <a:spcPct val="35000"/>
            </a:spcAft>
          </a:pPr>
          <a:r>
            <a:rPr lang="x-none" sz="1900" b="1" kern="1200" dirty="0"/>
            <a:t>Dotacije i transferi</a:t>
          </a:r>
          <a:endParaRPr lang="en-US" sz="1900" b="1" kern="1200" dirty="0"/>
        </a:p>
      </dsp:txBody>
      <dsp:txXfrm>
        <a:off x="0" y="1585167"/>
        <a:ext cx="2055390" cy="634837"/>
      </dsp:txXfrm>
    </dsp:sp>
    <dsp:sp modelId="{14D1633C-A097-4A5A-8269-B04E98857E56}">
      <dsp:nvSpPr>
        <dsp:cNvPr id="0" name=""/>
        <dsp:cNvSpPr/>
      </dsp:nvSpPr>
      <dsp:spPr>
        <a:xfrm>
          <a:off x="2055390" y="1555409"/>
          <a:ext cx="411078" cy="694353"/>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FD7BD8-195B-4FA4-9414-4F4C582F5570}">
      <dsp:nvSpPr>
        <dsp:cNvPr id="0" name=""/>
        <dsp:cNvSpPr/>
      </dsp:nvSpPr>
      <dsp:spPr>
        <a:xfrm>
          <a:off x="2630900" y="1555409"/>
          <a:ext cx="5590663" cy="694353"/>
        </a:xfrm>
        <a:prstGeom prst="rect">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x-none" sz="1400" b="1" kern="1200" noProof="0" dirty="0"/>
            <a:t>Dotacije i transferi </a:t>
          </a:r>
          <a:r>
            <a:rPr lang="x-none" sz="1400" kern="1200" noProof="0" dirty="0"/>
            <a:t>su troškovi koje lokalna samouprava ima za isplatu institucijama koje su u primarnoj nadležnosti centralnog/pokrajinskog nivoa kao što su škole, centar za socijalni rad, dom zdravlja.</a:t>
          </a:r>
        </a:p>
      </dsp:txBody>
      <dsp:txXfrm>
        <a:off x="2630900" y="1555409"/>
        <a:ext cx="5590663" cy="694353"/>
      </dsp:txXfrm>
    </dsp:sp>
    <dsp:sp modelId="{9312B733-3AEB-49F6-8245-08553BA2949B}">
      <dsp:nvSpPr>
        <dsp:cNvPr id="0" name=""/>
        <dsp:cNvSpPr/>
      </dsp:nvSpPr>
      <dsp:spPr>
        <a:xfrm>
          <a:off x="0" y="2382822"/>
          <a:ext cx="2057399" cy="376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48260" rIns="135128" bIns="48260" numCol="1" spcCol="1270" anchor="ctr" anchorCtr="0">
          <a:noAutofit/>
        </a:bodyPr>
        <a:lstStyle/>
        <a:p>
          <a:pPr lvl="0" algn="r" defTabSz="844550">
            <a:lnSpc>
              <a:spcPct val="90000"/>
            </a:lnSpc>
            <a:spcBef>
              <a:spcPct val="0"/>
            </a:spcBef>
            <a:spcAft>
              <a:spcPct val="35000"/>
            </a:spcAft>
          </a:pPr>
          <a:r>
            <a:rPr lang="x-none" sz="1900" b="1" kern="1200" dirty="0"/>
            <a:t>Ostali rashodi</a:t>
          </a:r>
          <a:endParaRPr lang="en-US" sz="1900" b="1" kern="1200" dirty="0"/>
        </a:p>
      </dsp:txBody>
      <dsp:txXfrm>
        <a:off x="0" y="2382822"/>
        <a:ext cx="2057399" cy="376200"/>
      </dsp:txXfrm>
    </dsp:sp>
    <dsp:sp modelId="{435AB433-2559-485A-A03D-C32F36288071}">
      <dsp:nvSpPr>
        <dsp:cNvPr id="0" name=""/>
        <dsp:cNvSpPr/>
      </dsp:nvSpPr>
      <dsp:spPr>
        <a:xfrm>
          <a:off x="2057399" y="2318162"/>
          <a:ext cx="411479" cy="505518"/>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893D59A-7FEC-486D-89C4-D28135F6121C}">
      <dsp:nvSpPr>
        <dsp:cNvPr id="0" name=""/>
        <dsp:cNvSpPr/>
      </dsp:nvSpPr>
      <dsp:spPr>
        <a:xfrm>
          <a:off x="2633471" y="2318162"/>
          <a:ext cx="5596128" cy="505518"/>
        </a:xfrm>
        <a:prstGeom prst="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x-none" sz="1400" b="1" kern="1200" noProof="0" dirty="0"/>
            <a:t>Ostali rashodi </a:t>
          </a:r>
          <a:r>
            <a:rPr lang="x-none" sz="1400" b="0" kern="1200" noProof="0" dirty="0"/>
            <a:t>obuhvataju dotacije nevladinim organizacijama, poreze, takse, novčane kazne. </a:t>
          </a:r>
        </a:p>
      </dsp:txBody>
      <dsp:txXfrm>
        <a:off x="2633471" y="2318162"/>
        <a:ext cx="5596128" cy="505518"/>
      </dsp:txXfrm>
    </dsp:sp>
    <dsp:sp modelId="{EFAACCF6-3A6A-4536-89B0-F0A7C44F6BE1}">
      <dsp:nvSpPr>
        <dsp:cNvPr id="0" name=""/>
        <dsp:cNvSpPr/>
      </dsp:nvSpPr>
      <dsp:spPr>
        <a:xfrm>
          <a:off x="0" y="2956740"/>
          <a:ext cx="2057399" cy="376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48260" rIns="135128" bIns="48260" numCol="1" spcCol="1270" anchor="ctr" anchorCtr="0">
          <a:noAutofit/>
        </a:bodyPr>
        <a:lstStyle/>
        <a:p>
          <a:pPr lvl="0" algn="r" defTabSz="844550">
            <a:lnSpc>
              <a:spcPct val="90000"/>
            </a:lnSpc>
            <a:spcBef>
              <a:spcPct val="0"/>
            </a:spcBef>
            <a:spcAft>
              <a:spcPct val="35000"/>
            </a:spcAft>
          </a:pPr>
          <a:r>
            <a:rPr lang="x-none" sz="1900" b="1" kern="1200" dirty="0"/>
            <a:t>Sibvencije</a:t>
          </a:r>
          <a:endParaRPr lang="en-US" sz="1900" b="1" kern="1200" dirty="0"/>
        </a:p>
      </dsp:txBody>
      <dsp:txXfrm>
        <a:off x="0" y="2956740"/>
        <a:ext cx="2057399" cy="376200"/>
      </dsp:txXfrm>
    </dsp:sp>
    <dsp:sp modelId="{6497CA82-45EE-4BD1-AEB4-CC3961FBFB74}">
      <dsp:nvSpPr>
        <dsp:cNvPr id="0" name=""/>
        <dsp:cNvSpPr/>
      </dsp:nvSpPr>
      <dsp:spPr>
        <a:xfrm>
          <a:off x="2057399" y="2892081"/>
          <a:ext cx="411479" cy="505518"/>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A05939C-6B40-4C32-897A-4A6DC3E71E5B}">
      <dsp:nvSpPr>
        <dsp:cNvPr id="0" name=""/>
        <dsp:cNvSpPr/>
      </dsp:nvSpPr>
      <dsp:spPr>
        <a:xfrm>
          <a:off x="2633471" y="2892081"/>
          <a:ext cx="5596128" cy="505518"/>
        </a:xfrm>
        <a:prstGeom prst="rect">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vi-VN" sz="1400" b="1" kern="1200" dirty="0">
              <a:latin typeface="Calibri" pitchFamily="34" charset="0"/>
              <a:cs typeface="Calibri" pitchFamily="34" charset="0"/>
            </a:rPr>
            <a:t>Subvencije </a:t>
          </a:r>
          <a:r>
            <a:rPr lang="vi-VN" sz="1400" b="0" kern="1200" dirty="0">
              <a:latin typeface="Calibri" pitchFamily="34" charset="0"/>
              <a:cs typeface="Calibri" pitchFamily="34" charset="0"/>
            </a:rPr>
            <a:t>se odobravaju za funkcionisanje međumesnog prevoza i  poljoprivrednim proizvođačima.</a:t>
          </a:r>
          <a:endParaRPr lang="en-US" sz="1400" b="0" kern="1200" dirty="0">
            <a:latin typeface="Calibri" pitchFamily="34" charset="0"/>
            <a:cs typeface="Calibri" pitchFamily="34" charset="0"/>
          </a:endParaRPr>
        </a:p>
      </dsp:txBody>
      <dsp:txXfrm>
        <a:off x="2633471" y="2892081"/>
        <a:ext cx="5596128" cy="505518"/>
      </dsp:txXfrm>
    </dsp:sp>
    <dsp:sp modelId="{939B76D1-BB33-4E50-9ECD-839FB5787B95}">
      <dsp:nvSpPr>
        <dsp:cNvPr id="0" name=""/>
        <dsp:cNvSpPr/>
      </dsp:nvSpPr>
      <dsp:spPr>
        <a:xfrm>
          <a:off x="0" y="3466000"/>
          <a:ext cx="2055390" cy="634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48260" rIns="135128" bIns="48260" numCol="1" spcCol="1270" anchor="ctr" anchorCtr="0">
          <a:noAutofit/>
        </a:bodyPr>
        <a:lstStyle/>
        <a:p>
          <a:pPr lvl="0" algn="r" defTabSz="844550">
            <a:lnSpc>
              <a:spcPct val="90000"/>
            </a:lnSpc>
            <a:spcBef>
              <a:spcPct val="0"/>
            </a:spcBef>
            <a:spcAft>
              <a:spcPct val="35000"/>
            </a:spcAft>
          </a:pPr>
          <a:r>
            <a:rPr lang="x-none" sz="1900" b="1" kern="1200" dirty="0"/>
            <a:t>Socijalna</a:t>
          </a:r>
          <a:br>
            <a:rPr lang="x-none" sz="1900" b="1" kern="1200" dirty="0"/>
          </a:br>
          <a:r>
            <a:rPr lang="x-none" sz="1900" b="1" kern="1200" dirty="0"/>
            <a:t>zaštita</a:t>
          </a:r>
          <a:endParaRPr lang="en-US" sz="1900" b="1" kern="1200" dirty="0"/>
        </a:p>
      </dsp:txBody>
      <dsp:txXfrm>
        <a:off x="0" y="3466000"/>
        <a:ext cx="2055390" cy="634837"/>
      </dsp:txXfrm>
    </dsp:sp>
    <dsp:sp modelId="{7845F59F-6101-48DE-ABCC-EC5351843F5B}">
      <dsp:nvSpPr>
        <dsp:cNvPr id="0" name=""/>
        <dsp:cNvSpPr/>
      </dsp:nvSpPr>
      <dsp:spPr>
        <a:xfrm>
          <a:off x="2055390" y="3466000"/>
          <a:ext cx="411078" cy="634837"/>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43D6F8D-5103-4DCA-8971-053A6B7A987B}">
      <dsp:nvSpPr>
        <dsp:cNvPr id="0" name=""/>
        <dsp:cNvSpPr/>
      </dsp:nvSpPr>
      <dsp:spPr>
        <a:xfrm>
          <a:off x="2630900" y="3466000"/>
          <a:ext cx="5590663" cy="634837"/>
        </a:xfrm>
        <a:prstGeom prst="rect">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vi-VN" sz="1400" b="1" kern="1200" dirty="0">
              <a:latin typeface="Calibri" pitchFamily="34" charset="0"/>
              <a:cs typeface="Calibri" pitchFamily="34" charset="0"/>
            </a:rPr>
            <a:t>Socijalna zaštita </a:t>
          </a:r>
          <a:r>
            <a:rPr lang="vi-VN" sz="1400" b="0" kern="1200" dirty="0">
              <a:latin typeface="Calibri" pitchFamily="34" charset="0"/>
              <a:cs typeface="Calibri" pitchFamily="34" charset="0"/>
            </a:rPr>
            <a:t>obuhvata sve troškove isplate socijalne pomoći za različite kategorije građana.  </a:t>
          </a:r>
          <a:endParaRPr lang="en-US" sz="1400" b="0" kern="1200" dirty="0">
            <a:latin typeface="Calibri" pitchFamily="34" charset="0"/>
            <a:cs typeface="Calibri" pitchFamily="34" charset="0"/>
          </a:endParaRPr>
        </a:p>
      </dsp:txBody>
      <dsp:txXfrm>
        <a:off x="2630900" y="3466000"/>
        <a:ext cx="5590663" cy="634837"/>
      </dsp:txXfrm>
    </dsp:sp>
    <dsp:sp modelId="{B471A916-B6F4-4017-A447-E2C98CEE19B9}">
      <dsp:nvSpPr>
        <dsp:cNvPr id="0" name=""/>
        <dsp:cNvSpPr/>
      </dsp:nvSpPr>
      <dsp:spPr>
        <a:xfrm>
          <a:off x="0" y="4169237"/>
          <a:ext cx="2055390" cy="634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48260" rIns="135128" bIns="48260" numCol="1" spcCol="1270" anchor="ctr" anchorCtr="0">
          <a:noAutofit/>
        </a:bodyPr>
        <a:lstStyle/>
        <a:p>
          <a:pPr lvl="0" algn="r" defTabSz="844550">
            <a:lnSpc>
              <a:spcPct val="90000"/>
            </a:lnSpc>
            <a:spcBef>
              <a:spcPct val="0"/>
            </a:spcBef>
            <a:spcAft>
              <a:spcPct val="35000"/>
            </a:spcAft>
          </a:pPr>
          <a:r>
            <a:rPr lang="x-none" sz="1900" b="1" kern="1200" dirty="0"/>
            <a:t>Budžetska rezerva</a:t>
          </a:r>
          <a:endParaRPr lang="en-US" sz="1900" b="1" kern="1200" dirty="0"/>
        </a:p>
      </dsp:txBody>
      <dsp:txXfrm>
        <a:off x="0" y="4169237"/>
        <a:ext cx="2055390" cy="634837"/>
      </dsp:txXfrm>
    </dsp:sp>
    <dsp:sp modelId="{7F976215-9D17-4223-A92A-D3302071B429}">
      <dsp:nvSpPr>
        <dsp:cNvPr id="0" name=""/>
        <dsp:cNvSpPr/>
      </dsp:nvSpPr>
      <dsp:spPr>
        <a:xfrm>
          <a:off x="2055390" y="4169237"/>
          <a:ext cx="411078" cy="634837"/>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60E7D26-6540-4407-AA35-D081FC05F135}">
      <dsp:nvSpPr>
        <dsp:cNvPr id="0" name=""/>
        <dsp:cNvSpPr/>
      </dsp:nvSpPr>
      <dsp:spPr>
        <a:xfrm>
          <a:off x="2630900" y="4169237"/>
          <a:ext cx="5590663" cy="634837"/>
        </a:xfrm>
        <a:prstGeom prst="rect">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x-none" sz="1400" b="1" kern="1200" noProof="0" dirty="0">
              <a:latin typeface="Calibri" pitchFamily="34" charset="0"/>
              <a:cs typeface="Calibri" pitchFamily="34" charset="0"/>
            </a:rPr>
            <a:t>Budžetska rezerva </a:t>
          </a:r>
          <a:r>
            <a:rPr lang="x-none" sz="1400" b="0" kern="1200" noProof="0" dirty="0">
              <a:latin typeface="Calibri" pitchFamily="34" charset="0"/>
              <a:cs typeface="Calibri" pitchFamily="34" charset="0"/>
            </a:rPr>
            <a:t>predstavlja novac koji se koristi za neplanirane ili nedovoljno planirane svrhe, kao i u slučaju vanrednih okolnosti</a:t>
          </a:r>
          <a:r>
            <a:rPr lang="en-US" sz="1400" b="0" kern="1200" dirty="0">
              <a:latin typeface="Calibri" pitchFamily="34" charset="0"/>
              <a:cs typeface="Calibri" pitchFamily="34" charset="0"/>
            </a:rPr>
            <a:t>. </a:t>
          </a:r>
        </a:p>
      </dsp:txBody>
      <dsp:txXfrm>
        <a:off x="2630900" y="4169237"/>
        <a:ext cx="5590663" cy="634837"/>
      </dsp:txXfrm>
    </dsp:sp>
    <dsp:sp modelId="{320B77C6-F8A0-4CEB-8B55-79E4A1BAF9E9}">
      <dsp:nvSpPr>
        <dsp:cNvPr id="0" name=""/>
        <dsp:cNvSpPr/>
      </dsp:nvSpPr>
      <dsp:spPr>
        <a:xfrm>
          <a:off x="0" y="4872475"/>
          <a:ext cx="2055390" cy="634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48260" rIns="135128" bIns="48260" numCol="1" spcCol="1270" anchor="ctr" anchorCtr="0">
          <a:noAutofit/>
        </a:bodyPr>
        <a:lstStyle/>
        <a:p>
          <a:pPr lvl="0" algn="r" defTabSz="844550">
            <a:lnSpc>
              <a:spcPct val="90000"/>
            </a:lnSpc>
            <a:spcBef>
              <a:spcPct val="0"/>
            </a:spcBef>
            <a:spcAft>
              <a:spcPct val="35000"/>
            </a:spcAft>
          </a:pPr>
          <a:r>
            <a:rPr lang="x-none" sz="1900" b="1" kern="1200" dirty="0"/>
            <a:t>Kapitalni</a:t>
          </a:r>
          <a:br>
            <a:rPr lang="x-none" sz="1900" b="1" kern="1200" dirty="0"/>
          </a:br>
          <a:r>
            <a:rPr lang="x-none" sz="1900" b="1" kern="1200" dirty="0"/>
            <a:t>izdaci</a:t>
          </a:r>
          <a:endParaRPr lang="en-US" sz="1900" b="1" kern="1200" dirty="0"/>
        </a:p>
      </dsp:txBody>
      <dsp:txXfrm>
        <a:off x="0" y="4872475"/>
        <a:ext cx="2055390" cy="634837"/>
      </dsp:txXfrm>
    </dsp:sp>
    <dsp:sp modelId="{803A06C6-F698-48F4-A91D-0B2B17EECBA4}">
      <dsp:nvSpPr>
        <dsp:cNvPr id="0" name=""/>
        <dsp:cNvSpPr/>
      </dsp:nvSpPr>
      <dsp:spPr>
        <a:xfrm>
          <a:off x="2055390" y="4872475"/>
          <a:ext cx="411078" cy="634837"/>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E0050D-5592-4FFB-BC24-07DF887B3DF2}">
      <dsp:nvSpPr>
        <dsp:cNvPr id="0" name=""/>
        <dsp:cNvSpPr/>
      </dsp:nvSpPr>
      <dsp:spPr>
        <a:xfrm>
          <a:off x="2630900" y="4872475"/>
          <a:ext cx="5590663" cy="634837"/>
        </a:xfrm>
        <a:prstGeom prst="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just" defTabSz="622300">
            <a:lnSpc>
              <a:spcPct val="90000"/>
            </a:lnSpc>
            <a:spcBef>
              <a:spcPct val="0"/>
            </a:spcBef>
            <a:spcAft>
              <a:spcPct val="15000"/>
            </a:spcAft>
            <a:buChar char="••"/>
          </a:pPr>
          <a:r>
            <a:rPr lang="x-none" sz="1400" b="1" kern="1200" noProof="0" dirty="0">
              <a:latin typeface="+mn-lt"/>
            </a:rPr>
            <a:t>Kapitalni izdaci </a:t>
          </a:r>
          <a:r>
            <a:rPr lang="x-none" sz="1400" b="0" kern="1200" noProof="0" dirty="0">
              <a:latin typeface="+mn-lt"/>
            </a:rPr>
            <a:t>su troškovi za izgradnju novih, ili investiciono održavanje postojećih objekata, nabavku opreme, mašina zemljišta i slično. </a:t>
          </a:r>
        </a:p>
      </dsp:txBody>
      <dsp:txXfrm>
        <a:off x="2630900" y="4872475"/>
        <a:ext cx="5590663" cy="634837"/>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3F30694-D224-4AFD-83D0-A9B26CD4AE63}">
      <dsp:nvSpPr>
        <dsp:cNvPr id="0" name=""/>
        <dsp:cNvSpPr/>
      </dsp:nvSpPr>
      <dsp:spPr>
        <a:xfrm>
          <a:off x="2913617" y="1139206"/>
          <a:ext cx="2767489" cy="2767489"/>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x-none" sz="2000" kern="1200" dirty="0"/>
            <a:t>Ukupno</a:t>
          </a:r>
          <a:r>
            <a:rPr lang="x-none" sz="2000" kern="1200" baseline="0" dirty="0"/>
            <a:t> izvršeni rashodi i izdaci </a:t>
          </a:r>
          <a:r>
            <a:rPr lang="hr-HR" sz="2000" kern="1200" baseline="0" dirty="0"/>
            <a:t>2.963.071.694</a:t>
          </a:r>
          <a:endParaRPr lang="x-none" sz="2500" kern="1200" dirty="0"/>
        </a:p>
      </dsp:txBody>
      <dsp:txXfrm>
        <a:off x="2913617" y="1139206"/>
        <a:ext cx="2767489" cy="2767489"/>
      </dsp:txXfrm>
    </dsp:sp>
    <dsp:sp modelId="{581D9C24-D691-4644-99EB-4A6B1D74C269}">
      <dsp:nvSpPr>
        <dsp:cNvPr id="0" name=""/>
        <dsp:cNvSpPr/>
      </dsp:nvSpPr>
      <dsp:spPr>
        <a:xfrm>
          <a:off x="3605490" y="27364"/>
          <a:ext cx="1383744" cy="138374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x-none" sz="1400" kern="1200" dirty="0"/>
            <a:t>Rashodi za zaposlene </a:t>
          </a:r>
          <a:r>
            <a:rPr lang="hr-HR" sz="1400" b="0" i="0" u="none" kern="1200" dirty="0"/>
            <a:t>761.355.826</a:t>
          </a:r>
          <a:endParaRPr lang="x-none" sz="1400" kern="1200" dirty="0"/>
        </a:p>
      </dsp:txBody>
      <dsp:txXfrm>
        <a:off x="3605490" y="27364"/>
        <a:ext cx="1383744" cy="1383744"/>
      </dsp:txXfrm>
    </dsp:sp>
    <dsp:sp modelId="{00760FBC-BB29-4E8F-A3FA-0B8C20635B76}">
      <dsp:nvSpPr>
        <dsp:cNvPr id="0" name=""/>
        <dsp:cNvSpPr/>
      </dsp:nvSpPr>
      <dsp:spPr>
        <a:xfrm>
          <a:off x="4764895" y="449353"/>
          <a:ext cx="1383744" cy="138374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x-none" sz="1400" kern="1200" dirty="0"/>
            <a:t>Korišćenje roba i usluga </a:t>
          </a:r>
          <a:r>
            <a:rPr lang="hr-HR" sz="1400" b="0" i="0" u="none" kern="1200" dirty="0"/>
            <a:t>665.324.732</a:t>
          </a:r>
          <a:endParaRPr lang="x-none" sz="1400" kern="1200" dirty="0"/>
        </a:p>
      </dsp:txBody>
      <dsp:txXfrm>
        <a:off x="4764895" y="449353"/>
        <a:ext cx="1383744" cy="1383744"/>
      </dsp:txXfrm>
    </dsp:sp>
    <dsp:sp modelId="{6E484F8A-3CF3-4AFF-9FB8-1AE41894B273}">
      <dsp:nvSpPr>
        <dsp:cNvPr id="0" name=""/>
        <dsp:cNvSpPr/>
      </dsp:nvSpPr>
      <dsp:spPr>
        <a:xfrm>
          <a:off x="5381801" y="1517866"/>
          <a:ext cx="1383744" cy="138374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x-none" sz="1400" kern="1200" dirty="0"/>
            <a:t>Otplata kamata </a:t>
          </a:r>
        </a:p>
        <a:p>
          <a:pPr lvl="0" algn="ctr" defTabSz="622300">
            <a:lnSpc>
              <a:spcPct val="90000"/>
            </a:lnSpc>
            <a:spcBef>
              <a:spcPct val="0"/>
            </a:spcBef>
            <a:spcAft>
              <a:spcPct val="35000"/>
            </a:spcAft>
          </a:pPr>
          <a:r>
            <a:rPr lang="hr-HR" sz="1400" kern="1200" dirty="0"/>
            <a:t>10.784.506</a:t>
          </a:r>
          <a:endParaRPr lang="x-none" sz="1400" kern="1200" dirty="0"/>
        </a:p>
      </dsp:txBody>
      <dsp:txXfrm>
        <a:off x="5381801" y="1517866"/>
        <a:ext cx="1383744" cy="1383744"/>
      </dsp:txXfrm>
    </dsp:sp>
    <dsp:sp modelId="{34B43685-141A-4461-AE6A-301BAC908C60}">
      <dsp:nvSpPr>
        <dsp:cNvPr id="0" name=""/>
        <dsp:cNvSpPr/>
      </dsp:nvSpPr>
      <dsp:spPr>
        <a:xfrm>
          <a:off x="5167552" y="2732935"/>
          <a:ext cx="1383744" cy="138374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x-none" sz="1400" kern="1200" dirty="0"/>
            <a:t>Subvencije </a:t>
          </a:r>
          <a:r>
            <a:rPr lang="nb-NO" sz="1400" kern="1200" dirty="0"/>
            <a:t>20.000.000</a:t>
          </a:r>
          <a:endParaRPr lang="x-none" sz="1400" kern="1200" dirty="0"/>
        </a:p>
      </dsp:txBody>
      <dsp:txXfrm>
        <a:off x="5167552" y="2732935"/>
        <a:ext cx="1383744" cy="1383744"/>
      </dsp:txXfrm>
    </dsp:sp>
    <dsp:sp modelId="{EEF973BF-B90E-4D0F-AC07-BB28F004C6A7}">
      <dsp:nvSpPr>
        <dsp:cNvPr id="0" name=""/>
        <dsp:cNvSpPr/>
      </dsp:nvSpPr>
      <dsp:spPr>
        <a:xfrm>
          <a:off x="4222396" y="3526015"/>
          <a:ext cx="1383744" cy="138374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x-none" sz="1400" kern="1200" dirty="0"/>
            <a:t>Donacije</a:t>
          </a:r>
          <a:r>
            <a:rPr lang="x-none" sz="1400" kern="1200" baseline="0" dirty="0"/>
            <a:t> i transferi </a:t>
          </a:r>
        </a:p>
        <a:p>
          <a:pPr lvl="0" algn="ctr" defTabSz="622300">
            <a:lnSpc>
              <a:spcPct val="90000"/>
            </a:lnSpc>
            <a:spcBef>
              <a:spcPct val="0"/>
            </a:spcBef>
            <a:spcAft>
              <a:spcPct val="35000"/>
            </a:spcAft>
          </a:pPr>
          <a:r>
            <a:rPr lang="hr-HR" sz="1400" b="0" i="0" u="none" kern="1200" dirty="0"/>
            <a:t>349.693.486</a:t>
          </a:r>
          <a:endParaRPr lang="x-none" sz="1400" kern="1200" dirty="0"/>
        </a:p>
      </dsp:txBody>
      <dsp:txXfrm>
        <a:off x="4222396" y="3526015"/>
        <a:ext cx="1383744" cy="1383744"/>
      </dsp:txXfrm>
    </dsp:sp>
    <dsp:sp modelId="{281404DC-9187-40D0-97FF-0D818AB2F366}">
      <dsp:nvSpPr>
        <dsp:cNvPr id="0" name=""/>
        <dsp:cNvSpPr/>
      </dsp:nvSpPr>
      <dsp:spPr>
        <a:xfrm>
          <a:off x="2988583" y="3526015"/>
          <a:ext cx="1383744" cy="138374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hr-HR" sz="1400" b="0" i="0" u="none" kern="1200" dirty="0"/>
            <a:t>Prava iz socijalnog osiguranja</a:t>
          </a:r>
        </a:p>
        <a:p>
          <a:pPr lvl="0" algn="ctr" defTabSz="622300">
            <a:lnSpc>
              <a:spcPct val="90000"/>
            </a:lnSpc>
            <a:spcBef>
              <a:spcPct val="0"/>
            </a:spcBef>
            <a:spcAft>
              <a:spcPct val="35000"/>
            </a:spcAft>
          </a:pPr>
          <a:r>
            <a:rPr lang="fi-FI" sz="1400" b="0" i="0" u="none" kern="1200" dirty="0"/>
            <a:t>102.171.051</a:t>
          </a:r>
          <a:endParaRPr lang="x-none" sz="1400" kern="1200" dirty="0"/>
        </a:p>
      </dsp:txBody>
      <dsp:txXfrm>
        <a:off x="2988583" y="3526015"/>
        <a:ext cx="1383744" cy="1383744"/>
      </dsp:txXfrm>
    </dsp:sp>
    <dsp:sp modelId="{ADDA55F8-68B2-4192-A0FF-92D5AADED3EF}">
      <dsp:nvSpPr>
        <dsp:cNvPr id="0" name=""/>
        <dsp:cNvSpPr/>
      </dsp:nvSpPr>
      <dsp:spPr>
        <a:xfrm>
          <a:off x="2043427" y="2732935"/>
          <a:ext cx="1383744" cy="138374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x-none" sz="1400" kern="1200" dirty="0"/>
            <a:t>Ostali</a:t>
          </a:r>
          <a:r>
            <a:rPr lang="x-none" sz="1400" kern="1200" baseline="0" dirty="0"/>
            <a:t> rashodi</a:t>
          </a:r>
        </a:p>
        <a:p>
          <a:pPr lvl="0" algn="ctr" defTabSz="622300">
            <a:lnSpc>
              <a:spcPct val="90000"/>
            </a:lnSpc>
            <a:spcBef>
              <a:spcPct val="0"/>
            </a:spcBef>
            <a:spcAft>
              <a:spcPct val="35000"/>
            </a:spcAft>
          </a:pPr>
          <a:r>
            <a:rPr lang="is-IS" sz="1400" b="0" i="0" u="none" kern="1200" dirty="0"/>
            <a:t>248.210.887</a:t>
          </a:r>
          <a:endParaRPr lang="x-none" sz="1400" kern="1200" dirty="0"/>
        </a:p>
      </dsp:txBody>
      <dsp:txXfrm>
        <a:off x="2043427" y="2732935"/>
        <a:ext cx="1383744" cy="1383744"/>
      </dsp:txXfrm>
    </dsp:sp>
    <dsp:sp modelId="{68D8E666-A4BC-49C9-9193-F48DBF84BB6B}">
      <dsp:nvSpPr>
        <dsp:cNvPr id="0" name=""/>
        <dsp:cNvSpPr/>
      </dsp:nvSpPr>
      <dsp:spPr>
        <a:xfrm>
          <a:off x="1829178" y="1517866"/>
          <a:ext cx="1383744" cy="138374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x-none" sz="1400" kern="1200" dirty="0"/>
            <a:t>Kapitalni izdaci</a:t>
          </a:r>
        </a:p>
        <a:p>
          <a:pPr lvl="0" algn="ctr" defTabSz="622300">
            <a:lnSpc>
              <a:spcPct val="90000"/>
            </a:lnSpc>
            <a:spcBef>
              <a:spcPct val="0"/>
            </a:spcBef>
            <a:spcAft>
              <a:spcPct val="35000"/>
            </a:spcAft>
          </a:pPr>
          <a:r>
            <a:rPr lang="nb-NO" sz="1400" b="0" i="0" u="none" kern="1200" dirty="0"/>
            <a:t>745.165.817</a:t>
          </a:r>
          <a:endParaRPr lang="x-none" sz="1400" kern="1200" dirty="0"/>
        </a:p>
      </dsp:txBody>
      <dsp:txXfrm>
        <a:off x="1829178" y="1517866"/>
        <a:ext cx="1383744" cy="1383744"/>
      </dsp:txXfrm>
    </dsp:sp>
    <dsp:sp modelId="{32B55D38-2023-4C98-82BD-8CEDFD10705F}">
      <dsp:nvSpPr>
        <dsp:cNvPr id="0" name=""/>
        <dsp:cNvSpPr/>
      </dsp:nvSpPr>
      <dsp:spPr>
        <a:xfrm>
          <a:off x="2446084" y="449353"/>
          <a:ext cx="1383744" cy="1383744"/>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x-none" sz="1400" kern="1200" dirty="0"/>
            <a:t>Izdaci za otplatu glavnice</a:t>
          </a:r>
        </a:p>
        <a:p>
          <a:pPr lvl="0" algn="ctr" defTabSz="622300">
            <a:lnSpc>
              <a:spcPct val="90000"/>
            </a:lnSpc>
            <a:spcBef>
              <a:spcPct val="0"/>
            </a:spcBef>
            <a:spcAft>
              <a:spcPct val="35000"/>
            </a:spcAft>
          </a:pPr>
          <a:r>
            <a:rPr lang="nb-NO" sz="1400" b="0" i="0" u="none" kern="1200" dirty="0"/>
            <a:t>60.365.388</a:t>
          </a:r>
          <a:endParaRPr lang="x-none" sz="1400" kern="1200" dirty="0"/>
        </a:p>
      </dsp:txBody>
      <dsp:txXfrm>
        <a:off x="2446084" y="449353"/>
        <a:ext cx="1383744" cy="1383744"/>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AE25A9F-D05D-446D-8C7F-8DB48AB53B4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xmlns="" id="{F9EAC8B9-0518-41D7-9FF0-0C6CF272E9D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xmlns="" id="{7EDB3568-6FA5-4663-833A-F93AE8F04F4A}"/>
              </a:ext>
            </a:extLst>
          </p:cNvPr>
          <p:cNvSpPr>
            <a:spLocks noGrp="1"/>
          </p:cNvSpPr>
          <p:nvPr>
            <p:ph type="dt" sz="half" idx="10"/>
          </p:nvPr>
        </p:nvSpPr>
        <p:spPr/>
        <p:txBody>
          <a:bodyPr/>
          <a:lstStyle/>
          <a:p>
            <a:fld id="{1D8BD707-D9CF-40AE-B4C6-C98DA3205C09}" type="datetimeFigureOut">
              <a:rPr lang="en-US" smtClean="0"/>
              <a:pPr/>
              <a:t>6/14/2021</a:t>
            </a:fld>
            <a:endParaRPr lang="en-US"/>
          </a:p>
        </p:txBody>
      </p:sp>
      <p:sp>
        <p:nvSpPr>
          <p:cNvPr id="5" name="Footer Placeholder 4">
            <a:extLst>
              <a:ext uri="{FF2B5EF4-FFF2-40B4-BE49-F238E27FC236}">
                <a16:creationId xmlns:a16="http://schemas.microsoft.com/office/drawing/2014/main" xmlns="" id="{90E96B7A-D9B7-4D84-AED4-57A3595D7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A2F4DDF-22EF-4E7D-B929-8F7E027A303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73753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DE9282-0394-45D8-96E8-FCBCD54437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0970C16F-ACED-4CB8-86C7-A3FEA63D527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F8E3B72-D77A-4B52-9FBC-D32956952BC6}"/>
              </a:ext>
            </a:extLst>
          </p:cNvPr>
          <p:cNvSpPr>
            <a:spLocks noGrp="1"/>
          </p:cNvSpPr>
          <p:nvPr>
            <p:ph type="dt" sz="half" idx="10"/>
          </p:nvPr>
        </p:nvSpPr>
        <p:spPr/>
        <p:txBody>
          <a:bodyPr/>
          <a:lstStyle/>
          <a:p>
            <a:fld id="{1D8BD707-D9CF-40AE-B4C6-C98DA3205C09}" type="datetimeFigureOut">
              <a:rPr lang="en-US" smtClean="0"/>
              <a:pPr/>
              <a:t>6/14/2021</a:t>
            </a:fld>
            <a:endParaRPr lang="en-US"/>
          </a:p>
        </p:txBody>
      </p:sp>
      <p:sp>
        <p:nvSpPr>
          <p:cNvPr id="5" name="Footer Placeholder 4">
            <a:extLst>
              <a:ext uri="{FF2B5EF4-FFF2-40B4-BE49-F238E27FC236}">
                <a16:creationId xmlns:a16="http://schemas.microsoft.com/office/drawing/2014/main" xmlns="" id="{F8887BEB-1A82-432A-9604-723635F7DC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476C745-169E-4DA8-B533-97091C49EDF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3216859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F6869B6-825A-4701-8933-F71822EF7A0B}"/>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E64EF401-B741-4F09-9438-8FB0F20581D8}"/>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46A2CDC-CA33-4EE9-B4D4-CB201DE57C88}"/>
              </a:ext>
            </a:extLst>
          </p:cNvPr>
          <p:cNvSpPr>
            <a:spLocks noGrp="1"/>
          </p:cNvSpPr>
          <p:nvPr>
            <p:ph type="dt" sz="half" idx="10"/>
          </p:nvPr>
        </p:nvSpPr>
        <p:spPr/>
        <p:txBody>
          <a:bodyPr/>
          <a:lstStyle/>
          <a:p>
            <a:fld id="{1D8BD707-D9CF-40AE-B4C6-C98DA3205C09}" type="datetimeFigureOut">
              <a:rPr lang="en-US" smtClean="0"/>
              <a:pPr/>
              <a:t>6/14/2021</a:t>
            </a:fld>
            <a:endParaRPr lang="en-US"/>
          </a:p>
        </p:txBody>
      </p:sp>
      <p:sp>
        <p:nvSpPr>
          <p:cNvPr id="5" name="Footer Placeholder 4">
            <a:extLst>
              <a:ext uri="{FF2B5EF4-FFF2-40B4-BE49-F238E27FC236}">
                <a16:creationId xmlns:a16="http://schemas.microsoft.com/office/drawing/2014/main" xmlns="" id="{92B296C7-8274-4E37-956F-1477F18E5A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7333594-FCF0-449B-B72E-3AFC50A4014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3893127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6/14/2021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5" name="Title Placeholder 1"/>
          <p:cNvSpPr>
            <a:spLocks noGrp="1"/>
          </p:cNvSpPr>
          <p:nvPr>
            <p:ph type="title"/>
          </p:nvPr>
        </p:nvSpPr>
        <p:spPr>
          <a:xfrm>
            <a:off x="276225" y="228600"/>
            <a:ext cx="8591550" cy="1066801"/>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1" name="Content Placeholder 30"/>
          <p:cNvSpPr>
            <a:spLocks noGrp="1"/>
          </p:cNvSpPr>
          <p:nvPr>
            <p:ph sz="quarter" idx="13"/>
          </p:nvPr>
        </p:nvSpPr>
        <p:spPr>
          <a:xfrm>
            <a:off x="274320" y="1298448"/>
            <a:ext cx="8595360" cy="4937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xmlns="" val="30715281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EB496EC-4D37-4B83-A4A3-1B59CDA3ECBF}" type="datetime1">
              <a:rPr lang="en-US" smtClean="0"/>
              <a:pPr/>
              <a:t>6/14/2021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2526450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6F43FE-14CB-453B-BB96-8EE89C2E75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82225C94-3053-41C6-B2ED-CAD1E095B26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923958D-1D78-4359-BF72-CD7F5F64926F}"/>
              </a:ext>
            </a:extLst>
          </p:cNvPr>
          <p:cNvSpPr>
            <a:spLocks noGrp="1"/>
          </p:cNvSpPr>
          <p:nvPr>
            <p:ph type="dt" sz="half" idx="10"/>
          </p:nvPr>
        </p:nvSpPr>
        <p:spPr/>
        <p:txBody>
          <a:bodyPr/>
          <a:lstStyle/>
          <a:p>
            <a:fld id="{1D8BD707-D9CF-40AE-B4C6-C98DA3205C09}" type="datetimeFigureOut">
              <a:rPr lang="en-US" smtClean="0"/>
              <a:pPr/>
              <a:t>6/14/2021</a:t>
            </a:fld>
            <a:endParaRPr lang="en-US"/>
          </a:p>
        </p:txBody>
      </p:sp>
      <p:sp>
        <p:nvSpPr>
          <p:cNvPr id="5" name="Footer Placeholder 4">
            <a:extLst>
              <a:ext uri="{FF2B5EF4-FFF2-40B4-BE49-F238E27FC236}">
                <a16:creationId xmlns:a16="http://schemas.microsoft.com/office/drawing/2014/main" xmlns="" id="{EF4B2437-14DA-423C-A602-E4E3218569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6F58A1B-A2CB-44AF-AD78-B2EB170D647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2767073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6195F8-998C-41D1-B8CF-8DFCD910C70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xmlns="" id="{A054285C-F415-447B-B8A8-DECFAE8BA38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0A2CBFED-E6B1-48F2-BB79-8AB25424F2C7}"/>
              </a:ext>
            </a:extLst>
          </p:cNvPr>
          <p:cNvSpPr>
            <a:spLocks noGrp="1"/>
          </p:cNvSpPr>
          <p:nvPr>
            <p:ph type="dt" sz="half" idx="10"/>
          </p:nvPr>
        </p:nvSpPr>
        <p:spPr/>
        <p:txBody>
          <a:bodyPr/>
          <a:lstStyle/>
          <a:p>
            <a:fld id="{1D8BD707-D9CF-40AE-B4C6-C98DA3205C09}" type="datetimeFigureOut">
              <a:rPr lang="en-US" smtClean="0"/>
              <a:pPr/>
              <a:t>6/14/2021</a:t>
            </a:fld>
            <a:endParaRPr lang="en-US"/>
          </a:p>
        </p:txBody>
      </p:sp>
      <p:sp>
        <p:nvSpPr>
          <p:cNvPr id="5" name="Footer Placeholder 4">
            <a:extLst>
              <a:ext uri="{FF2B5EF4-FFF2-40B4-BE49-F238E27FC236}">
                <a16:creationId xmlns:a16="http://schemas.microsoft.com/office/drawing/2014/main" xmlns="" id="{3AD087C8-B6FE-4F52-BCDB-19BD666AB6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EF6432D-C938-4BDF-B39F-1F6C3DFFB9A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3810283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FFB0FA-6A82-4069-9FC5-1E0CDECB7F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0C9D9507-AACB-4C10-8969-CB97A76E4720}"/>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12F00881-16C6-4D4D-9C7B-C31B8898657D}"/>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F7E2746D-E46F-4F2E-BC09-C705F6BF0BD8}"/>
              </a:ext>
            </a:extLst>
          </p:cNvPr>
          <p:cNvSpPr>
            <a:spLocks noGrp="1"/>
          </p:cNvSpPr>
          <p:nvPr>
            <p:ph type="dt" sz="half" idx="10"/>
          </p:nvPr>
        </p:nvSpPr>
        <p:spPr/>
        <p:txBody>
          <a:bodyPr/>
          <a:lstStyle/>
          <a:p>
            <a:fld id="{1D8BD707-D9CF-40AE-B4C6-C98DA3205C09}" type="datetimeFigureOut">
              <a:rPr lang="en-US" smtClean="0"/>
              <a:pPr/>
              <a:t>6/14/2021</a:t>
            </a:fld>
            <a:endParaRPr lang="en-US"/>
          </a:p>
        </p:txBody>
      </p:sp>
      <p:sp>
        <p:nvSpPr>
          <p:cNvPr id="6" name="Footer Placeholder 5">
            <a:extLst>
              <a:ext uri="{FF2B5EF4-FFF2-40B4-BE49-F238E27FC236}">
                <a16:creationId xmlns:a16="http://schemas.microsoft.com/office/drawing/2014/main" xmlns="" id="{36EA16F6-6C7B-45E6-917E-963B0D29C3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DAED203-15B6-401C-B236-D1E51C8116A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838663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C08CDE-F75E-4AF2-8227-77F950278EF7}"/>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CC86F43C-2471-41B6-9B22-216FD41DC7E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xmlns="" id="{B7380BC8-C9B2-4C19-8B16-BDC7CF28BAB7}"/>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D3909623-3A65-4F0B-95E4-E62C5996A5C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xmlns="" id="{8D1982A7-18F3-41A5-93AC-75F7E92CBC25}"/>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24A3B94E-5561-4BED-9D3C-83603E46A789}"/>
              </a:ext>
            </a:extLst>
          </p:cNvPr>
          <p:cNvSpPr>
            <a:spLocks noGrp="1"/>
          </p:cNvSpPr>
          <p:nvPr>
            <p:ph type="dt" sz="half" idx="10"/>
          </p:nvPr>
        </p:nvSpPr>
        <p:spPr/>
        <p:txBody>
          <a:bodyPr/>
          <a:lstStyle/>
          <a:p>
            <a:fld id="{1D8BD707-D9CF-40AE-B4C6-C98DA3205C09}" type="datetimeFigureOut">
              <a:rPr lang="en-US" smtClean="0"/>
              <a:pPr/>
              <a:t>6/14/2021</a:t>
            </a:fld>
            <a:endParaRPr lang="en-US"/>
          </a:p>
        </p:txBody>
      </p:sp>
      <p:sp>
        <p:nvSpPr>
          <p:cNvPr id="8" name="Footer Placeholder 7">
            <a:extLst>
              <a:ext uri="{FF2B5EF4-FFF2-40B4-BE49-F238E27FC236}">
                <a16:creationId xmlns:a16="http://schemas.microsoft.com/office/drawing/2014/main" xmlns="" id="{40F93032-7ACE-4A51-BE56-97242235AE4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3AF60C1F-EA96-431F-AD86-129A44A24D2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1085738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08D340-DEF3-4221-8AF8-A0541DC4A7F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1A6E79B7-6084-434E-A50C-A84F986EC04F}"/>
              </a:ext>
            </a:extLst>
          </p:cNvPr>
          <p:cNvSpPr>
            <a:spLocks noGrp="1"/>
          </p:cNvSpPr>
          <p:nvPr>
            <p:ph type="dt" sz="half" idx="10"/>
          </p:nvPr>
        </p:nvSpPr>
        <p:spPr/>
        <p:txBody>
          <a:bodyPr/>
          <a:lstStyle/>
          <a:p>
            <a:fld id="{1D8BD707-D9CF-40AE-B4C6-C98DA3205C09}" type="datetimeFigureOut">
              <a:rPr lang="en-US" smtClean="0"/>
              <a:pPr/>
              <a:t>6/14/2021</a:t>
            </a:fld>
            <a:endParaRPr lang="en-US"/>
          </a:p>
        </p:txBody>
      </p:sp>
      <p:sp>
        <p:nvSpPr>
          <p:cNvPr id="4" name="Footer Placeholder 3">
            <a:extLst>
              <a:ext uri="{FF2B5EF4-FFF2-40B4-BE49-F238E27FC236}">
                <a16:creationId xmlns:a16="http://schemas.microsoft.com/office/drawing/2014/main" xmlns="" id="{A49E3F8B-8C71-4E71-B609-951499D6B1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72D3034C-024D-4488-95F7-1745C3650B3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1140159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0AA7940-A45B-4672-96B9-35491CD4862B}"/>
              </a:ext>
            </a:extLst>
          </p:cNvPr>
          <p:cNvSpPr>
            <a:spLocks noGrp="1"/>
          </p:cNvSpPr>
          <p:nvPr>
            <p:ph type="dt" sz="half" idx="10"/>
          </p:nvPr>
        </p:nvSpPr>
        <p:spPr/>
        <p:txBody>
          <a:bodyPr/>
          <a:lstStyle/>
          <a:p>
            <a:fld id="{1D8BD707-D9CF-40AE-B4C6-C98DA3205C09}" type="datetimeFigureOut">
              <a:rPr lang="en-US" smtClean="0"/>
              <a:pPr/>
              <a:t>6/14/2021</a:t>
            </a:fld>
            <a:endParaRPr lang="en-US"/>
          </a:p>
        </p:txBody>
      </p:sp>
      <p:sp>
        <p:nvSpPr>
          <p:cNvPr id="3" name="Footer Placeholder 2">
            <a:extLst>
              <a:ext uri="{FF2B5EF4-FFF2-40B4-BE49-F238E27FC236}">
                <a16:creationId xmlns:a16="http://schemas.microsoft.com/office/drawing/2014/main" xmlns="" id="{F87A766C-4F4D-4E9C-A8CF-91B4285717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25C76D47-0BC1-4AA6-96B4-83C210CB38A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1608977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C497C7-6691-497E-AC61-D5887206DBD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xmlns="" id="{68F6EFC6-893A-4FA1-A92E-8A2034BE2CB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163A859D-9A21-4E33-B05C-E8224184176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xmlns="" id="{31D4DEC3-AA9B-4487-9081-F79252A41792}"/>
              </a:ext>
            </a:extLst>
          </p:cNvPr>
          <p:cNvSpPr>
            <a:spLocks noGrp="1"/>
          </p:cNvSpPr>
          <p:nvPr>
            <p:ph type="dt" sz="half" idx="10"/>
          </p:nvPr>
        </p:nvSpPr>
        <p:spPr/>
        <p:txBody>
          <a:bodyPr/>
          <a:lstStyle/>
          <a:p>
            <a:fld id="{1D8BD707-D9CF-40AE-B4C6-C98DA3205C09}" type="datetimeFigureOut">
              <a:rPr lang="en-US" smtClean="0"/>
              <a:pPr/>
              <a:t>6/14/2021</a:t>
            </a:fld>
            <a:endParaRPr lang="en-US"/>
          </a:p>
        </p:txBody>
      </p:sp>
      <p:sp>
        <p:nvSpPr>
          <p:cNvPr id="6" name="Footer Placeholder 5">
            <a:extLst>
              <a:ext uri="{FF2B5EF4-FFF2-40B4-BE49-F238E27FC236}">
                <a16:creationId xmlns:a16="http://schemas.microsoft.com/office/drawing/2014/main" xmlns="" id="{EE4731A0-78B7-4648-987B-A574DC4E38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7A54CAF-4FF2-4CA3-96CF-430A495DBF6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1875325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010629-077B-4AFB-9F28-AA95655043F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xmlns="" id="{D1776673-B830-4BB6-B471-DE560F364E6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xmlns="" id="{607771AE-157E-4AA2-992E-082236010D9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xmlns="" id="{02AFDA13-D9BC-46E8-8D7C-2C3465C939BC}"/>
              </a:ext>
            </a:extLst>
          </p:cNvPr>
          <p:cNvSpPr>
            <a:spLocks noGrp="1"/>
          </p:cNvSpPr>
          <p:nvPr>
            <p:ph type="dt" sz="half" idx="10"/>
          </p:nvPr>
        </p:nvSpPr>
        <p:spPr/>
        <p:txBody>
          <a:bodyPr/>
          <a:lstStyle/>
          <a:p>
            <a:fld id="{1D8BD707-D9CF-40AE-B4C6-C98DA3205C09}" type="datetimeFigureOut">
              <a:rPr lang="en-US" smtClean="0"/>
              <a:pPr/>
              <a:t>6/14/2021</a:t>
            </a:fld>
            <a:endParaRPr lang="en-US"/>
          </a:p>
        </p:txBody>
      </p:sp>
      <p:sp>
        <p:nvSpPr>
          <p:cNvPr id="6" name="Footer Placeholder 5">
            <a:extLst>
              <a:ext uri="{FF2B5EF4-FFF2-40B4-BE49-F238E27FC236}">
                <a16:creationId xmlns:a16="http://schemas.microsoft.com/office/drawing/2014/main" xmlns="" id="{0D23E95F-9C7D-4A35-BCAC-5A0A77A1EF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0FF7389-155F-463D-8D30-786F62C9FEF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4113507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BFCDC8C-238F-4027-B74A-2569DBBDB82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ED0EFCF6-E3A6-42E0-AB95-97A0B6BC0C5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6D502FF-8689-4792-8763-5EF12271334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D8BD707-D9CF-40AE-B4C6-C98DA3205C09}" type="datetimeFigureOut">
              <a:rPr lang="en-US" smtClean="0"/>
              <a:pPr/>
              <a:t>6/14/2021</a:t>
            </a:fld>
            <a:endParaRPr lang="en-US"/>
          </a:p>
        </p:txBody>
      </p:sp>
      <p:sp>
        <p:nvSpPr>
          <p:cNvPr id="5" name="Footer Placeholder 4">
            <a:extLst>
              <a:ext uri="{FF2B5EF4-FFF2-40B4-BE49-F238E27FC236}">
                <a16:creationId xmlns:a16="http://schemas.microsoft.com/office/drawing/2014/main" xmlns="" id="{5F255B5E-8D80-43A7-81D0-A4A5F34FF5AA}"/>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FB5BF4B0-D76D-4266-8C4A-F2DD0286205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xmlns="" val="1594639809"/>
      </p:ext>
    </p:extLst>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 id="2147484020" r:id="rId12"/>
    <p:sldLayoutId id="2147484021" r:id="rId1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finansije@novipazar.org.rs" TargetMode="External"/><Relationship Id="rId2" Type="http://schemas.openxmlformats.org/officeDocument/2006/relationships/hyperlink" Target="http://www.novipazar.rs/images/dokumenti/zavrsni_racun/2019/Odluka_o_zavrsnom_racunu_za_2019.pdf"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30983"/>
            <a:ext cx="7772400" cy="1470025"/>
          </a:xfrm>
        </p:spPr>
        <p:txBody>
          <a:bodyPr>
            <a:normAutofit/>
          </a:bodyPr>
          <a:lstStyle/>
          <a:p>
            <a:r>
              <a:rPr lang="x-none" b="1" dirty="0"/>
              <a:t>GRAD NOVI PAZAR</a:t>
            </a:r>
            <a:endParaRPr lang="en-US" b="1" dirty="0">
              <a:solidFill>
                <a:srgbClr val="FF0000"/>
              </a:solidFill>
            </a:endParaRPr>
          </a:p>
        </p:txBody>
      </p:sp>
      <p:sp>
        <p:nvSpPr>
          <p:cNvPr id="3" name="Subtitle 2"/>
          <p:cNvSpPr>
            <a:spLocks noGrp="1"/>
          </p:cNvSpPr>
          <p:nvPr>
            <p:ph type="subTitle" idx="1"/>
          </p:nvPr>
        </p:nvSpPr>
        <p:spPr>
          <a:xfrm>
            <a:off x="1371600" y="3597792"/>
            <a:ext cx="6400800" cy="1600200"/>
          </a:xfrm>
        </p:spPr>
        <p:txBody>
          <a:bodyPr>
            <a:normAutofit/>
          </a:bodyPr>
          <a:lstStyle/>
          <a:p>
            <a:r>
              <a:rPr lang="x-none" dirty="0"/>
              <a:t>GRAĐANSK</a:t>
            </a:r>
            <a:r>
              <a:rPr lang="en-US" dirty="0"/>
              <a:t>I </a:t>
            </a:r>
            <a:r>
              <a:rPr lang="x-none" dirty="0"/>
              <a:t>VODIČ </a:t>
            </a:r>
            <a:endParaRPr lang="sr-Latn-CS" dirty="0"/>
          </a:p>
          <a:p>
            <a:r>
              <a:rPr lang="sr-Latn-CS" dirty="0"/>
              <a:t>KROZ K</a:t>
            </a:r>
            <a:r>
              <a:rPr lang="en-US" dirty="0"/>
              <a:t>ONSOLIDOVANI ZAVRŠNI RAČUN BUDŽETA </a:t>
            </a:r>
          </a:p>
          <a:p>
            <a:r>
              <a:rPr lang="en-US" dirty="0"/>
              <a:t>ZA 2019. </a:t>
            </a:r>
            <a:r>
              <a:rPr lang="en-US" dirty="0" err="1"/>
              <a:t>godinu</a:t>
            </a:r>
            <a:endParaRPr lang="sr-Latn-C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pic>
        <p:nvPicPr>
          <p:cNvPr id="7" name="Picture 6" descr="grb.jpg"/>
          <p:cNvPicPr>
            <a:picLocks noChangeAspect="1"/>
          </p:cNvPicPr>
          <p:nvPr/>
        </p:nvPicPr>
        <p:blipFill>
          <a:blip r:embed="rId2" cstate="print"/>
          <a:stretch>
            <a:fillRect/>
          </a:stretch>
        </p:blipFill>
        <p:spPr>
          <a:xfrm>
            <a:off x="3707904" y="404664"/>
            <a:ext cx="1644402" cy="1768864"/>
          </a:xfrm>
          <a:prstGeom prst="rect">
            <a:avLst/>
          </a:prstGeom>
        </p:spPr>
      </p:pic>
    </p:spTree>
    <p:extLst>
      <p:ext uri="{BB962C8B-B14F-4D97-AF65-F5344CB8AC3E}">
        <p14:creationId xmlns:p14="http://schemas.microsoft.com/office/powerpoint/2010/main" xmlns="" val="1154119877"/>
      </p:ext>
    </p:extLst>
  </p:cSld>
  <p:clrMapOvr>
    <a:masterClrMapping/>
  </p:clrMapOvr>
  <p:extLst>
    <p:ext uri="{E180D4A7-C9FB-4DFB-919C-405C955672EB}">
      <p14:showEvtLst xmlns:p14="http://schemas.microsoft.com/office/powerpoint/2010/main" xmlns="">
        <p14:playEvt time="0" objId="11"/>
        <p14:stopEvt time="6233" objId="11"/>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CS" dirty="0"/>
              <a:t>Struktura izvršenih rashoda i izdataka</a:t>
            </a:r>
          </a:p>
        </p:txBody>
      </p:sp>
      <p:graphicFrame>
        <p:nvGraphicFramePr>
          <p:cNvPr id="5" name="Content Placeholder 4">
            <a:extLst>
              <a:ext uri="{FF2B5EF4-FFF2-40B4-BE49-F238E27FC236}">
                <a16:creationId xmlns:a16="http://schemas.microsoft.com/office/drawing/2014/main" xmlns="" id="{00000000-0008-0000-0200-000002000000}"/>
              </a:ext>
            </a:extLst>
          </p:cNvPr>
          <p:cNvGraphicFramePr>
            <a:graphicFrameLocks noGrp="1"/>
          </p:cNvGraphicFramePr>
          <p:nvPr>
            <p:ph sz="quarter" idx="13"/>
          </p:nvPr>
        </p:nvGraphicFramePr>
        <p:xfrm>
          <a:off x="274638" y="1298575"/>
          <a:ext cx="8594725" cy="49371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187989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x-none" sz="2800" dirty="0"/>
              <a:t/>
            </a:r>
            <a:br>
              <a:rPr lang="x-none" sz="2800" dirty="0"/>
            </a:br>
            <a:r>
              <a:rPr lang="x-none" sz="3600" dirty="0"/>
              <a:t>Izvršenje rashoda i izdataka u odnosu na plan</a:t>
            </a:r>
            <a:r>
              <a:rPr lang="x-none" sz="2800" dirty="0"/>
              <a:t/>
            </a:r>
            <a:br>
              <a:rPr lang="x-none" sz="2800" dirty="0"/>
            </a:br>
            <a:endParaRPr lang="x-none" sz="2800" dirty="0"/>
          </a:p>
        </p:txBody>
      </p:sp>
      <p:graphicFrame>
        <p:nvGraphicFramePr>
          <p:cNvPr id="5" name="Content Placeholder 4">
            <a:extLst>
              <a:ext uri="{FF2B5EF4-FFF2-40B4-BE49-F238E27FC236}">
                <a16:creationId xmlns:a16="http://schemas.microsoft.com/office/drawing/2014/main" xmlns="" id="{00000000-0008-0000-0200-000003000000}"/>
              </a:ext>
            </a:extLst>
          </p:cNvPr>
          <p:cNvGraphicFramePr>
            <a:graphicFrameLocks noGrp="1"/>
          </p:cNvGraphicFramePr>
          <p:nvPr>
            <p:ph sz="quarter" idx="13"/>
          </p:nvPr>
        </p:nvGraphicFramePr>
        <p:xfrm>
          <a:off x="274638" y="1298575"/>
          <a:ext cx="8594725" cy="49371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395310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x-none" dirty="0">
                <a:solidFill>
                  <a:srgbClr val="FF0000"/>
                </a:solidFill>
              </a:rPr>
              <a:t>Mesečna dinamika izvršenje </a:t>
            </a:r>
            <a:r>
              <a:rPr lang="x-none">
                <a:solidFill>
                  <a:srgbClr val="FF0000"/>
                </a:solidFill>
              </a:rPr>
              <a:t>rashoda</a:t>
            </a:r>
            <a:r>
              <a:rPr lang="sr-Latn-CS" dirty="0">
                <a:solidFill>
                  <a:srgbClr val="FF0000"/>
                </a:solidFill>
              </a:rPr>
              <a:t> </a:t>
            </a:r>
            <a:r>
              <a:rPr lang="en-US" dirty="0" smtClean="0">
                <a:solidFill>
                  <a:srgbClr val="FF0000"/>
                </a:solidFill>
              </a:rPr>
              <a:t/>
            </a:r>
            <a:br>
              <a:rPr lang="en-US" dirty="0" smtClean="0">
                <a:solidFill>
                  <a:srgbClr val="FF0000"/>
                </a:solidFill>
              </a:rPr>
            </a:br>
            <a:endParaRPr lang="sr-Latn-CS" sz="2400" dirty="0">
              <a:solidFill>
                <a:srgbClr val="FF0000"/>
              </a:solidFill>
            </a:endParaRPr>
          </a:p>
        </p:txBody>
      </p:sp>
      <p:graphicFrame>
        <p:nvGraphicFramePr>
          <p:cNvPr id="6" name="Content Placeholder 5">
            <a:extLst>
              <a:ext uri="{FF2B5EF4-FFF2-40B4-BE49-F238E27FC236}">
                <a16:creationId xmlns:a16="http://schemas.microsoft.com/office/drawing/2014/main" xmlns="" id="{00000000-0008-0000-0300-000002000000}"/>
              </a:ext>
            </a:extLst>
          </p:cNvPr>
          <p:cNvGraphicFramePr>
            <a:graphicFrameLocks noGrp="1"/>
          </p:cNvGraphicFramePr>
          <p:nvPr>
            <p:ph sz="quarter" idx="13"/>
            <p:extLst>
              <p:ext uri="{D42A27DB-BD31-4B8C-83A1-F6EECF244321}">
                <p14:modId xmlns:p14="http://schemas.microsoft.com/office/powerpoint/2010/main" xmlns="" val="3712654331"/>
              </p:ext>
            </p:extLst>
          </p:nvPr>
        </p:nvGraphicFramePr>
        <p:xfrm>
          <a:off x="274638" y="1298575"/>
          <a:ext cx="8594725" cy="49371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180317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225" y="228601"/>
            <a:ext cx="8591550" cy="533400"/>
          </a:xfrm>
        </p:spPr>
        <p:txBody>
          <a:bodyPr>
            <a:normAutofit fontScale="90000"/>
          </a:bodyPr>
          <a:lstStyle/>
          <a:p>
            <a:pPr algn="ctr"/>
            <a:r>
              <a:rPr lang="sr-Latn-CS" dirty="0"/>
              <a:t>Pregled izvršenja r</a:t>
            </a:r>
            <a:r>
              <a:rPr lang="en-US" dirty="0"/>
              <a:t>a</a:t>
            </a:r>
            <a:r>
              <a:rPr lang="sr-Latn-CS" dirty="0"/>
              <a:t>shoda po korisnicima</a:t>
            </a:r>
            <a:endParaRPr lang="sr-Latn-CS" dirty="0">
              <a:solidFill>
                <a:srgbClr val="FF0000"/>
              </a:solidFill>
            </a:endParaRPr>
          </a:p>
        </p:txBody>
      </p:sp>
      <p:sp>
        <p:nvSpPr>
          <p:cNvPr id="3" name="Content Placeholder 2"/>
          <p:cNvSpPr>
            <a:spLocks noGrp="1"/>
          </p:cNvSpPr>
          <p:nvPr>
            <p:ph sz="quarter" idx="13"/>
          </p:nvPr>
        </p:nvSpPr>
        <p:spPr>
          <a:xfrm>
            <a:off x="2438400" y="1298448"/>
            <a:ext cx="6431280" cy="4937760"/>
          </a:xfrm>
        </p:spPr>
        <p:txBody>
          <a:bodyPr>
            <a:normAutofit fontScale="47500" lnSpcReduction="20000"/>
          </a:bodyPr>
          <a:lstStyle/>
          <a:p>
            <a:r>
              <a:rPr lang="hr-HR" sz="2000" b="1" dirty="0">
                <a:solidFill>
                  <a:srgbClr val="000000"/>
                </a:solidFill>
              </a:rPr>
              <a:t>Skupština grada				24.079.003	</a:t>
            </a:r>
          </a:p>
          <a:p>
            <a:r>
              <a:rPr lang="hr-HR" sz="2000" b="1" dirty="0">
                <a:solidFill>
                  <a:srgbClr val="000000"/>
                </a:solidFill>
              </a:rPr>
              <a:t>Gradonačelnik				12.478.161	</a:t>
            </a:r>
          </a:p>
          <a:p>
            <a:r>
              <a:rPr lang="hr-HR" sz="2000" b="1" dirty="0">
                <a:solidFill>
                  <a:srgbClr val="000000"/>
                </a:solidFill>
              </a:rPr>
              <a:t>Gradsko veće				17.204.741	</a:t>
            </a:r>
          </a:p>
          <a:p>
            <a:r>
              <a:rPr lang="hr-HR" sz="2000" b="1" dirty="0">
                <a:solidFill>
                  <a:srgbClr val="000000"/>
                </a:solidFill>
              </a:rPr>
              <a:t>Gradsko javno pravobranilaštvo			10.137.886	</a:t>
            </a:r>
          </a:p>
          <a:p>
            <a:r>
              <a:rPr lang="hr-HR" sz="2000" b="1" dirty="0">
                <a:solidFill>
                  <a:srgbClr val="000000"/>
                </a:solidFill>
              </a:rPr>
              <a:t>Gradska uprava za izvorne i poverene poslove	589.603.296	</a:t>
            </a:r>
          </a:p>
          <a:p>
            <a:r>
              <a:rPr lang="hr-HR" sz="2000" b="1" dirty="0">
                <a:solidFill>
                  <a:srgbClr val="000000"/>
                </a:solidFill>
              </a:rPr>
              <a:t>Gradska uprava za naplatu javnih prihoda		48.398.303	</a:t>
            </a:r>
          </a:p>
          <a:p>
            <a:r>
              <a:rPr lang="hr-HR" sz="2000" b="1" dirty="0">
                <a:solidFill>
                  <a:srgbClr val="000000"/>
                </a:solidFill>
                <a:latin typeface="Cambria"/>
              </a:rPr>
              <a:t>Obrazovne ustanove (škole)			</a:t>
            </a:r>
            <a:r>
              <a:rPr lang="hr-HR" sz="2000" b="1" dirty="0">
                <a:solidFill>
                  <a:srgbClr val="000000"/>
                </a:solidFill>
              </a:rPr>
              <a:t>236.243.836	</a:t>
            </a:r>
          </a:p>
          <a:p>
            <a:r>
              <a:rPr lang="hr-HR" sz="2000" b="1" dirty="0">
                <a:solidFill>
                  <a:srgbClr val="000000"/>
                </a:solidFill>
                <a:latin typeface="Cambria"/>
              </a:rPr>
              <a:t>Dom zdravlja				</a:t>
            </a:r>
            <a:r>
              <a:rPr lang="hr-HR" sz="2000" b="1" dirty="0">
                <a:solidFill>
                  <a:srgbClr val="000000"/>
                </a:solidFill>
              </a:rPr>
              <a:t>21.811.607	</a:t>
            </a:r>
          </a:p>
          <a:p>
            <a:r>
              <a:rPr lang="hr-HR" sz="2000" b="1" dirty="0">
                <a:solidFill>
                  <a:srgbClr val="FF0000"/>
                </a:solidFill>
                <a:latin typeface="Cambria"/>
              </a:rPr>
              <a:t>Centar za socijalni rad			</a:t>
            </a:r>
            <a:r>
              <a:rPr lang="en-US" sz="2000" b="1" dirty="0">
                <a:solidFill>
                  <a:srgbClr val="FF0000"/>
                </a:solidFill>
                <a:latin typeface="Cambria"/>
              </a:rPr>
              <a:t>35.313.028,85</a:t>
            </a:r>
            <a:r>
              <a:rPr lang="hr-HR" sz="2000" b="1" dirty="0">
                <a:solidFill>
                  <a:srgbClr val="FF0000"/>
                </a:solidFill>
                <a:latin typeface="Cambria"/>
              </a:rPr>
              <a:t>	</a:t>
            </a:r>
            <a:r>
              <a:rPr lang="hr-HR" sz="2000" b="1" dirty="0">
                <a:solidFill>
                  <a:srgbClr val="FF0000"/>
                </a:solidFill>
              </a:rPr>
              <a:t>	</a:t>
            </a:r>
          </a:p>
          <a:p>
            <a:r>
              <a:rPr lang="hr-HR" sz="2000" b="1" dirty="0">
                <a:solidFill>
                  <a:srgbClr val="FF0000"/>
                </a:solidFill>
                <a:latin typeface="Cambria"/>
              </a:rPr>
              <a:t>Sportski savez				</a:t>
            </a:r>
            <a:r>
              <a:rPr lang="en-US" sz="2000" b="1" dirty="0">
                <a:solidFill>
                  <a:srgbClr val="FF0000"/>
                </a:solidFill>
              </a:rPr>
              <a:t>18.625.864,22</a:t>
            </a:r>
            <a:r>
              <a:rPr lang="hr-HR" sz="2000" b="1" dirty="0">
                <a:solidFill>
                  <a:srgbClr val="FF0000"/>
                </a:solidFill>
              </a:rPr>
              <a:t>	</a:t>
            </a:r>
          </a:p>
          <a:p>
            <a:r>
              <a:rPr lang="hr-HR" sz="2000" b="1" dirty="0">
                <a:solidFill>
                  <a:srgbClr val="FF0000"/>
                </a:solidFill>
                <a:latin typeface="Cambria"/>
              </a:rPr>
              <a:t>Javna ustanova – Ustanova za sport		</a:t>
            </a:r>
            <a:r>
              <a:rPr lang="en-US" sz="2000" b="1" dirty="0">
                <a:solidFill>
                  <a:srgbClr val="FF0000"/>
                </a:solidFill>
              </a:rPr>
              <a:t>7.926.471,37</a:t>
            </a:r>
            <a:r>
              <a:rPr lang="hr-HR" sz="2000" b="1" dirty="0">
                <a:solidFill>
                  <a:srgbClr val="000000"/>
                </a:solidFill>
              </a:rPr>
              <a:t>	</a:t>
            </a:r>
          </a:p>
          <a:p>
            <a:r>
              <a:rPr lang="hr-HR" sz="2000" b="1" dirty="0">
                <a:solidFill>
                  <a:srgbClr val="000000"/>
                </a:solidFill>
                <a:latin typeface="Cambria"/>
              </a:rPr>
              <a:t>Javna ustanova - Kancelarija za mlade		</a:t>
            </a:r>
            <a:r>
              <a:rPr lang="hr-HR" sz="2000" b="1" dirty="0">
                <a:solidFill>
                  <a:srgbClr val="000000"/>
                </a:solidFill>
              </a:rPr>
              <a:t>10.461.429	</a:t>
            </a:r>
          </a:p>
          <a:p>
            <a:r>
              <a:rPr lang="hr-HR" sz="2000" b="1" dirty="0">
                <a:solidFill>
                  <a:srgbClr val="000000"/>
                </a:solidFill>
                <a:latin typeface="Cambria"/>
              </a:rPr>
              <a:t>Narodna biblioteka Dositej Obradović 		</a:t>
            </a:r>
            <a:r>
              <a:rPr lang="hr-HR" sz="2000" b="1" dirty="0">
                <a:solidFill>
                  <a:srgbClr val="000000"/>
                </a:solidFill>
              </a:rPr>
              <a:t>32.677.648	</a:t>
            </a:r>
          </a:p>
          <a:p>
            <a:r>
              <a:rPr lang="pl-PL" sz="2000" b="1" dirty="0" err="1">
                <a:solidFill>
                  <a:srgbClr val="000000"/>
                </a:solidFill>
                <a:latin typeface="Cambria"/>
              </a:rPr>
              <a:t>Muzej</a:t>
            </a:r>
            <a:r>
              <a:rPr lang="pl-PL" sz="2000" b="1" dirty="0">
                <a:solidFill>
                  <a:srgbClr val="000000"/>
                </a:solidFill>
                <a:latin typeface="Cambria"/>
              </a:rPr>
              <a:t> Ras				</a:t>
            </a:r>
            <a:r>
              <a:rPr lang="pl-PL" sz="2000" b="1" dirty="0">
                <a:solidFill>
                  <a:srgbClr val="000000"/>
                </a:solidFill>
              </a:rPr>
              <a:t>18.303.551	</a:t>
            </a:r>
          </a:p>
          <a:p>
            <a:r>
              <a:rPr lang="hr-HR" sz="2000" b="1" dirty="0">
                <a:solidFill>
                  <a:srgbClr val="000000"/>
                </a:solidFill>
                <a:latin typeface="Cambria"/>
              </a:rPr>
              <a:t>Arhiv Ras				</a:t>
            </a:r>
            <a:r>
              <a:rPr lang="hr-HR" sz="2000" b="1" dirty="0">
                <a:solidFill>
                  <a:srgbClr val="000000"/>
                </a:solidFill>
              </a:rPr>
              <a:t>16.828.952	</a:t>
            </a:r>
          </a:p>
          <a:p>
            <a:r>
              <a:rPr lang="hr-HR" sz="2000" b="1" dirty="0">
                <a:solidFill>
                  <a:srgbClr val="000000"/>
                </a:solidFill>
                <a:latin typeface="Cambria"/>
              </a:rPr>
              <a:t>Kulturni centar				</a:t>
            </a:r>
            <a:r>
              <a:rPr lang="hr-HR" sz="2000" b="1" dirty="0">
                <a:solidFill>
                  <a:srgbClr val="000000"/>
                </a:solidFill>
              </a:rPr>
              <a:t>71.189.844	</a:t>
            </a:r>
          </a:p>
          <a:p>
            <a:r>
              <a:rPr lang="hr-HR" sz="2000" b="1" dirty="0">
                <a:solidFill>
                  <a:srgbClr val="000000"/>
                </a:solidFill>
                <a:latin typeface="Cambria"/>
              </a:rPr>
              <a:t>Regionalno pozorište			</a:t>
            </a:r>
            <a:r>
              <a:rPr lang="hr-HR" sz="2000" b="1" dirty="0">
                <a:solidFill>
                  <a:srgbClr val="000000"/>
                </a:solidFill>
              </a:rPr>
              <a:t>22.500.000	</a:t>
            </a:r>
          </a:p>
          <a:p>
            <a:r>
              <a:rPr lang="hr-HR" sz="2000" b="1" dirty="0">
                <a:solidFill>
                  <a:srgbClr val="000000"/>
                </a:solidFill>
                <a:latin typeface="Cambria"/>
              </a:rPr>
              <a:t>Centar za decu i omladinu Duga		</a:t>
            </a:r>
            <a:r>
              <a:rPr lang="hr-HR" sz="2000" b="1" dirty="0">
                <a:solidFill>
                  <a:srgbClr val="000000"/>
                </a:solidFill>
              </a:rPr>
              <a:t>13.068.755	</a:t>
            </a:r>
          </a:p>
          <a:p>
            <a:r>
              <a:rPr lang="hr-HR" sz="2000" b="1" dirty="0">
                <a:solidFill>
                  <a:srgbClr val="000000"/>
                </a:solidFill>
                <a:latin typeface="Cambria"/>
              </a:rPr>
              <a:t>Turistička organizacija Novi Pazar		</a:t>
            </a:r>
            <a:r>
              <a:rPr lang="hr-HR" sz="2000" b="1" dirty="0">
                <a:solidFill>
                  <a:srgbClr val="000000"/>
                </a:solidFill>
              </a:rPr>
              <a:t>19.164.027	</a:t>
            </a:r>
          </a:p>
          <a:p>
            <a:r>
              <a:rPr lang="hr-HR" sz="2000" b="1" dirty="0">
                <a:solidFill>
                  <a:srgbClr val="000000"/>
                </a:solidFill>
                <a:latin typeface="Cambria"/>
              </a:rPr>
              <a:t>Predškolska ustanova Mladost		</a:t>
            </a:r>
            <a:r>
              <a:rPr lang="hr-HR" sz="2000" b="1" dirty="0">
                <a:solidFill>
                  <a:srgbClr val="000000"/>
                </a:solidFill>
              </a:rPr>
              <a:t>315.147.106	</a:t>
            </a:r>
          </a:p>
          <a:p>
            <a:r>
              <a:rPr lang="hr-HR" sz="2000" b="1" dirty="0">
                <a:solidFill>
                  <a:srgbClr val="000000"/>
                </a:solidFill>
                <a:latin typeface="Cambria"/>
              </a:rPr>
              <a:t>Mesne zajednice				</a:t>
            </a:r>
            <a:r>
              <a:rPr lang="hr-HR" sz="2000" b="1" dirty="0">
                <a:solidFill>
                  <a:srgbClr val="000000"/>
                </a:solidFill>
              </a:rPr>
              <a:t>1.705.894	</a:t>
            </a:r>
          </a:p>
          <a:p>
            <a:r>
              <a:rPr lang="hr-HR" sz="2000" b="1" dirty="0">
                <a:solidFill>
                  <a:srgbClr val="000000"/>
                </a:solidFill>
                <a:latin typeface="Cambria"/>
              </a:rPr>
              <a:t>Regionalni centar za profesionalni razvoj</a:t>
            </a:r>
          </a:p>
          <a:p>
            <a:pPr marL="0" indent="0">
              <a:buNone/>
            </a:pPr>
            <a:r>
              <a:rPr lang="hr-HR" sz="2000" b="1" dirty="0">
                <a:solidFill>
                  <a:srgbClr val="000000"/>
                </a:solidFill>
                <a:latin typeface="Cambria"/>
              </a:rPr>
              <a:t>	 zaposlenih u obrazovanju		</a:t>
            </a:r>
            <a:r>
              <a:rPr lang="hr-HR" sz="2000" b="1" dirty="0">
                <a:solidFill>
                  <a:srgbClr val="000000"/>
                </a:solidFill>
              </a:rPr>
              <a:t>7.224.106</a:t>
            </a:r>
            <a:endParaRPr lang="en-US" dirty="0"/>
          </a:p>
        </p:txBody>
      </p:sp>
    </p:spTree>
    <p:extLst>
      <p:ext uri="{BB962C8B-B14F-4D97-AF65-F5344CB8AC3E}">
        <p14:creationId xmlns:p14="http://schemas.microsoft.com/office/powerpoint/2010/main" xmlns="" val="112477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82674"/>
          </a:xfrm>
        </p:spPr>
        <p:txBody>
          <a:bodyPr/>
          <a:lstStyle/>
          <a:p>
            <a:pPr algn="ctr"/>
            <a:r>
              <a:rPr lang="hr-HR" dirty="0"/>
              <a:t>Programsko budžetiranje i njegova primena u budžetu grada Novi Pazar</a:t>
            </a:r>
            <a:endParaRPr lang="en-US" dirty="0"/>
          </a:p>
        </p:txBody>
      </p:sp>
      <p:sp>
        <p:nvSpPr>
          <p:cNvPr id="3" name="Content Placeholder 2"/>
          <p:cNvSpPr>
            <a:spLocks noGrp="1"/>
          </p:cNvSpPr>
          <p:nvPr>
            <p:ph idx="1"/>
          </p:nvPr>
        </p:nvSpPr>
        <p:spPr>
          <a:xfrm>
            <a:off x="628650" y="1509250"/>
            <a:ext cx="7886700" cy="4667713"/>
          </a:xfrm>
        </p:spPr>
        <p:txBody>
          <a:bodyPr>
            <a:normAutofit/>
          </a:bodyPr>
          <a:lstStyle/>
          <a:p>
            <a:pPr algn="just"/>
            <a:endParaRPr lang="x-none" dirty="0"/>
          </a:p>
          <a:p>
            <a:pPr algn="just"/>
            <a:r>
              <a:rPr lang="hr-HR" dirty="0"/>
              <a:t>Programsko budžetiranje predstavlja budžetiranje po programima kojim se prikazuju ciljevi, očekivani rezultati, aktivnosti i sredstva potrebna za ostvarivanje tih ciljeva. Programsko budžetiranje znači uspostavljanje novog načina planiranja i raspodele budžetskih sredstava tako da se uvodi jasna veza između javnih politika vlasti odnosno programa koje sprovodi, ciljeva tih programa i očekivanih rezultata s jedne strane, i sredstava potrebnih za njihovu realizaciju s druge strane. </a:t>
            </a:r>
          </a:p>
          <a:p>
            <a:pPr algn="just"/>
            <a:endParaRPr lang="hr-HR" dirty="0"/>
          </a:p>
          <a:p>
            <a:pPr algn="just"/>
            <a:r>
              <a:rPr lang="hr-HR" dirty="0"/>
              <a:t>Grad Novi Pazar, kao i druge lokalne samouprave, za planiranje budžeta na raspolaganju ima 17 programa i u okviru narednih slajdova prikazani su ostvareni rezultati tokom 2019. godine.</a:t>
            </a:r>
          </a:p>
        </p:txBody>
      </p:sp>
      <p:sp>
        <p:nvSpPr>
          <p:cNvPr id="4" name="Rectangle 3">
            <a:extLst>
              <a:ext uri="{FF2B5EF4-FFF2-40B4-BE49-F238E27FC236}">
                <a16:creationId xmlns:a16="http://schemas.microsoft.com/office/drawing/2014/main" xmlns="" id="{29F15673-0953-4AC9-A93F-1489D6A3FA63}"/>
              </a:ext>
            </a:extLst>
          </p:cNvPr>
          <p:cNvSpPr/>
          <p:nvPr/>
        </p:nvSpPr>
        <p:spPr>
          <a:xfrm>
            <a:off x="2286000" y="426576"/>
            <a:ext cx="4572000" cy="407035"/>
          </a:xfrm>
          <a:prstGeom prst="rect">
            <a:avLst/>
          </a:prstGeom>
        </p:spPr>
        <p:txBody>
          <a:bodyPr>
            <a:spAutoFit/>
          </a:bodyPr>
          <a:lstStyle/>
          <a:p>
            <a:pPr>
              <a:lnSpc>
                <a:spcPct val="107000"/>
              </a:lnSpc>
              <a:spcAft>
                <a:spcPts val="80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573782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533400"/>
            <a:ext cx="8591550" cy="1066801"/>
          </a:xfrm>
        </p:spPr>
        <p:txBody>
          <a:bodyPr>
            <a:noAutofit/>
          </a:bodyPr>
          <a:lstStyle/>
          <a:p>
            <a:pPr algn="ctr"/>
            <a:r>
              <a:rPr lang="hr-HR" sz="2500" dirty="0"/>
              <a:t>Zahvaljujemo Vam se što ste izdvojili vreme za prezentaciju.</a:t>
            </a:r>
            <a:endParaRPr lang="x-none" sz="2500" dirty="0"/>
          </a:p>
        </p:txBody>
      </p:sp>
      <p:sp>
        <p:nvSpPr>
          <p:cNvPr id="2" name="Content Placeholder 1"/>
          <p:cNvSpPr>
            <a:spLocks noGrp="1"/>
          </p:cNvSpPr>
          <p:nvPr>
            <p:ph sz="quarter" idx="13"/>
          </p:nvPr>
        </p:nvSpPr>
        <p:spPr>
          <a:xfrm>
            <a:off x="274320" y="2286000"/>
            <a:ext cx="8595360" cy="3950208"/>
          </a:xfrm>
        </p:spPr>
        <p:txBody>
          <a:bodyPr>
            <a:normAutofit/>
          </a:bodyPr>
          <a:lstStyle/>
          <a:p>
            <a:pPr marL="0" indent="0">
              <a:buNone/>
            </a:pPr>
            <a:endParaRPr lang="x-none" i="1" dirty="0">
              <a:effectLst>
                <a:outerShdw blurRad="38100" dist="38100" dir="2700000" algn="tl">
                  <a:srgbClr val="000000">
                    <a:alpha val="43137"/>
                  </a:srgbClr>
                </a:outerShdw>
              </a:effectLst>
            </a:endParaRPr>
          </a:p>
          <a:p>
            <a:r>
              <a:rPr lang="x-none" dirty="0"/>
              <a:t>Ukoliko ste zainteresovani da pogledate Odluku o završnom računu </a:t>
            </a:r>
            <a:r>
              <a:rPr lang="sr-Latn-CS" dirty="0"/>
              <a:t>grada Novog Pazara za</a:t>
            </a:r>
            <a:r>
              <a:rPr lang="x-none" dirty="0"/>
              <a:t> 2019.godinu, sa svim pratećim dokumentima, istu možete preuzeti na sledećem linku internet stranice</a:t>
            </a:r>
            <a:r>
              <a:rPr lang="x-none"/>
              <a:t>:</a:t>
            </a:r>
            <a:r>
              <a:rPr lang="sr-Latn-CS" dirty="0">
                <a:solidFill>
                  <a:srgbClr val="FF0000"/>
                </a:solidFill>
              </a:rPr>
              <a:t> </a:t>
            </a:r>
            <a:r>
              <a:rPr lang="en-US" dirty="0" smtClean="0">
                <a:solidFill>
                  <a:schemeClr val="accent1">
                    <a:lumMod val="75000"/>
                  </a:schemeClr>
                </a:solidFill>
                <a:hlinkClick r:id="rId2"/>
              </a:rPr>
              <a:t>LINK ZA PREUZIMANJE</a:t>
            </a:r>
            <a:endParaRPr lang="sr-Latn-CS" dirty="0">
              <a:solidFill>
                <a:schemeClr val="accent1">
                  <a:lumMod val="75000"/>
                </a:schemeClr>
              </a:solidFill>
            </a:endParaRPr>
          </a:p>
          <a:p>
            <a:endParaRPr lang="x-none" dirty="0"/>
          </a:p>
          <a:p>
            <a:r>
              <a:rPr lang="x-none" dirty="0"/>
              <a:t>Ukoliko imate pitanja u vezi sa  Vodičem/prezentacijom ili Odlukom o završnom računu, možete nam pisati na adresu</a:t>
            </a:r>
            <a:r>
              <a:rPr lang="x-none"/>
              <a:t>: </a:t>
            </a:r>
            <a:r>
              <a:rPr lang="en-US" dirty="0" smtClean="0">
                <a:hlinkClick r:id="rId3"/>
              </a:rPr>
              <a:t>finansije@novipazar.org.rs</a:t>
            </a:r>
            <a:r>
              <a:rPr lang="en-US" dirty="0" smtClean="0"/>
              <a:t> </a:t>
            </a:r>
            <a:r>
              <a:rPr lang="sr-Latn-CS" dirty="0" smtClean="0"/>
              <a:t>i </a:t>
            </a:r>
            <a:r>
              <a:rPr lang="x-none" smtClean="0"/>
              <a:t> </a:t>
            </a:r>
            <a:r>
              <a:rPr lang="x-none" dirty="0"/>
              <a:t>ostaviti kontakt podatke za dostavljanje odgovora</a:t>
            </a:r>
            <a:r>
              <a:rPr lang="en-US" dirty="0"/>
              <a:t>.</a:t>
            </a:r>
            <a:endParaRPr lang="x-none" dirty="0"/>
          </a:p>
          <a:p>
            <a:endParaRPr lang="x-none" dirty="0"/>
          </a:p>
        </p:txBody>
      </p:sp>
    </p:spTree>
    <p:extLst>
      <p:ext uri="{BB962C8B-B14F-4D97-AF65-F5344CB8AC3E}">
        <p14:creationId xmlns:p14="http://schemas.microsoft.com/office/powerpoint/2010/main" xmlns="" val="4050115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92162"/>
          </a:xfrm>
        </p:spPr>
        <p:txBody>
          <a:bodyPr>
            <a:normAutofit/>
          </a:bodyPr>
          <a:lstStyle/>
          <a:p>
            <a:pPr algn="ctr"/>
            <a:r>
              <a:rPr lang="x-none" dirty="0"/>
              <a:t>SADRŽAJ:</a:t>
            </a:r>
          </a:p>
        </p:txBody>
      </p:sp>
      <p:sp>
        <p:nvSpPr>
          <p:cNvPr id="2" name="Content Placeholder 1"/>
          <p:cNvSpPr>
            <a:spLocks noGrp="1"/>
          </p:cNvSpPr>
          <p:nvPr>
            <p:ph sz="quarter" idx="13"/>
          </p:nvPr>
        </p:nvSpPr>
        <p:spPr>
          <a:xfrm>
            <a:off x="457200" y="1143000"/>
            <a:ext cx="8229600" cy="4864291"/>
          </a:xfrm>
        </p:spPr>
        <p:txBody>
          <a:bodyPr/>
          <a:lstStyle/>
          <a:p>
            <a:endParaRPr lang="en-US" i="1" dirty="0">
              <a:effectLst>
                <a:outerShdw blurRad="38100" dist="38100" dir="2700000" algn="tl">
                  <a:srgbClr val="000000">
                    <a:alpha val="43137"/>
                  </a:srgbClr>
                </a:outerShdw>
              </a:effectLst>
            </a:endParaRPr>
          </a:p>
          <a:p>
            <a:endParaRPr lang="en-US" i="1" dirty="0">
              <a:effectLst>
                <a:outerShdw blurRad="38100" dist="38100" dir="2700000" algn="tl">
                  <a:srgbClr val="000000">
                    <a:alpha val="43137"/>
                  </a:srgbClr>
                </a:outerShdw>
              </a:effectLst>
            </a:endParaRPr>
          </a:p>
          <a:p>
            <a:pPr>
              <a:buNone/>
            </a:pPr>
            <a:r>
              <a:rPr lang="x-none"/>
              <a:t>Struktura </a:t>
            </a:r>
            <a:r>
              <a:rPr lang="x-none" dirty="0"/>
              <a:t>ostvarenih tekućih prihoda i primanja</a:t>
            </a:r>
          </a:p>
          <a:p>
            <a:r>
              <a:rPr lang="x-none" dirty="0"/>
              <a:t>Ostvarenje prihoda i primanja u odnosu na plan</a:t>
            </a:r>
          </a:p>
          <a:p>
            <a:r>
              <a:rPr lang="x-none" dirty="0"/>
              <a:t>Mesečna dinamika ostvarenja prihoda</a:t>
            </a:r>
          </a:p>
          <a:p>
            <a:r>
              <a:rPr lang="x-none" dirty="0"/>
              <a:t>Struktura izvršenih rashoda i izdataka</a:t>
            </a:r>
          </a:p>
          <a:p>
            <a:r>
              <a:rPr lang="x-none" dirty="0"/>
              <a:t>Izvršenje rashoda i izdataka u odnosu na plan</a:t>
            </a:r>
          </a:p>
          <a:p>
            <a:r>
              <a:rPr lang="x-none" dirty="0"/>
              <a:t>Mesečna dinamika izvršenja rashoda</a:t>
            </a:r>
          </a:p>
          <a:p>
            <a:r>
              <a:rPr lang="x-none" dirty="0"/>
              <a:t>Pregled izvršenja po korisnicima</a:t>
            </a:r>
          </a:p>
          <a:p>
            <a:r>
              <a:rPr lang="x-none" dirty="0"/>
              <a:t>Pregled izvršenja po programima</a:t>
            </a:r>
          </a:p>
        </p:txBody>
      </p:sp>
    </p:spTree>
    <p:extLst>
      <p:ext uri="{BB962C8B-B14F-4D97-AF65-F5344CB8AC3E}">
        <p14:creationId xmlns:p14="http://schemas.microsoft.com/office/powerpoint/2010/main" xmlns="" val="2311682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134"/>
            <a:ext cx="8229600" cy="1010610"/>
          </a:xfrm>
        </p:spPr>
        <p:txBody>
          <a:bodyPr>
            <a:normAutofit/>
          </a:bodyPr>
          <a:lstStyle/>
          <a:p>
            <a:r>
              <a:rPr lang="hr-HR" dirty="0"/>
              <a:t>Budžet grada – od plana do realizacije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
        <p:nvSpPr>
          <p:cNvPr id="4" name="Rectangle 3">
            <a:extLst>
              <a:ext uri="{FF2B5EF4-FFF2-40B4-BE49-F238E27FC236}">
                <a16:creationId xmlns:a16="http://schemas.microsoft.com/office/drawing/2014/main" xmlns="" id="{85C6FDEC-5142-4586-B190-1B2F0895762E}"/>
              </a:ext>
            </a:extLst>
          </p:cNvPr>
          <p:cNvSpPr/>
          <p:nvPr/>
        </p:nvSpPr>
        <p:spPr>
          <a:xfrm>
            <a:off x="325657" y="1298680"/>
            <a:ext cx="8492686" cy="5586144"/>
          </a:xfrm>
          <a:prstGeom prst="rect">
            <a:avLst/>
          </a:prstGeom>
        </p:spPr>
        <p:txBody>
          <a:bodyPr wrap="square">
            <a:spAutoFit/>
          </a:bodyPr>
          <a:lstStyle/>
          <a:p>
            <a:pPr algn="just"/>
            <a:r>
              <a:rPr lang="hr-HR" sz="1700" b="1" dirty="0"/>
              <a:t>BUDŽET grada je pravni dokument koji utvrđuje plan prihoda i primanja i rashoda i izdataka grada za budžetsku, odnosno kalendarsku godinu.</a:t>
            </a:r>
          </a:p>
          <a:p>
            <a:pPr algn="just"/>
            <a:endParaRPr lang="hr-HR" sz="1700" b="1" dirty="0"/>
          </a:p>
          <a:p>
            <a:pPr algn="just"/>
            <a:r>
              <a:rPr lang="hr-HR" sz="1700" b="1" dirty="0"/>
              <a:t>To znači da ovaj dokument predstavlja predviđanje koliko će se novca od građana i privrede u toku jedne godine prikupiti i na koji način će se taj novac trošiti.</a:t>
            </a:r>
          </a:p>
          <a:p>
            <a:pPr algn="just"/>
            <a:endParaRPr lang="hr-HR" sz="1700" b="1" dirty="0"/>
          </a:p>
          <a:p>
            <a:pPr algn="just"/>
            <a:r>
              <a:rPr lang="hr-HR" sz="1700" b="1" dirty="0"/>
              <a:t>Iz gradskog budžeta se tokom godine plaćaju sve obaveze lokalne samouprave. Isto tako u budžet se slivaju prihodi iz kojih se podmiruju te obaveze. </a:t>
            </a:r>
          </a:p>
          <a:p>
            <a:pPr algn="just"/>
            <a:endParaRPr lang="hr-HR" sz="1700" b="1" dirty="0"/>
          </a:p>
          <a:p>
            <a:pPr algn="just"/>
            <a:r>
              <a:rPr lang="hr-HR" sz="1700" b="1" dirty="0"/>
              <a:t>Gradonačelnik i lokalna uprava sprovode gradsku politiku, a glavna poluga te politike i razvoja je upravo budžet grada.</a:t>
            </a:r>
          </a:p>
          <a:p>
            <a:pPr algn="just"/>
            <a:endParaRPr lang="hr-HR" sz="1700" b="1" dirty="0"/>
          </a:p>
          <a:p>
            <a:pPr algn="just"/>
            <a:r>
              <a:rPr lang="hr-HR" sz="1700" b="1" dirty="0"/>
              <a:t>Prilikom definisanja ovog, za grad Novi Pazar najvažnijeg dokumenta, rukovode se zakonskim okvirom i propisima, strateškim prioritetima razvoja i drugim elementima.</a:t>
            </a:r>
          </a:p>
          <a:p>
            <a:pPr algn="just"/>
            <a:endParaRPr lang="hr-HR" sz="1700" b="1" dirty="0"/>
          </a:p>
          <a:p>
            <a:pPr algn="just"/>
            <a:r>
              <a:rPr lang="hr-HR" sz="1700" b="1" dirty="0"/>
              <a:t>Realnost je takva da postoje velike razlike između želja i mogućnosti, tako da kreiranje budžeta podrazumeva utvrđivanje prioriteta i pravljenje kompromisa. </a:t>
            </a:r>
          </a:p>
          <a:p>
            <a:pPr algn="just"/>
            <a:endParaRPr lang="hr-HR" sz="1700" b="1" dirty="0"/>
          </a:p>
          <a:p>
            <a:pPr algn="just"/>
            <a:r>
              <a:rPr lang="hr-HR" sz="1700" b="1" dirty="0"/>
              <a:t>Tokom izvršenja budžeta može doći do odstupanja od planiranog usled nepredviđenih okolnosti ili realizacije prihoda u manjem obimu od inicijalno planiranih što posledično utiče na finansiranje planiranih aktivnosti i projekata. </a:t>
            </a:r>
            <a:endParaRPr lang="en-US" sz="1700" dirty="0"/>
          </a:p>
        </p:txBody>
      </p:sp>
    </p:spTree>
    <p:extLst>
      <p:ext uri="{BB962C8B-B14F-4D97-AF65-F5344CB8AC3E}">
        <p14:creationId xmlns:p14="http://schemas.microsoft.com/office/powerpoint/2010/main" xmlns="" val="3137295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9919"/>
          </a:xfrm>
        </p:spPr>
        <p:txBody>
          <a:bodyPr>
            <a:normAutofit/>
          </a:bodyPr>
          <a:lstStyle/>
          <a:p>
            <a:r>
              <a:rPr lang="hr-HR" dirty="0"/>
              <a:t>Šta su prihodi i primanja budžeta?</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595050500"/>
              </p:ext>
            </p:extLst>
          </p:nvPr>
        </p:nvGraphicFramePr>
        <p:xfrm>
          <a:off x="457200" y="1124744"/>
          <a:ext cx="8507288" cy="55967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75FB0A07-249F-4345-993B-6AB4700608B8}" type="slidenum">
              <a:rPr lang="en-US" smtClean="0"/>
              <a:pPr/>
              <a:t>4</a:t>
            </a:fld>
            <a:endParaRPr lang="en-US"/>
          </a:p>
        </p:txBody>
      </p:sp>
    </p:spTree>
    <p:extLst>
      <p:ext uri="{BB962C8B-B14F-4D97-AF65-F5344CB8AC3E}">
        <p14:creationId xmlns:p14="http://schemas.microsoft.com/office/powerpoint/2010/main" xmlns="" val="821529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D340D4-8AC3-4CCC-95D2-3C70E56EB850}"/>
              </a:ext>
            </a:extLst>
          </p:cNvPr>
          <p:cNvSpPr>
            <a:spLocks noGrp="1"/>
          </p:cNvSpPr>
          <p:nvPr>
            <p:ph type="title"/>
          </p:nvPr>
        </p:nvSpPr>
        <p:spPr/>
        <p:txBody>
          <a:bodyPr>
            <a:normAutofit/>
          </a:bodyPr>
          <a:lstStyle/>
          <a:p>
            <a:r>
              <a:rPr lang="en-US" sz="3000" b="1" dirty="0" err="1"/>
              <a:t>Ko</a:t>
            </a:r>
            <a:r>
              <a:rPr lang="en-US" sz="3000" b="1" dirty="0"/>
              <a:t> se </a:t>
            </a:r>
            <a:r>
              <a:rPr lang="en-US" sz="3000" b="1" dirty="0" err="1"/>
              <a:t>finansira</a:t>
            </a:r>
            <a:r>
              <a:rPr lang="en-US" sz="3000" b="1" dirty="0"/>
              <a:t> </a:t>
            </a:r>
            <a:r>
              <a:rPr lang="en-US" sz="3000" b="1" dirty="0" err="1"/>
              <a:t>iz</a:t>
            </a:r>
            <a:r>
              <a:rPr lang="en-US" sz="3000" b="1" dirty="0"/>
              <a:t> </a:t>
            </a:r>
            <a:r>
              <a:rPr lang="en-US" sz="3000" b="1" dirty="0" err="1"/>
              <a:t>budžeta</a:t>
            </a:r>
            <a:r>
              <a:rPr lang="en-US" sz="3000" b="1" dirty="0"/>
              <a:t>?</a:t>
            </a:r>
          </a:p>
        </p:txBody>
      </p:sp>
      <p:sp>
        <p:nvSpPr>
          <p:cNvPr id="3" name="Slide Number Placeholder 2">
            <a:extLst>
              <a:ext uri="{FF2B5EF4-FFF2-40B4-BE49-F238E27FC236}">
                <a16:creationId xmlns:a16="http://schemas.microsoft.com/office/drawing/2014/main" xmlns="" id="{ACD7D842-73B9-40A3-ABB2-C428EB32B533}"/>
              </a:ext>
            </a:extLst>
          </p:cNvPr>
          <p:cNvSpPr>
            <a:spLocks noGrp="1"/>
          </p:cNvSpPr>
          <p:nvPr>
            <p:ph type="sldNum" sz="quarter" idx="12"/>
          </p:nvPr>
        </p:nvSpPr>
        <p:spPr/>
        <p:txBody>
          <a:bodyPr/>
          <a:lstStyle/>
          <a:p>
            <a:fld id="{B6F15528-21DE-4FAA-801E-634DDDAF4B2B}" type="slidenum">
              <a:rPr lang="en-US" smtClean="0"/>
              <a:pPr/>
              <a:t>5</a:t>
            </a:fld>
            <a:endParaRPr lang="en-US"/>
          </a:p>
        </p:txBody>
      </p:sp>
      <p:sp>
        <p:nvSpPr>
          <p:cNvPr id="6" name="Rectangle 3">
            <a:extLst>
              <a:ext uri="{FF2B5EF4-FFF2-40B4-BE49-F238E27FC236}">
                <a16:creationId xmlns:a16="http://schemas.microsoft.com/office/drawing/2014/main" xmlns="" id="{E8E6BB9E-9E63-4256-A299-A33CF3B2B58A}"/>
              </a:ext>
            </a:extLst>
          </p:cNvPr>
          <p:cNvSpPr txBox="1">
            <a:spLocks noChangeArrowheads="1"/>
          </p:cNvSpPr>
          <p:nvPr/>
        </p:nvSpPr>
        <p:spPr>
          <a:xfrm>
            <a:off x="457200" y="1520825"/>
            <a:ext cx="4186808" cy="2556247"/>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6350" defTabSz="209550">
              <a:buFontTx/>
              <a:buNone/>
            </a:pPr>
            <a:r>
              <a:rPr lang="x-none" altLang="en-US" sz="1600" b="1" dirty="0">
                <a:latin typeface="Calibri" panose="020F0502020204030204" pitchFamily="34" charset="0"/>
                <a:cs typeface="Calibri" panose="020F0502020204030204" pitchFamily="34" charset="0"/>
              </a:rPr>
              <a:t>Direktni korisnici budžetskih sredstava</a:t>
            </a:r>
            <a:r>
              <a:rPr lang="ru-RU" altLang="en-US" sz="1600" b="1" dirty="0">
                <a:latin typeface="Calibri" panose="020F0502020204030204" pitchFamily="34" charset="0"/>
                <a:cs typeface="Calibri" panose="020F0502020204030204" pitchFamily="34" charset="0"/>
              </a:rPr>
              <a:t>:</a:t>
            </a:r>
          </a:p>
          <a:p>
            <a:pPr marL="0" indent="6350" defTabSz="209550">
              <a:buFont typeface="Wingdings" pitchFamily="2" charset="2"/>
              <a:buChar char="Ø"/>
            </a:pPr>
            <a:r>
              <a:rPr lang="ru-RU" altLang="en-US" sz="1600" dirty="0">
                <a:latin typeface="Calibri" panose="020F0502020204030204" pitchFamily="34" charset="0"/>
                <a:cs typeface="Calibri" panose="020F0502020204030204" pitchFamily="34" charset="0"/>
              </a:rPr>
              <a:t>	</a:t>
            </a:r>
            <a:r>
              <a:rPr lang="x-none" altLang="en-US" sz="1600" dirty="0">
                <a:latin typeface="Calibri" panose="020F0502020204030204" pitchFamily="34" charset="0"/>
                <a:cs typeface="Calibri" panose="020F0502020204030204" pitchFamily="34" charset="0"/>
              </a:rPr>
              <a:t>Skupština grada</a:t>
            </a:r>
            <a:endParaRPr lang="ru-RU" altLang="en-US" sz="1600" dirty="0">
              <a:latin typeface="Calibri" panose="020F0502020204030204" pitchFamily="34" charset="0"/>
              <a:cs typeface="Calibri" panose="020F0502020204030204" pitchFamily="34" charset="0"/>
            </a:endParaRPr>
          </a:p>
          <a:p>
            <a:pPr marL="0" indent="6350" defTabSz="209550">
              <a:buFont typeface="Wingdings" pitchFamily="2" charset="2"/>
              <a:buChar char="Ø"/>
            </a:pPr>
            <a:r>
              <a:rPr lang="ru-RU" altLang="en-US" sz="1600" dirty="0">
                <a:latin typeface="Calibri" panose="020F0502020204030204" pitchFamily="34" charset="0"/>
                <a:cs typeface="Calibri" panose="020F0502020204030204" pitchFamily="34" charset="0"/>
              </a:rPr>
              <a:t>	</a:t>
            </a:r>
            <a:r>
              <a:rPr lang="x-none" altLang="en-US" sz="1600" dirty="0">
                <a:latin typeface="Calibri" panose="020F0502020204030204" pitchFamily="34" charset="0"/>
                <a:cs typeface="Calibri" panose="020F0502020204030204" pitchFamily="34" charset="0"/>
              </a:rPr>
              <a:t>Gradonačelnik</a:t>
            </a:r>
            <a:endParaRPr lang="ru-RU" altLang="en-US" sz="1600" dirty="0">
              <a:latin typeface="Calibri" panose="020F0502020204030204" pitchFamily="34" charset="0"/>
              <a:cs typeface="Calibri" panose="020F0502020204030204" pitchFamily="34" charset="0"/>
            </a:endParaRPr>
          </a:p>
          <a:p>
            <a:pPr marL="0" indent="6350" defTabSz="209550">
              <a:buFont typeface="Wingdings" pitchFamily="2" charset="2"/>
              <a:buChar char="Ø"/>
            </a:pPr>
            <a:r>
              <a:rPr lang="ru-RU" altLang="en-US" sz="1600" dirty="0">
                <a:latin typeface="Calibri" panose="020F0502020204030204" pitchFamily="34" charset="0"/>
                <a:cs typeface="Calibri" panose="020F0502020204030204" pitchFamily="34" charset="0"/>
              </a:rPr>
              <a:t>	</a:t>
            </a:r>
            <a:r>
              <a:rPr lang="x-none" altLang="en-US" sz="1600" dirty="0">
                <a:latin typeface="Calibri" panose="020F0502020204030204" pitchFamily="34" charset="0"/>
                <a:cs typeface="Calibri" panose="020F0502020204030204" pitchFamily="34" charset="0"/>
              </a:rPr>
              <a:t>Gradsko veće</a:t>
            </a:r>
            <a:endParaRPr lang="ru-RU" altLang="en-US" sz="1600" dirty="0">
              <a:latin typeface="Calibri" panose="020F0502020204030204" pitchFamily="34" charset="0"/>
              <a:cs typeface="Calibri" panose="020F0502020204030204" pitchFamily="34" charset="0"/>
            </a:endParaRPr>
          </a:p>
          <a:p>
            <a:pPr marL="0" indent="6350" defTabSz="209550">
              <a:buFont typeface="Wingdings" pitchFamily="2" charset="2"/>
              <a:buChar char="Ø"/>
            </a:pPr>
            <a:r>
              <a:rPr lang="ru-RU" altLang="en-US" sz="1600" dirty="0">
                <a:latin typeface="Calibri" panose="020F0502020204030204" pitchFamily="34" charset="0"/>
                <a:cs typeface="Calibri" panose="020F0502020204030204" pitchFamily="34" charset="0"/>
              </a:rPr>
              <a:t>	</a:t>
            </a:r>
            <a:r>
              <a:rPr lang="x-none" altLang="en-US" sz="1600" dirty="0">
                <a:latin typeface="Calibri" panose="020F0502020204030204" pitchFamily="34" charset="0"/>
                <a:cs typeface="Calibri" panose="020F0502020204030204" pitchFamily="34" charset="0"/>
              </a:rPr>
              <a:t>Gradska uprava za izvorne i poverene poslove</a:t>
            </a:r>
            <a:endParaRPr lang="ru-RU" altLang="en-US" sz="1600" dirty="0">
              <a:latin typeface="Calibri" panose="020F0502020204030204" pitchFamily="34" charset="0"/>
              <a:cs typeface="Calibri" panose="020F0502020204030204" pitchFamily="34" charset="0"/>
            </a:endParaRPr>
          </a:p>
          <a:p>
            <a:pPr marL="0" indent="6350" defTabSz="209550">
              <a:buFont typeface="Wingdings" pitchFamily="2" charset="2"/>
              <a:buChar char="Ø"/>
            </a:pPr>
            <a:r>
              <a:rPr lang="ru-RU" altLang="en-US" sz="1600" dirty="0">
                <a:latin typeface="Calibri" panose="020F0502020204030204" pitchFamily="34" charset="0"/>
                <a:cs typeface="Calibri" panose="020F0502020204030204" pitchFamily="34" charset="0"/>
              </a:rPr>
              <a:t>	</a:t>
            </a:r>
            <a:r>
              <a:rPr lang="x-none" altLang="en-US" sz="1600" dirty="0">
                <a:latin typeface="Calibri" panose="020F0502020204030204" pitchFamily="34" charset="0"/>
                <a:cs typeface="Calibri" panose="020F0502020204030204" pitchFamily="34" charset="0"/>
              </a:rPr>
              <a:t>Gradska uprava za naplatu javnih prihoda</a:t>
            </a:r>
            <a:endParaRPr lang="ru-RU" altLang="en-US" sz="1600" dirty="0">
              <a:latin typeface="Calibri" panose="020F0502020204030204" pitchFamily="34" charset="0"/>
              <a:cs typeface="Calibri" panose="020F0502020204030204" pitchFamily="34" charset="0"/>
            </a:endParaRPr>
          </a:p>
          <a:p>
            <a:pPr marL="0" indent="6350" defTabSz="209550">
              <a:buFont typeface="Wingdings" pitchFamily="2" charset="2"/>
              <a:buChar char="Ø"/>
            </a:pPr>
            <a:r>
              <a:rPr lang="ru-RU" altLang="en-US" sz="1600" dirty="0">
                <a:latin typeface="Calibri" panose="020F0502020204030204" pitchFamily="34" charset="0"/>
                <a:cs typeface="Calibri" panose="020F0502020204030204" pitchFamily="34" charset="0"/>
              </a:rPr>
              <a:t>	</a:t>
            </a:r>
            <a:r>
              <a:rPr lang="x-none" altLang="en-US" sz="1600" dirty="0">
                <a:latin typeface="Calibri" panose="020F0502020204030204" pitchFamily="34" charset="0"/>
                <a:cs typeface="Calibri" panose="020F0502020204030204" pitchFamily="34" charset="0"/>
              </a:rPr>
              <a:t>Gradsko javno pravobranilaštvo</a:t>
            </a:r>
          </a:p>
        </p:txBody>
      </p:sp>
      <p:sp>
        <p:nvSpPr>
          <p:cNvPr id="7" name="Rectangle 4">
            <a:extLst>
              <a:ext uri="{FF2B5EF4-FFF2-40B4-BE49-F238E27FC236}">
                <a16:creationId xmlns:a16="http://schemas.microsoft.com/office/drawing/2014/main" xmlns="" id="{30BCF7F3-A532-4695-8BE1-1BC6CE96B0B9}"/>
              </a:ext>
            </a:extLst>
          </p:cNvPr>
          <p:cNvSpPr>
            <a:spLocks noChangeArrowheads="1"/>
          </p:cNvSpPr>
          <p:nvPr/>
        </p:nvSpPr>
        <p:spPr bwMode="auto">
          <a:xfrm>
            <a:off x="4751388" y="1520825"/>
            <a:ext cx="4038600" cy="378038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indent="6350" defTabSz="209550">
              <a:defRPr>
                <a:solidFill>
                  <a:schemeClr val="tx1"/>
                </a:solidFill>
                <a:latin typeface="Calibri" panose="020F0502020204030204" pitchFamily="34" charset="0"/>
              </a:defRPr>
            </a:lvl1pPr>
            <a:lvl2pPr marL="1108075" indent="-285750" defTabSz="209550">
              <a:defRPr>
                <a:solidFill>
                  <a:schemeClr val="tx1"/>
                </a:solidFill>
                <a:latin typeface="Calibri" panose="020F0502020204030204" pitchFamily="34" charset="0"/>
              </a:defRPr>
            </a:lvl2pPr>
            <a:lvl3pPr marL="1508125" indent="-228600" defTabSz="209550">
              <a:defRPr>
                <a:solidFill>
                  <a:schemeClr val="tx1"/>
                </a:solidFill>
                <a:latin typeface="Calibri" panose="020F0502020204030204" pitchFamily="34" charset="0"/>
              </a:defRPr>
            </a:lvl3pPr>
            <a:lvl4pPr marL="1965325" indent="-228600" defTabSz="209550">
              <a:defRPr>
                <a:solidFill>
                  <a:schemeClr val="tx1"/>
                </a:solidFill>
                <a:latin typeface="Calibri" panose="020F0502020204030204" pitchFamily="34" charset="0"/>
              </a:defRPr>
            </a:lvl4pPr>
            <a:lvl5pPr marL="2422525" indent="-228600" defTabSz="209550">
              <a:defRPr>
                <a:solidFill>
                  <a:schemeClr val="tx1"/>
                </a:solidFill>
                <a:latin typeface="Calibri" panose="020F0502020204030204" pitchFamily="34" charset="0"/>
              </a:defRPr>
            </a:lvl5pPr>
            <a:lvl6pPr marL="2879725" indent="-228600" defTabSz="209550" eaLnBrk="0" fontAlgn="base" hangingPunct="0">
              <a:spcBef>
                <a:spcPct val="0"/>
              </a:spcBef>
              <a:spcAft>
                <a:spcPct val="0"/>
              </a:spcAft>
              <a:defRPr>
                <a:solidFill>
                  <a:schemeClr val="tx1"/>
                </a:solidFill>
                <a:latin typeface="Calibri" panose="020F0502020204030204" pitchFamily="34" charset="0"/>
              </a:defRPr>
            </a:lvl6pPr>
            <a:lvl7pPr marL="3336925" indent="-228600" defTabSz="209550" eaLnBrk="0" fontAlgn="base" hangingPunct="0">
              <a:spcBef>
                <a:spcPct val="0"/>
              </a:spcBef>
              <a:spcAft>
                <a:spcPct val="0"/>
              </a:spcAft>
              <a:defRPr>
                <a:solidFill>
                  <a:schemeClr val="tx1"/>
                </a:solidFill>
                <a:latin typeface="Calibri" panose="020F0502020204030204" pitchFamily="34" charset="0"/>
              </a:defRPr>
            </a:lvl7pPr>
            <a:lvl8pPr marL="3794125" indent="-228600" defTabSz="209550" eaLnBrk="0" fontAlgn="base" hangingPunct="0">
              <a:spcBef>
                <a:spcPct val="0"/>
              </a:spcBef>
              <a:spcAft>
                <a:spcPct val="0"/>
              </a:spcAft>
              <a:defRPr>
                <a:solidFill>
                  <a:schemeClr val="tx1"/>
                </a:solidFill>
                <a:latin typeface="Calibri" panose="020F0502020204030204" pitchFamily="34" charset="0"/>
              </a:defRPr>
            </a:lvl8pPr>
            <a:lvl9pPr marL="4251325" indent="-228600" defTabSz="209550" eaLnBrk="0" fontAlgn="base" hangingPunct="0">
              <a:spcBef>
                <a:spcPct val="0"/>
              </a:spcBef>
              <a:spcAft>
                <a:spcPct val="0"/>
              </a:spcAft>
              <a:defRPr>
                <a:solidFill>
                  <a:schemeClr val="tx1"/>
                </a:solidFill>
                <a:latin typeface="Calibri" panose="020F0502020204030204" pitchFamily="34" charset="0"/>
              </a:defRPr>
            </a:lvl9pPr>
          </a:lstStyle>
          <a:p>
            <a:pPr>
              <a:spcBef>
                <a:spcPct val="20000"/>
              </a:spcBef>
            </a:pPr>
            <a:r>
              <a:rPr lang="x-none" altLang="en-US" sz="1600" b="1" dirty="0">
                <a:cs typeface="Calibri" panose="020F0502020204030204" pitchFamily="34" charset="0"/>
              </a:rPr>
              <a:t>Indirektni korisnici budžetskih sredstava</a:t>
            </a:r>
            <a:r>
              <a:rPr lang="ru-RU" altLang="en-US" sz="1600" b="1" dirty="0">
                <a:cs typeface="Calibri" panose="020F0502020204030204" pitchFamily="34" charset="0"/>
              </a:rPr>
              <a:t>:</a:t>
            </a: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Narodna biblioteka Dositej Obradović</a:t>
            </a:r>
            <a:r>
              <a:rPr lang="ru-RU" altLang="en-US" sz="1600" dirty="0">
                <a:cs typeface="Calibri" panose="020F0502020204030204" pitchFamily="34" charset="0"/>
              </a:rPr>
              <a:t> </a:t>
            </a: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Muzej Ras</a:t>
            </a:r>
            <a:endParaRPr lang="ru-RU" altLang="en-US" sz="1600" dirty="0">
              <a:cs typeface="Calibri" panose="020F0502020204030204" pitchFamily="34" charset="0"/>
            </a:endParaRP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Arhiv Ras</a:t>
            </a:r>
            <a:endParaRPr lang="ru-RU" altLang="en-US" sz="1600" dirty="0">
              <a:cs typeface="Calibri" panose="020F0502020204030204" pitchFamily="34" charset="0"/>
            </a:endParaRP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Kulturni centar</a:t>
            </a:r>
            <a:endParaRPr lang="ru-RU" altLang="en-US" sz="1600" dirty="0">
              <a:cs typeface="Calibri" panose="020F0502020204030204" pitchFamily="34" charset="0"/>
            </a:endParaRP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Regionalno pozorište</a:t>
            </a:r>
            <a:endParaRPr lang="ru-RU" altLang="en-US" sz="1600" dirty="0">
              <a:cs typeface="Calibri" panose="020F0502020204030204" pitchFamily="34" charset="0"/>
            </a:endParaRP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Centar za decu i omladinu Duga</a:t>
            </a:r>
            <a:endParaRPr lang="ru-RU" altLang="en-US" sz="1600" dirty="0">
              <a:cs typeface="Calibri" panose="020F0502020204030204" pitchFamily="34" charset="0"/>
            </a:endParaRP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Turistička organizacija Novi Pazar</a:t>
            </a:r>
            <a:endParaRPr lang="ru-RU" altLang="en-US" sz="1600" dirty="0">
              <a:cs typeface="Calibri" panose="020F0502020204030204" pitchFamily="34" charset="0"/>
            </a:endParaRP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Predškolska ustanova Mladist</a:t>
            </a:r>
            <a:endParaRPr lang="ru-RU" altLang="en-US" sz="1600" dirty="0">
              <a:cs typeface="Calibri" panose="020F0502020204030204" pitchFamily="34" charset="0"/>
            </a:endParaRP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Mesne zajednice</a:t>
            </a:r>
            <a:endParaRPr lang="ru-RU" altLang="en-US" sz="1600" dirty="0">
              <a:solidFill>
                <a:srgbClr val="FF0000"/>
              </a:solidFill>
              <a:cs typeface="Calibri" panose="020F0502020204030204" pitchFamily="34" charset="0"/>
            </a:endParaRPr>
          </a:p>
          <a:p>
            <a:pPr marL="234950" indent="-228600">
              <a:spcBef>
                <a:spcPct val="20000"/>
              </a:spcBef>
              <a:buFont typeface="Wingdings" pitchFamily="2" charset="2"/>
              <a:buChar char="Ø"/>
            </a:pPr>
            <a:r>
              <a:rPr lang="x-none" altLang="en-US" sz="1600" dirty="0">
                <a:cs typeface="Calibri" panose="020F0502020204030204" pitchFamily="34" charset="0"/>
              </a:rPr>
              <a:t>Regionalni centar za profesionalni razvoj zaposlenih u obrazovanju</a:t>
            </a: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p:txBody>
      </p:sp>
      <p:sp>
        <p:nvSpPr>
          <p:cNvPr id="8" name="Rectangle 5">
            <a:extLst>
              <a:ext uri="{FF2B5EF4-FFF2-40B4-BE49-F238E27FC236}">
                <a16:creationId xmlns:a16="http://schemas.microsoft.com/office/drawing/2014/main" xmlns="" id="{734B072C-B864-4B5A-A0CD-62430F9C1C63}"/>
              </a:ext>
            </a:extLst>
          </p:cNvPr>
          <p:cNvSpPr>
            <a:spLocks noChangeArrowheads="1"/>
          </p:cNvSpPr>
          <p:nvPr/>
        </p:nvSpPr>
        <p:spPr bwMode="auto">
          <a:xfrm>
            <a:off x="467544" y="3916957"/>
            <a:ext cx="4038600" cy="23923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indent="6350" defTabSz="209550">
              <a:defRPr>
                <a:solidFill>
                  <a:schemeClr val="tx1"/>
                </a:solidFill>
                <a:latin typeface="Calibri" panose="020F0502020204030204" pitchFamily="34" charset="0"/>
              </a:defRPr>
            </a:lvl1pPr>
            <a:lvl2pPr marL="1108075" indent="-285750" defTabSz="209550">
              <a:defRPr>
                <a:solidFill>
                  <a:schemeClr val="tx1"/>
                </a:solidFill>
                <a:latin typeface="Calibri" panose="020F0502020204030204" pitchFamily="34" charset="0"/>
              </a:defRPr>
            </a:lvl2pPr>
            <a:lvl3pPr marL="1508125" indent="-228600" defTabSz="209550">
              <a:defRPr>
                <a:solidFill>
                  <a:schemeClr val="tx1"/>
                </a:solidFill>
                <a:latin typeface="Calibri" panose="020F0502020204030204" pitchFamily="34" charset="0"/>
              </a:defRPr>
            </a:lvl3pPr>
            <a:lvl4pPr marL="1965325" indent="-228600" defTabSz="209550">
              <a:defRPr>
                <a:solidFill>
                  <a:schemeClr val="tx1"/>
                </a:solidFill>
                <a:latin typeface="Calibri" panose="020F0502020204030204" pitchFamily="34" charset="0"/>
              </a:defRPr>
            </a:lvl4pPr>
            <a:lvl5pPr marL="2422525" indent="-228600" defTabSz="209550">
              <a:defRPr>
                <a:solidFill>
                  <a:schemeClr val="tx1"/>
                </a:solidFill>
                <a:latin typeface="Calibri" panose="020F0502020204030204" pitchFamily="34" charset="0"/>
              </a:defRPr>
            </a:lvl5pPr>
            <a:lvl6pPr marL="2879725" indent="-228600" defTabSz="209550" eaLnBrk="0" fontAlgn="base" hangingPunct="0">
              <a:spcBef>
                <a:spcPct val="0"/>
              </a:spcBef>
              <a:spcAft>
                <a:spcPct val="0"/>
              </a:spcAft>
              <a:defRPr>
                <a:solidFill>
                  <a:schemeClr val="tx1"/>
                </a:solidFill>
                <a:latin typeface="Calibri" panose="020F0502020204030204" pitchFamily="34" charset="0"/>
              </a:defRPr>
            </a:lvl6pPr>
            <a:lvl7pPr marL="3336925" indent="-228600" defTabSz="209550" eaLnBrk="0" fontAlgn="base" hangingPunct="0">
              <a:spcBef>
                <a:spcPct val="0"/>
              </a:spcBef>
              <a:spcAft>
                <a:spcPct val="0"/>
              </a:spcAft>
              <a:defRPr>
                <a:solidFill>
                  <a:schemeClr val="tx1"/>
                </a:solidFill>
                <a:latin typeface="Calibri" panose="020F0502020204030204" pitchFamily="34" charset="0"/>
              </a:defRPr>
            </a:lvl7pPr>
            <a:lvl8pPr marL="3794125" indent="-228600" defTabSz="209550" eaLnBrk="0" fontAlgn="base" hangingPunct="0">
              <a:spcBef>
                <a:spcPct val="0"/>
              </a:spcBef>
              <a:spcAft>
                <a:spcPct val="0"/>
              </a:spcAft>
              <a:defRPr>
                <a:solidFill>
                  <a:schemeClr val="tx1"/>
                </a:solidFill>
                <a:latin typeface="Calibri" panose="020F0502020204030204" pitchFamily="34" charset="0"/>
              </a:defRPr>
            </a:lvl8pPr>
            <a:lvl9pPr marL="4251325" indent="-228600" defTabSz="209550" eaLnBrk="0" fontAlgn="base" hangingPunct="0">
              <a:spcBef>
                <a:spcPct val="0"/>
              </a:spcBef>
              <a:spcAft>
                <a:spcPct val="0"/>
              </a:spcAft>
              <a:defRPr>
                <a:solidFill>
                  <a:schemeClr val="tx1"/>
                </a:solidFill>
                <a:latin typeface="Calibri" panose="020F0502020204030204" pitchFamily="34" charset="0"/>
              </a:defRPr>
            </a:lvl9pPr>
          </a:lstStyle>
          <a:p>
            <a:pPr>
              <a:spcBef>
                <a:spcPct val="20000"/>
              </a:spcBef>
            </a:pPr>
            <a:r>
              <a:rPr lang="x-none" altLang="en-US" sz="1600" b="1" dirty="0">
                <a:cs typeface="Calibri" panose="020F0502020204030204" pitchFamily="34" charset="0"/>
              </a:rPr>
              <a:t>Ostali korisnici javnih sredstava</a:t>
            </a:r>
            <a:r>
              <a:rPr lang="ru-RU" altLang="en-US" sz="1600" b="1" dirty="0">
                <a:cs typeface="Calibri" panose="020F0502020204030204" pitchFamily="34" charset="0"/>
              </a:rPr>
              <a:t>:</a:t>
            </a: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Obrazovne ustanove </a:t>
            </a:r>
            <a:r>
              <a:rPr lang="ru-RU" altLang="en-US" sz="1600" dirty="0">
                <a:cs typeface="Calibri" panose="020F0502020204030204" pitchFamily="34" charset="0"/>
              </a:rPr>
              <a:t>(</a:t>
            </a:r>
            <a:r>
              <a:rPr lang="x-none" altLang="en-US" sz="1600" dirty="0">
                <a:cs typeface="Calibri" panose="020F0502020204030204" pitchFamily="34" charset="0"/>
              </a:rPr>
              <a:t>škole</a:t>
            </a:r>
            <a:r>
              <a:rPr lang="ru-RU" altLang="en-US" sz="1600" dirty="0">
                <a:cs typeface="Calibri" panose="020F0502020204030204" pitchFamily="34" charset="0"/>
              </a:rPr>
              <a:t>)</a:t>
            </a: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Dom zdravlja</a:t>
            </a:r>
            <a:endParaRPr lang="ru-RU" altLang="en-US" sz="1600" dirty="0">
              <a:cs typeface="Calibri" panose="020F0502020204030204" pitchFamily="34" charset="0"/>
            </a:endParaRP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Centar za socijalni rad</a:t>
            </a:r>
            <a:endParaRPr lang="ru-RU" altLang="en-US" sz="1600" dirty="0">
              <a:cs typeface="Calibri" panose="020F0502020204030204" pitchFamily="34" charset="0"/>
            </a:endParaRPr>
          </a:p>
          <a:p>
            <a:pPr>
              <a:spcBef>
                <a:spcPct val="20000"/>
              </a:spcBef>
              <a:buFont typeface="Wingdings" pitchFamily="2" charset="2"/>
              <a:buChar char="Ø"/>
            </a:pPr>
            <a:r>
              <a:rPr lang="ru-RU" altLang="en-US" sz="1600" dirty="0">
                <a:cs typeface="Calibri" panose="020F0502020204030204" pitchFamily="34" charset="0"/>
              </a:rPr>
              <a:t>	</a:t>
            </a:r>
            <a:r>
              <a:rPr lang="x-none" altLang="en-US" sz="1600" dirty="0">
                <a:cs typeface="Calibri" panose="020F0502020204030204" pitchFamily="34" charset="0"/>
              </a:rPr>
              <a:t>Sportski savez</a:t>
            </a:r>
          </a:p>
          <a:p>
            <a:pPr marL="234950" indent="-228600">
              <a:spcBef>
                <a:spcPct val="20000"/>
              </a:spcBef>
              <a:buFont typeface="Wingdings" pitchFamily="2" charset="2"/>
              <a:buChar char="Ø"/>
            </a:pPr>
            <a:r>
              <a:rPr lang="x-none" altLang="en-US" sz="1600" dirty="0">
                <a:cs typeface="Calibri" panose="020F0502020204030204" pitchFamily="34" charset="0"/>
              </a:rPr>
              <a:t>Javna ustanova – Ustanova za sport</a:t>
            </a:r>
            <a:r>
              <a:rPr lang="ru-RU" altLang="en-US" sz="1600" dirty="0">
                <a:cs typeface="Calibri" panose="020F0502020204030204" pitchFamily="34" charset="0"/>
              </a:rPr>
              <a:t>	</a:t>
            </a:r>
            <a:endParaRPr lang="x-none" altLang="en-US" sz="1600" dirty="0">
              <a:cs typeface="Calibri" panose="020F0502020204030204" pitchFamily="34" charset="0"/>
            </a:endParaRPr>
          </a:p>
          <a:p>
            <a:pPr marL="234950" indent="-228600">
              <a:spcBef>
                <a:spcPct val="20000"/>
              </a:spcBef>
              <a:buFont typeface="Wingdings" pitchFamily="2" charset="2"/>
              <a:buChar char="Ø"/>
            </a:pPr>
            <a:r>
              <a:rPr lang="x-none" altLang="en-US" sz="1600" dirty="0">
                <a:cs typeface="Calibri" panose="020F0502020204030204" pitchFamily="34" charset="0"/>
              </a:rPr>
              <a:t>Javna ustanova - Kancelarija za mlade</a:t>
            </a:r>
          </a:p>
          <a:p>
            <a:pPr marL="234950" indent="-228600">
              <a:spcBef>
                <a:spcPct val="20000"/>
              </a:spcBef>
              <a:buFont typeface="Wingdings" pitchFamily="2" charset="2"/>
              <a:buChar char="Ø"/>
            </a:pPr>
            <a:endParaRPr lang="x-none" altLang="en-US" sz="1600" dirty="0">
              <a:cs typeface="Calibri" panose="020F0502020204030204" pitchFamily="34" charset="0"/>
            </a:endParaRPr>
          </a:p>
          <a:p>
            <a:pPr>
              <a:spcBef>
                <a:spcPct val="20000"/>
              </a:spcBef>
            </a:pPr>
            <a:endParaRPr lang="x-none"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a:p>
            <a:pPr>
              <a:spcBef>
                <a:spcPct val="20000"/>
              </a:spcBef>
            </a:pPr>
            <a:endParaRPr lang="ru-RU" altLang="en-US" sz="1600" dirty="0">
              <a:cs typeface="Calibri" panose="020F0502020204030204" pitchFamily="34" charset="0"/>
            </a:endParaRPr>
          </a:p>
        </p:txBody>
      </p:sp>
    </p:spTree>
    <p:extLst>
      <p:ext uri="{BB962C8B-B14F-4D97-AF65-F5344CB8AC3E}">
        <p14:creationId xmlns:p14="http://schemas.microsoft.com/office/powerpoint/2010/main" xmlns="" val="3062928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CS" sz="2800" i="1" dirty="0"/>
              <a:t>STRUKTURA OSTVARENIH TEKUĆIH PRIHODA I PRIMANJA</a:t>
            </a:r>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xmlns="" val="653067551"/>
              </p:ext>
            </p:extLst>
          </p:nvPr>
        </p:nvGraphicFramePr>
        <p:xfrm>
          <a:off x="274638" y="1298575"/>
          <a:ext cx="8594725"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066801"/>
            <a:ext cx="6858000" cy="152400"/>
          </a:xfrm>
        </p:spPr>
        <p:txBody>
          <a:bodyPr>
            <a:noAutofit/>
          </a:bodyPr>
          <a:lstStyle/>
          <a:p>
            <a:r>
              <a:rPr lang="x-none" sz="3600" dirty="0"/>
              <a:t>Ostvarenje prihoda i primanja u odnosu na plan</a:t>
            </a:r>
            <a:endParaRPr lang="en-US" sz="3600" dirty="0"/>
          </a:p>
        </p:txBody>
      </p:sp>
      <p:graphicFrame>
        <p:nvGraphicFramePr>
          <p:cNvPr id="5" name="Chart 4">
            <a:extLst>
              <a:ext uri="{FF2B5EF4-FFF2-40B4-BE49-F238E27FC236}">
                <a16:creationId xmlns:a16="http://schemas.microsoft.com/office/drawing/2014/main" xmlns="" id="{00000000-0008-0000-0000-000003000000}"/>
              </a:ext>
            </a:extLst>
          </p:cNvPr>
          <p:cNvGraphicFramePr>
            <a:graphicFrameLocks/>
          </p:cNvGraphicFramePr>
          <p:nvPr>
            <p:extLst>
              <p:ext uri="{D42A27DB-BD31-4B8C-83A1-F6EECF244321}">
                <p14:modId xmlns:p14="http://schemas.microsoft.com/office/powerpoint/2010/main" xmlns="" val="4029276061"/>
              </p:ext>
            </p:extLst>
          </p:nvPr>
        </p:nvGraphicFramePr>
        <p:xfrm>
          <a:off x="685800" y="1600200"/>
          <a:ext cx="7762874" cy="438784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p:txBody>
          <a:bodyPr/>
          <a:lstStyle/>
          <a:p>
            <a:endParaRPr lang="en-US"/>
          </a:p>
        </p:txBody>
      </p:sp>
      <p:sp>
        <p:nvSpPr>
          <p:cNvPr id="5" name="Slide Number Placeholder 4"/>
          <p:cNvSpPr>
            <a:spLocks noGrp="1"/>
          </p:cNvSpPr>
          <p:nvPr>
            <p:ph type="sldNum" sz="quarter" idx="12"/>
          </p:nvPr>
        </p:nvSpPr>
        <p:spPr/>
        <p:txBody>
          <a:bodyPr/>
          <a:lstStyle/>
          <a:p>
            <a:fld id="{75FB0A07-249F-4345-993B-6AB4700608B8}" type="slidenum">
              <a:rPr lang="en-US" smtClean="0"/>
              <a:pPr/>
              <a:t>8</a:t>
            </a:fld>
            <a:endParaRPr lang="en-US"/>
          </a:p>
        </p:txBody>
      </p:sp>
      <p:sp>
        <p:nvSpPr>
          <p:cNvPr id="6" name="Title 1"/>
          <p:cNvSpPr txBox="1">
            <a:spLocks/>
          </p:cNvSpPr>
          <p:nvPr/>
        </p:nvSpPr>
        <p:spPr>
          <a:xfrm>
            <a:off x="609600" y="263834"/>
            <a:ext cx="8229600" cy="619919"/>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x-none" dirty="0"/>
              <a:t>Šta su rashodi i izdaci budžeta?</a:t>
            </a:r>
            <a:endParaRPr lang="en-US" dirty="0"/>
          </a:p>
        </p:txBody>
      </p:sp>
      <p:graphicFrame>
        <p:nvGraphicFramePr>
          <p:cNvPr id="7" name="Content Placeholder 5"/>
          <p:cNvGraphicFramePr>
            <a:graphicFrameLocks/>
          </p:cNvGraphicFramePr>
          <p:nvPr>
            <p:extLst>
              <p:ext uri="{D42A27DB-BD31-4B8C-83A1-F6EECF244321}">
                <p14:modId xmlns:p14="http://schemas.microsoft.com/office/powerpoint/2010/main" xmlns="" val="3215801153"/>
              </p:ext>
            </p:extLst>
          </p:nvPr>
        </p:nvGraphicFramePr>
        <p:xfrm>
          <a:off x="457200" y="1129627"/>
          <a:ext cx="8229600" cy="55967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Slide Number Placeholder 3"/>
          <p:cNvSpPr txBox="1">
            <a:spLocks/>
          </p:cNvSpPr>
          <p:nvPr/>
        </p:nvSpPr>
        <p:spPr>
          <a:xfrm>
            <a:off x="6705600" y="65087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5FB0A07-249F-4345-993B-6AB4700608B8}" type="slidenum">
              <a:rPr lang="en-US" smtClean="0"/>
              <a:pPr/>
              <a:t>8</a:t>
            </a:fld>
            <a:endParaRPr lang="en-US"/>
          </a:p>
        </p:txBody>
      </p:sp>
    </p:spTree>
    <p:extLst>
      <p:ext uri="{BB962C8B-B14F-4D97-AF65-F5344CB8AC3E}">
        <p14:creationId xmlns:p14="http://schemas.microsoft.com/office/powerpoint/2010/main" xmlns="" val="3561520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sr-Latn-CS" dirty="0"/>
              <a:t>Struktura izvršenih rashoda i izdataka </a:t>
            </a:r>
          </a:p>
        </p:txBody>
      </p:sp>
      <p:graphicFrame>
        <p:nvGraphicFramePr>
          <p:cNvPr id="5" name="Content Placeholder 4"/>
          <p:cNvGraphicFramePr>
            <a:graphicFrameLocks noGrp="1"/>
          </p:cNvGraphicFramePr>
          <p:nvPr>
            <p:ph sz="quarter" idx="13"/>
            <p:extLst>
              <p:ext uri="{D42A27DB-BD31-4B8C-83A1-F6EECF244321}">
                <p14:modId xmlns:p14="http://schemas.microsoft.com/office/powerpoint/2010/main" xmlns="" val="2334269380"/>
              </p:ext>
            </p:extLst>
          </p:nvPr>
        </p:nvGraphicFramePr>
        <p:xfrm>
          <a:off x="274638" y="1298575"/>
          <a:ext cx="8594725"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892456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12329</TotalTime>
  <Words>979</Words>
  <Application>Microsoft Office PowerPoint</Application>
  <PresentationFormat>On-screen Show (4:3)</PresentationFormat>
  <Paragraphs>173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GRAD NOVI PAZAR</vt:lpstr>
      <vt:lpstr>SADRŽAJ:</vt:lpstr>
      <vt:lpstr>Budžet grada – od plana do realizacije</vt:lpstr>
      <vt:lpstr>Šta su prihodi i primanja budžeta?</vt:lpstr>
      <vt:lpstr>Ko se finansira iz budžeta?</vt:lpstr>
      <vt:lpstr>STRUKTURA OSTVARENIH TEKUĆIH PRIHODA I PRIMANJA</vt:lpstr>
      <vt:lpstr>Ostvarenje prihoda i primanja u odnosu na plan</vt:lpstr>
      <vt:lpstr>Slide 8</vt:lpstr>
      <vt:lpstr>Struktura izvršenih rashoda i izdataka </vt:lpstr>
      <vt:lpstr>Struktura izvršenih rashoda i izdataka</vt:lpstr>
      <vt:lpstr> Izvršenje rashoda i izdataka u odnosu na plan </vt:lpstr>
      <vt:lpstr>Mesečna dinamika izvršenje rashoda  </vt:lpstr>
      <vt:lpstr>Pregled izvršenja rashoda po korisnicima</vt:lpstr>
      <vt:lpstr>Programsko budžetiranje i njegova primena u budžetu grada Novi Pazar</vt:lpstr>
      <vt:lpstr>Zahvaljujemo Vam se što ste izdvojili vreme za prezentaciju.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КОНСОЛИДОВАНИ ЗАВРШНИ РАЧУН БУЏЕТА ОПШТИНЕ ВЕЛИКО ГРАДИШТЕ ЗА 2014.ГОДИНУ</dc:title>
  <dc:creator>JPantic</dc:creator>
  <cp:lastModifiedBy>Sead Masovic</cp:lastModifiedBy>
  <cp:revision>234</cp:revision>
  <cp:lastPrinted>2018-09-10T13:38:36Z</cp:lastPrinted>
  <dcterms:created xsi:type="dcterms:W3CDTF">2006-08-16T00:00:00Z</dcterms:created>
  <dcterms:modified xsi:type="dcterms:W3CDTF">2021-06-14T12:19:59Z</dcterms:modified>
</cp:coreProperties>
</file>