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8"/>
  </p:notesMasterIdLst>
  <p:handoutMasterIdLst>
    <p:handoutMasterId r:id="rId29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66" r:id="rId15"/>
    <p:sldId id="285" r:id="rId16"/>
    <p:sldId id="268" r:id="rId17"/>
    <p:sldId id="276" r:id="rId18"/>
    <p:sldId id="271" r:id="rId19"/>
    <p:sldId id="272" r:id="rId20"/>
    <p:sldId id="281" r:id="rId21"/>
    <p:sldId id="289" r:id="rId22"/>
    <p:sldId id="294" r:id="rId23"/>
    <p:sldId id="300" r:id="rId24"/>
    <p:sldId id="301" r:id="rId25"/>
    <p:sldId id="302" r:id="rId26"/>
    <p:sldId id="256" r:id="rId2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9710" autoAdjust="0"/>
  </p:normalViewPr>
  <p:slideViewPr>
    <p:cSldViewPr>
      <p:cViewPr varScale="1">
        <p:scale>
          <a:sx n="109" d="100"/>
          <a:sy n="109" d="100"/>
        </p:scale>
        <p:origin x="7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PSTINA\IT%20Odeljenje\Budzet\Gradjanski%20budzet%202023\1575558238_2.%20Gradjanski%20vodic%20kroz%20Nacrt%20odluke%20o%20budzetu\3.%20Gradjanski%20vodic%20kroz%20Nacrt%20odluke%20o%20budzetu\Pomocni%20dokumen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1D5-451F-86DC-BEB9C8B3686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1D5-451F-86DC-BEB9C8B3686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1D5-451F-86DC-BEB9C8B3686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1D5-451F-86DC-BEB9C8B3686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1D5-451F-86DC-BEB9C8B36869}"/>
              </c:ext>
            </c:extLst>
          </c:dPt>
          <c:dLbls>
            <c:dLbl>
              <c:idx val="0"/>
              <c:layout>
                <c:manualLayout>
                  <c:x val="-0.20955315870570124"/>
                  <c:y val="-3.37358653697699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D5-451F-86DC-BEB9C8B36869}"/>
                </c:ext>
              </c:extLst>
            </c:dLbl>
            <c:dLbl>
              <c:idx val="2"/>
              <c:layout>
                <c:manualLayout>
                  <c:x val="-4.1283136988461977E-2"/>
                  <c:y val="-1.460651536205033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D5-451F-86DC-BEB9C8B36869}"/>
                </c:ext>
              </c:extLst>
            </c:dLbl>
            <c:dLbl>
              <c:idx val="3"/>
              <c:layout>
                <c:manualLayout>
                  <c:x val="4.7020613178360371E-2"/>
                  <c:y val="-6.303325613710050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08991826715033"/>
                      <c:h val="0.153708692295815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1D5-451F-86DC-BEB9C8B36869}"/>
                </c:ext>
              </c:extLst>
            </c:dLbl>
            <c:dLbl>
              <c:idx val="4"/>
              <c:layout>
                <c:manualLayout>
                  <c:x val="0.16784360352490607"/>
                  <c:y val="-6.22614173228346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3647080709672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A1D5-451F-86DC-BEB9C8B36869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primanja'!$C$6:$C$10</c:f>
              <c:strCache>
                <c:ptCount val="5"/>
                <c:pt idx="0">
                  <c:v>Prihodi od poreza</c:v>
                </c:pt>
                <c:pt idx="1">
                  <c:v>Donacije i 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Preneta sredstva iz ranijih godina</c:v>
                </c:pt>
              </c:strCache>
            </c:strRef>
          </c:cat>
          <c:val>
            <c:numRef>
              <c:f>'Prihodi i primanja'!$D$6:$D$10</c:f>
              <c:numCache>
                <c:formatCode>#,##0</c:formatCode>
                <c:ptCount val="5"/>
                <c:pt idx="0">
                  <c:v>2313000000</c:v>
                </c:pt>
                <c:pt idx="1">
                  <c:v>945000000</c:v>
                </c:pt>
                <c:pt idx="2">
                  <c:v>933000000</c:v>
                </c:pt>
                <c:pt idx="3">
                  <c:v>66500000</c:v>
                </c:pt>
                <c:pt idx="4">
                  <c:v>149000000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D5-451F-86DC-BEB9C8B368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rashoda i izdataka</a:t>
            </a:r>
            <a:endParaRPr lang="en-US" b="1"/>
          </a:p>
        </c:rich>
      </c:tx>
      <c:layout>
        <c:manualLayout>
          <c:xMode val="edge"/>
          <c:yMode val="edge"/>
          <c:x val="0.25112990306103877"/>
          <c:y val="1.56862745098039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C33-4B55-AF49-A0AF5736E50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C33-4B55-AF49-A0AF5736E500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C33-4B55-AF49-A0AF5736E50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C33-4B55-AF49-A0AF5736E50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EC33-4B55-AF49-A0AF5736E50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EC33-4B55-AF49-A0AF5736E50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EC33-4B55-AF49-A0AF5736E50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EC33-4B55-AF49-A0AF5736E50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EC33-4B55-AF49-A0AF5736E50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EC33-4B55-AF49-A0AF5736E500}"/>
              </c:ext>
            </c:extLst>
          </c:dPt>
          <c:dLbls>
            <c:dLbl>
              <c:idx val="0"/>
              <c:layout>
                <c:manualLayout>
                  <c:x val="0.10376313566196183"/>
                  <c:y val="-1.882347229293931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33-4B55-AF49-A0AF5736E500}"/>
                </c:ext>
              </c:extLst>
            </c:dLbl>
            <c:dLbl>
              <c:idx val="1"/>
              <c:layout>
                <c:manualLayout>
                  <c:x val="2.4653312788906083E-2"/>
                  <c:y val="6.7936637332098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33-4B55-AF49-A0AF5736E500}"/>
                </c:ext>
              </c:extLst>
            </c:dLbl>
            <c:dLbl>
              <c:idx val="2"/>
              <c:layout>
                <c:manualLayout>
                  <c:x val="-1.027221366204417E-2"/>
                  <c:y val="5.96078431372549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33-4B55-AF49-A0AF5736E500}"/>
                </c:ext>
              </c:extLst>
            </c:dLbl>
            <c:dLbl>
              <c:idx val="3"/>
              <c:layout>
                <c:manualLayout>
                  <c:x val="-0.10991260530030049"/>
                  <c:y val="5.33333333333332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071856965491021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C33-4B55-AF49-A0AF5736E500}"/>
                </c:ext>
              </c:extLst>
            </c:dLbl>
            <c:dLbl>
              <c:idx val="4"/>
              <c:layout>
                <c:manualLayout>
                  <c:x val="-5.3415511042629683E-2"/>
                  <c:y val="-6.274509803921568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C33-4B55-AF49-A0AF5736E500}"/>
                </c:ext>
              </c:extLst>
            </c:dLbl>
            <c:dLbl>
              <c:idx val="5"/>
              <c:layout>
                <c:manualLayout>
                  <c:x val="-8.4232232912334337E-2"/>
                  <c:y val="-2.50979157017137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9659197068777"/>
                      <c:h val="0.102322927281148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C33-4B55-AF49-A0AF5736E500}"/>
                </c:ext>
              </c:extLst>
            </c:dLbl>
            <c:dLbl>
              <c:idx val="6"/>
              <c:layout>
                <c:manualLayout>
                  <c:x val="-0.1376476630713919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C33-4B55-AF49-A0AF5736E500}"/>
                </c:ext>
              </c:extLst>
            </c:dLbl>
            <c:dLbl>
              <c:idx val="7"/>
              <c:layout>
                <c:manualLayout>
                  <c:x val="-0.1335387776065742"/>
                  <c:y val="-0.125490196078431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C33-4B55-AF49-A0AF5736E500}"/>
                </c:ext>
              </c:extLst>
            </c:dLbl>
            <c:dLbl>
              <c:idx val="8"/>
              <c:layout>
                <c:manualLayout>
                  <c:x val="7.7041602465331274E-2"/>
                  <c:y val="-0.1066666666666666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52507592945336"/>
                      <c:h val="0.1487325613710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EC33-4B55-AF49-A0AF5736E500}"/>
                </c:ext>
              </c:extLst>
            </c:dLbl>
            <c:dLbl>
              <c:idx val="9"/>
              <c:layout>
                <c:manualLayout>
                  <c:x val="0.19928094504365698"/>
                  <c:y val="-6.27450980392156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EC33-4B55-AF49-A0AF5736E500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izdaci'!$C$6:$C$15</c:f>
              <c:strCache>
                <c:ptCount val="10"/>
                <c:pt idx="0">
                  <c:v>Rashodi za zaposlene</c:v>
                </c:pt>
                <c:pt idx="1">
                  <c:v>Korišćenje roba i usluga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</c:v>
                </c:pt>
                <c:pt idx="8">
                  <c:v>Izdaci za otplatu glavnice</c:v>
                </c:pt>
                <c:pt idx="9">
                  <c:v>Otplata kamata i prateći troškovi zaduživanja</c:v>
                </c:pt>
              </c:strCache>
            </c:strRef>
          </c:cat>
          <c:val>
            <c:numRef>
              <c:f>'Rashodi i izdaci'!$D$6:$D$15</c:f>
              <c:numCache>
                <c:formatCode>#,##0</c:formatCode>
                <c:ptCount val="10"/>
                <c:pt idx="0">
                  <c:v>1338050000</c:v>
                </c:pt>
                <c:pt idx="1">
                  <c:v>1206690000</c:v>
                </c:pt>
                <c:pt idx="2">
                  <c:v>15000000</c:v>
                </c:pt>
                <c:pt idx="3">
                  <c:v>482500000</c:v>
                </c:pt>
                <c:pt idx="4">
                  <c:v>205000000</c:v>
                </c:pt>
                <c:pt idx="5">
                  <c:v>287760000</c:v>
                </c:pt>
                <c:pt idx="6">
                  <c:v>682400000</c:v>
                </c:pt>
                <c:pt idx="7">
                  <c:v>9000000</c:v>
                </c:pt>
                <c:pt idx="8">
                  <c:v>140000000</c:v>
                </c:pt>
                <c:pt idx="9">
                  <c:v>40100000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C33-4B55-AF49-A0AF5736E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447521841141138E-2"/>
          <c:y val="2.281735616381286E-2"/>
          <c:w val="0.61287209732677328"/>
          <c:h val="0.94113777444486102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063-4B21-BF1C-0FD9B9B2AD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063-4B21-BF1C-0FD9B9B2AD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063-4B21-BF1C-0FD9B9B2AD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063-4B21-BF1C-0FD9B9B2AD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063-4B21-BF1C-0FD9B9B2AD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063-4B21-BF1C-0FD9B9B2AD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063-4B21-BF1C-0FD9B9B2AD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063-4B21-BF1C-0FD9B9B2AD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1063-4B21-BF1C-0FD9B9B2AD0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1063-4B21-BF1C-0FD9B9B2AD0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1063-4B21-BF1C-0FD9B9B2AD0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1063-4B21-BF1C-0FD9B9B2AD0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1063-4B21-BF1C-0FD9B9B2AD0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1063-4B21-BF1C-0FD9B9B2AD03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1063-4B21-BF1C-0FD9B9B2AD03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1063-4B21-BF1C-0FD9B9B2AD03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1063-4B21-BF1C-0FD9B9B2AD03}"/>
              </c:ext>
            </c:extLst>
          </c:dPt>
          <c:dLbls>
            <c:dLbl>
              <c:idx val="2"/>
              <c:layout>
                <c:manualLayout>
                  <c:x val="6.3421988163510608E-3"/>
                  <c:y val="-8.974044911052782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63-4B21-BF1C-0FD9B9B2AD03}"/>
                </c:ext>
              </c:extLst>
            </c:dLbl>
            <c:dLbl>
              <c:idx val="3"/>
              <c:layout>
                <c:manualLayout>
                  <c:x val="4.5661074383813276E-2"/>
                  <c:y val="-9.853518310211226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63-4B21-BF1C-0FD9B9B2AD03}"/>
                </c:ext>
              </c:extLst>
            </c:dLbl>
            <c:dLbl>
              <c:idx val="4"/>
              <c:layout>
                <c:manualLayout>
                  <c:x val="3.0151402484779894E-2"/>
                  <c:y val="-4.575678040244969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63-4B21-BF1C-0FD9B9B2AD03}"/>
                </c:ext>
              </c:extLst>
            </c:dLbl>
            <c:dLbl>
              <c:idx val="5"/>
              <c:layout>
                <c:manualLayout>
                  <c:x val="2.9137593247157045E-2"/>
                  <c:y val="-1.23942840478273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63-4B21-BF1C-0FD9B9B2AD03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P1 - Stanovanje, urbanizam i prostorno planiranje</c:v>
                </c:pt>
                <c:pt idx="1">
                  <c:v>P2 - Komunalne delatnosti </c:v>
                </c:pt>
                <c:pt idx="2">
                  <c:v>P3 - Lokalni ekonomski razvoj </c:v>
                </c:pt>
                <c:pt idx="3">
                  <c:v>P4 - Razvoj turizma</c:v>
                </c:pt>
                <c:pt idx="4">
                  <c:v>P5 - Poljoprivreda i ruralni razvoj</c:v>
                </c:pt>
                <c:pt idx="5">
                  <c:v>P6 - Zaštita životne sredine</c:v>
                </c:pt>
                <c:pt idx="6">
                  <c:v>P7 - Organizacija saobraćaja i saobraćajna infrastruktura</c:v>
                </c:pt>
                <c:pt idx="7">
                  <c:v>P8 - Predškolsko vaspitanje i obrazovanje</c:v>
                </c:pt>
                <c:pt idx="8">
                  <c:v>P9 - Osnovno obrazovanje i vaspitanje</c:v>
                </c:pt>
                <c:pt idx="9">
                  <c:v>P10 - Srednje obrazovanje i vaspitanje</c:v>
                </c:pt>
                <c:pt idx="10">
                  <c:v>P11 - Socijalna i dečija zaštita </c:v>
                </c:pt>
                <c:pt idx="11">
                  <c:v>P12 - Zdravstvena zaštita</c:v>
                </c:pt>
                <c:pt idx="12">
                  <c:v>P13 - Razvoj kulture i informisanja</c:v>
                </c:pt>
                <c:pt idx="13">
                  <c:v>P14 - Развој спорта и омладине</c:v>
                </c:pt>
                <c:pt idx="14">
                  <c:v>P15 - Opšte usluge lokalne samouprave</c:v>
                </c:pt>
                <c:pt idx="15">
                  <c:v>P16 - Politički sistem lokalne samouprave</c:v>
                </c:pt>
                <c:pt idx="16">
                  <c:v>P17 - 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#,##0.00</c:formatCode>
                <c:ptCount val="17"/>
                <c:pt idx="0">
                  <c:v>169000000</c:v>
                </c:pt>
                <c:pt idx="1">
                  <c:v>482500000</c:v>
                </c:pt>
                <c:pt idx="2">
                  <c:v>15000000</c:v>
                </c:pt>
                <c:pt idx="3">
                  <c:v>91900000</c:v>
                </c:pt>
                <c:pt idx="4">
                  <c:v>24000000</c:v>
                </c:pt>
                <c:pt idx="5">
                  <c:v>20000000</c:v>
                </c:pt>
                <c:pt idx="6">
                  <c:v>382000000</c:v>
                </c:pt>
                <c:pt idx="7">
                  <c:v>570000000</c:v>
                </c:pt>
                <c:pt idx="8">
                  <c:v>262500000</c:v>
                </c:pt>
                <c:pt idx="9">
                  <c:v>149000000</c:v>
                </c:pt>
                <c:pt idx="10">
                  <c:v>214500000</c:v>
                </c:pt>
                <c:pt idx="11">
                  <c:v>17000000</c:v>
                </c:pt>
                <c:pt idx="12">
                  <c:v>322000000</c:v>
                </c:pt>
                <c:pt idx="13">
                  <c:v>283900000</c:v>
                </c:pt>
                <c:pt idx="14">
                  <c:v>1232700000</c:v>
                </c:pt>
                <c:pt idx="15">
                  <c:v>85500000</c:v>
                </c:pt>
                <c:pt idx="16">
                  <c:v>85000000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1063-4B21-BF1C-0FD9B9B2AD03}"/>
            </c:ext>
          </c:extLst>
        </c:ser>
        <c:dLbls>
          <c:dLblPos val="bestFit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327404578514881"/>
          <c:y val="6.7245136024663602E-2"/>
          <c:w val="0.33672591702233856"/>
          <c:h val="0.8974936466275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Glasovi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11B-41D8-A35D-CD06E895E221}"/>
              </c:ext>
            </c:extLst>
          </c:dPt>
          <c:dPt>
            <c:idx val="1"/>
            <c:bubble3D val="0"/>
            <c:explosion val="74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411B-41D8-A35D-CD06E895E221}"/>
              </c:ext>
            </c:extLst>
          </c:dPt>
          <c:dPt>
            <c:idx val="2"/>
            <c:bubble3D val="0"/>
            <c:explosion val="28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411B-41D8-A35D-CD06E895E22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411B-41D8-A35D-CD06E895E22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6-411B-41D8-A35D-CD06E895E2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411B-41D8-A35D-CD06E895E22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411B-41D8-A35D-CD06E895E22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411B-41D8-A35D-CD06E895E221}"/>
              </c:ext>
            </c:extLst>
          </c:dPt>
          <c:dLbls>
            <c:dLbl>
              <c:idx val="0"/>
              <c:layout>
                <c:manualLayout>
                  <c:x val="2.7777777777777665E-2"/>
                  <c:y val="9.97977073499662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11B-41D8-A35D-CD06E895E221}"/>
                </c:ext>
              </c:extLst>
            </c:dLbl>
            <c:dLbl>
              <c:idx val="1"/>
              <c:layout>
                <c:manualLayout>
                  <c:x val="0.26234567901234568"/>
                  <c:y val="-9.71004720161834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11B-41D8-A35D-CD06E895E22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411B-41D8-A35D-CD06E895E221}"/>
                </c:ext>
              </c:extLst>
            </c:dLbl>
            <c:dLbl>
              <c:idx val="3"/>
              <c:layout>
                <c:manualLayout>
                  <c:x val="-9.4135802469135804E-2"/>
                  <c:y val="4.25256316999484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1B-41D8-A35D-CD06E895E221}"/>
                </c:ext>
              </c:extLst>
            </c:dLbl>
            <c:dLbl>
              <c:idx val="4"/>
              <c:layout>
                <c:manualLayout>
                  <c:x val="-0.2021604938271605"/>
                  <c:y val="3.2642918960821063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1B-41D8-A35D-CD06E895E221}"/>
                </c:ext>
              </c:extLst>
            </c:dLbl>
            <c:dLbl>
              <c:idx val="5"/>
              <c:layout>
                <c:manualLayout>
                  <c:x val="-3.2407407407407413E-2"/>
                  <c:y val="-4.72016183412002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330" b="1" i="0" u="none" strike="noStrike" kern="1200" spc="0" baseline="0">
                        <a:solidFill>
                          <a:srgbClr val="F79646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 err="1"/>
                      <a:t>Sanacija</a:t>
                    </a:r>
                    <a:r>
                      <a:rPr lang="en-US" sz="1200" dirty="0"/>
                      <a:t> </a:t>
                    </a:r>
                    <a:r>
                      <a:rPr lang="en-US" sz="1200" dirty="0" err="1"/>
                      <a:t>i</a:t>
                    </a:r>
                    <a:r>
                      <a:rPr lang="en-US" sz="1200" dirty="0"/>
                      <a:t> </a:t>
                    </a:r>
                    <a:r>
                      <a:rPr lang="en-US" sz="1200" dirty="0" err="1"/>
                      <a:t>adaptacija</a:t>
                    </a:r>
                    <a:r>
                      <a:rPr lang="en-US" sz="1200" dirty="0"/>
                      <a:t> </a:t>
                    </a:r>
                    <a:r>
                      <a:rPr lang="en-US" sz="1200" dirty="0" err="1"/>
                      <a:t>postojećeg</a:t>
                    </a:r>
                    <a:r>
                      <a:rPr lang="en-US" sz="1200" dirty="0"/>
                      <a:t> </a:t>
                    </a:r>
                    <a:r>
                      <a:rPr lang="en-US" sz="1200" dirty="0" err="1"/>
                      <a:t>objekta</a:t>
                    </a:r>
                    <a:r>
                      <a:rPr lang="en-US" sz="1200" dirty="0"/>
                      <a:t>, ŠOMO "</a:t>
                    </a:r>
                    <a:r>
                      <a:rPr lang="en-US" sz="1200" dirty="0" err="1"/>
                      <a:t>Stevan</a:t>
                    </a:r>
                    <a:r>
                      <a:rPr lang="en-US" sz="1200" dirty="0"/>
                      <a:t> </a:t>
                    </a:r>
                    <a:r>
                      <a:rPr lang="en-US" sz="1200" dirty="0" err="1"/>
                      <a:t>Mokranjac</a:t>
                    </a:r>
                    <a:r>
                      <a:rPr lang="en-US" sz="1200" b="1" i="0" u="none" strike="noStrike" kern="1200" spc="0" baseline="0" dirty="0">
                        <a:solidFill>
                          <a:srgbClr val="F79646"/>
                        </a:solidFill>
                      </a:rPr>
                      <a:t>"</a:t>
                    </a:r>
                    <a:r>
                      <a:rPr lang="en-US" baseline="0" dirty="0"/>
                      <a:t>
</a:t>
                    </a:r>
                    <a:fld id="{814F78CC-9197-4D8E-848D-7E3CB74E3BFA}" type="PERCENTAGE">
                      <a:rPr lang="en-US" baseline="0" dirty="0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330" b="1" i="0" u="none" strike="noStrike" kern="1200" spc="0" baseline="0">
                          <a:solidFill>
                            <a:srgbClr val="F79646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330" b="1" i="0" u="none" strike="noStrike" kern="1200" spc="0" baseline="0">
                      <a:solidFill>
                        <a:srgbClr val="F7964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869604841061532"/>
                      <c:h val="0.1904114345787693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11B-41D8-A35D-CD06E895E221}"/>
                </c:ext>
              </c:extLst>
            </c:dLbl>
            <c:dLbl>
              <c:idx val="6"/>
              <c:layout>
                <c:manualLayout>
                  <c:x val="6.1728395061728392E-2"/>
                  <c:y val="-1.88806473364801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1B-41D8-A35D-CD06E895E221}"/>
                </c:ext>
              </c:extLst>
            </c:dLbl>
            <c:dLbl>
              <c:idx val="7"/>
              <c:layout>
                <c:manualLayout>
                  <c:x val="0.30709876543209874"/>
                  <c:y val="-4.964959888437377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85950714494022"/>
                      <c:h val="0.196897329843209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1B-41D8-A35D-CD06E895E22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Izgradnju prihvatilišta za pse i mačke lutalice u Novom Pazaru</c:v>
                </c:pt>
                <c:pt idx="1">
                  <c:v>Izgradnje nove osnovne škole u Šutenovcu </c:v>
                </c:pt>
                <c:pt idx="2">
                  <c:v>Izgradnja zgrade za socijalno stanovanje</c:v>
                </c:pt>
                <c:pt idx="3">
                  <c:v>Izgradnja plutajućih pregrada na rekama </c:v>
                </c:pt>
                <c:pt idx="4">
                  <c:v>Izgradnja regionalnog pametnog centra</c:v>
                </c:pt>
                <c:pt idx="5">
                  <c:v>Sanacija i adaptacija postojećeg objekta OŠ "Stevan Mokranjac"</c:v>
                </c:pt>
                <c:pt idx="6">
                  <c:v>Tekućee održavanje južnog bedema Gradske tvrđave</c:v>
                </c:pt>
                <c:pt idx="7">
                  <c:v>Izrada fasade i parternog uređenja u IO Sopoćani, OŠ "Halifa bin Zaid Al Nahjan"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126</c:v>
                </c:pt>
                <c:pt idx="1">
                  <c:v>83</c:v>
                </c:pt>
                <c:pt idx="2">
                  <c:v>48</c:v>
                </c:pt>
                <c:pt idx="3">
                  <c:v>44</c:v>
                </c:pt>
                <c:pt idx="4">
                  <c:v>26</c:v>
                </c:pt>
                <c:pt idx="5">
                  <c:v>7</c:v>
                </c:pt>
                <c:pt idx="6">
                  <c:v>5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1B-41D8-A35D-CD06E895E221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/>
            <a:t>Gradske uprave</a:t>
          </a:r>
          <a:endParaRPr lang="sr-Cyrl-RS" sz="1600" dirty="0"/>
        </a:p>
        <a:p>
          <a:r>
            <a:rPr lang="sr-Latn-RS" sz="1600" dirty="0"/>
            <a:t>Gradonačelnik</a:t>
          </a:r>
          <a:endParaRPr lang="sr-Cyrl-RS" sz="1600" dirty="0"/>
        </a:p>
        <a:p>
          <a:r>
            <a:rPr lang="sr-Latn-RS" sz="1600" dirty="0"/>
            <a:t>Gradsko veće</a:t>
          </a:r>
          <a:endParaRPr lang="sr-Cyrl-RS" sz="1600" dirty="0"/>
        </a:p>
        <a:p>
          <a:r>
            <a:rPr lang="sr-Latn-RS" sz="1600" dirty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/>
            <a:t>Osnovne škole</a:t>
          </a:r>
          <a:r>
            <a:rPr lang="sr-Cyrl-RS" sz="1200" dirty="0"/>
            <a:t> </a:t>
          </a:r>
        </a:p>
        <a:p>
          <a:r>
            <a:rPr lang="sr-Latn-RS" sz="1200" dirty="0"/>
            <a:t>Srednje</a:t>
          </a:r>
          <a:br>
            <a:rPr lang="sr-Latn-RS" sz="1200" dirty="0"/>
          </a:br>
          <a:r>
            <a:rPr lang="sr-Latn-RS" sz="1200" dirty="0"/>
            <a:t>škole</a:t>
          </a:r>
          <a:endParaRPr lang="sr-Cyrl-RS" sz="1200" dirty="0"/>
        </a:p>
        <a:p>
          <a:r>
            <a:rPr lang="sr-Latn-RS" sz="1200" dirty="0"/>
            <a:t>Dom</a:t>
          </a:r>
          <a:br>
            <a:rPr lang="sr-Latn-RS" sz="1200" dirty="0"/>
          </a:br>
          <a:r>
            <a:rPr lang="sr-Latn-RS" sz="1200" dirty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/>
            <a:t>Na</a:t>
          </a:r>
          <a:r>
            <a:rPr lang="sr-Cyrl-RS" sz="3000" dirty="0"/>
            <a:t> </a:t>
          </a:r>
          <a:r>
            <a:rPr lang="sr-Latn-RS" sz="3000" dirty="0"/>
            <a:t>osnovu</a:t>
          </a:r>
          <a:r>
            <a:rPr lang="sr-Cyrl-RS" sz="3000" dirty="0"/>
            <a:t> </a:t>
          </a:r>
          <a:r>
            <a:rPr lang="sr-Latn-RS" sz="3000" dirty="0"/>
            <a:t>čega se</a:t>
          </a:r>
          <a:r>
            <a:rPr lang="sr-Cyrl-RS" sz="3000" dirty="0"/>
            <a:t> </a:t>
          </a:r>
          <a:r>
            <a:rPr lang="sr-Latn-RS" sz="3000" dirty="0"/>
            <a:t>donosi</a:t>
          </a:r>
          <a:r>
            <a:rPr lang="sr-Cyrl-RS" sz="3000" dirty="0"/>
            <a:t> </a:t>
          </a:r>
          <a:r>
            <a:rPr lang="sr-Latn-RS" sz="3000" dirty="0"/>
            <a:t>budžet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/>
            <a:t>Zakonski propisi</a:t>
          </a:r>
          <a:r>
            <a:rPr lang="sr-Cyrl-RS" sz="1400" dirty="0"/>
            <a:t>:</a:t>
          </a:r>
        </a:p>
        <a:p>
          <a:pPr algn="l"/>
          <a:r>
            <a:rPr lang="sr-Latn-RS" sz="1400" dirty="0"/>
            <a:t>Zakon o finansiranju lokalne samouprave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budžetskom sistemu</a:t>
          </a:r>
          <a:r>
            <a:rPr lang="sr-Cyrl-RS" sz="1400" dirty="0"/>
            <a:t>,</a:t>
          </a:r>
          <a:endParaRPr lang="sr-Latn-RS" sz="1400" dirty="0"/>
        </a:p>
        <a:p>
          <a:pPr algn="l"/>
          <a:r>
            <a:rPr lang="sr-Latn-RS" sz="1400" dirty="0"/>
            <a:t>Zakon o lokalnoj samoupravi</a:t>
          </a:r>
          <a:r>
            <a:rPr lang="sr-Cyrl-RS" sz="1400" dirty="0"/>
            <a:t>, </a:t>
          </a:r>
          <a:endParaRPr lang="sr-Latn-RS" sz="1400" dirty="0"/>
        </a:p>
        <a:p>
          <a:pPr algn="l"/>
          <a:r>
            <a:rPr lang="pl-PL" sz="1400" dirty="0"/>
            <a:t>Uputstvo </a:t>
          </a:r>
          <a:r>
            <a:rPr lang="sr-Latn-RS" sz="1400" dirty="0"/>
            <a:t>Ministarstva finansija </a:t>
          </a:r>
          <a:r>
            <a:rPr lang="pl-PL" sz="1400" dirty="0"/>
            <a:t>za pripremu Odluke o budžetu lokalne vlasti za 202</a:t>
          </a:r>
          <a:r>
            <a:rPr lang="en-US" sz="1400" dirty="0"/>
            <a:t>4</a:t>
          </a:r>
          <a:r>
            <a:rPr lang="pl-PL" sz="1400" dirty="0"/>
            <a:t>. godinu i projekcija za 202</a:t>
          </a:r>
          <a:r>
            <a:rPr lang="en-US" sz="1400" dirty="0"/>
            <a:t>5</a:t>
          </a:r>
          <a:r>
            <a:rPr lang="pl-PL" sz="1400" dirty="0"/>
            <a:t>. i 202</a:t>
          </a:r>
          <a:r>
            <a:rPr lang="en-US" sz="1400" dirty="0"/>
            <a:t>6</a:t>
          </a:r>
          <a:r>
            <a:rPr lang="pl-PL" sz="1400" dirty="0"/>
            <a:t>. godinu</a:t>
          </a:r>
          <a:endParaRPr lang="sr-Cyrl-RS" sz="1400" dirty="0"/>
        </a:p>
        <a:p>
          <a:pPr algn="l"/>
          <a:r>
            <a:rPr lang="sr-Latn-RS" sz="14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</dgm:pt>
    <dgm:pt modelId="{61AA8207-A6A4-4905-9FD1-93C90724B340}" type="pres">
      <dgm:prSet presAssocID="{F2167233-387A-4C2A-92FA-201B800AF2E5}" presName="connTx" presStyleLbl="parChTrans1D2" presStyleIdx="0" presStyleCnt="4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</dgm:pt>
    <dgm:pt modelId="{92BF821D-14E3-40BB-B3C5-212A94A9CA22}" type="pres">
      <dgm:prSet presAssocID="{9324F21A-CF22-404B-991C-F0FAD04F1E1A}" presName="connTx" presStyleLbl="parChTrans1D2" presStyleIdx="1" presStyleCnt="4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9844" custScaleY="48152" custLinFactNeighborX="937" custLinFactNeighborY="2541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</dgm:pt>
    <dgm:pt modelId="{7E8E6685-0078-4B86-BC52-3A0FBAF76686}" type="pres">
      <dgm:prSet presAssocID="{F68F9F1A-A0AC-4627-BB76-A21CB9C16ACA}" presName="connTx" presStyleLbl="parChTrans1D2" presStyleIdx="2" presStyleCnt="4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9844" custScaleY="48056" custLinFactNeighborX="937" custLinFactNeighborY="4984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</dgm:pt>
    <dgm:pt modelId="{EE9BE54A-48D2-43A6-AD4C-394C0EDDA292}" type="pres">
      <dgm:prSet presAssocID="{B764CED6-B38C-4590-855F-1F4460EB1A27}" presName="connTx" presStyleLbl="parChTrans1D2" presStyleIdx="3" presStyleCnt="4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 custLinFactNeighborX="937" custLinFactNeighborY="5720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>
              <a:solidFill>
                <a:schemeClr val="bg1"/>
              </a:solidFill>
            </a:rPr>
            <a:t>Sredstva iz ostalih izvora</a:t>
          </a:r>
          <a:r>
            <a:rPr lang="sr-Cyrl-RS" sz="1300" dirty="0">
              <a:solidFill>
                <a:schemeClr val="bg1"/>
              </a:solidFill>
            </a:rPr>
            <a:t> </a:t>
          </a:r>
          <a:r>
            <a:rPr lang="en-US" sz="1200" b="1" u="sng" dirty="0">
              <a:solidFill>
                <a:schemeClr val="bg1"/>
              </a:solidFill>
            </a:rPr>
            <a:t>4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191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0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/>
            <a:t>Preneta sredstva iz ranijih godina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en-US" b="1" u="sng" dirty="0"/>
            <a:t>149</a:t>
          </a:r>
          <a:r>
            <a:rPr lang="sr-Latn-RS" b="1" u="sng" dirty="0"/>
            <a:t>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/>
            <a:t>Primanja od prodaje nefinansijske imovine </a:t>
          </a:r>
          <a:r>
            <a:rPr lang="en-US" b="1" u="sng" dirty="0">
              <a:solidFill>
                <a:schemeClr val="bg1"/>
              </a:solidFill>
            </a:rPr>
            <a:t>66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5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/>
            <a:t>Ukupan budžet grada</a:t>
          </a:r>
          <a:r>
            <a:rPr lang="sr-Cyrl-RS" b="1" dirty="0"/>
            <a:t>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406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5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/>
            <a:t>Donacije i</a:t>
          </a:r>
          <a:br>
            <a:rPr lang="sr-Latn-RS" b="1" dirty="0"/>
          </a:br>
          <a:r>
            <a:rPr lang="sr-Latn-RS" b="1" dirty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Neporeski </a:t>
          </a:r>
          <a:br>
            <a:rPr lang="sr-Latn-RS" b="1" dirty="0"/>
          </a:br>
          <a:r>
            <a:rPr lang="sr-Latn-RS" b="1" dirty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just"/>
          <a:r>
            <a:rPr lang="sr-Latn-RS" sz="14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/>
            <a:t>Predstavljaju</a:t>
          </a:r>
          <a:r>
            <a:rPr lang="en-US" altLang="en-US" sz="1400" dirty="0"/>
            <a:t> </a:t>
          </a:r>
          <a:r>
            <a:rPr lang="en-US" altLang="en-US" sz="1400" dirty="0" err="1"/>
            <a:t>višak</a:t>
          </a:r>
          <a:r>
            <a:rPr lang="en-US" altLang="en-US" sz="1400" dirty="0"/>
            <a:t> </a:t>
          </a:r>
          <a:r>
            <a:rPr lang="en-US" altLang="en-US" sz="1400" dirty="0" err="1"/>
            <a:t>prihoda</a:t>
          </a:r>
          <a:r>
            <a:rPr lang="en-US" altLang="en-US" sz="1400" dirty="0"/>
            <a:t> </a:t>
          </a:r>
          <a:r>
            <a:rPr lang="en-US" altLang="en-US" sz="1400" dirty="0" err="1"/>
            <a:t>budžeta</a:t>
          </a:r>
          <a:r>
            <a:rPr lang="en-US" altLang="en-US" sz="1400" dirty="0"/>
            <a:t> </a:t>
          </a:r>
          <a:r>
            <a:rPr lang="en-US" altLang="en-US" sz="1400" dirty="0" err="1"/>
            <a:t>grada</a:t>
          </a:r>
          <a:r>
            <a:rPr lang="en-US" altLang="en-US" sz="1400" dirty="0"/>
            <a:t> </a:t>
          </a:r>
          <a:r>
            <a:rPr lang="en-US" altLang="en-US" sz="1400" dirty="0" err="1"/>
            <a:t>koji</a:t>
          </a:r>
          <a:r>
            <a:rPr lang="en-US" altLang="en-US" sz="1400" dirty="0"/>
            <a:t> </a:t>
          </a:r>
          <a:r>
            <a:rPr lang="en-US" altLang="en-US" sz="1400" dirty="0" err="1"/>
            <a:t>nisu</a:t>
          </a:r>
          <a:r>
            <a:rPr lang="en-US" altLang="en-US" sz="1400" dirty="0"/>
            <a:t> </a:t>
          </a:r>
          <a:r>
            <a:rPr lang="en-US" altLang="en-US" sz="1400" dirty="0" err="1"/>
            <a:t>potrošeni</a:t>
          </a:r>
          <a:r>
            <a:rPr lang="en-US" altLang="en-US" sz="1400" dirty="0"/>
            <a:t> u </a:t>
          </a:r>
          <a:r>
            <a:rPr lang="en-US" altLang="en-US" sz="1400" dirty="0" err="1"/>
            <a:t>prethodnoj</a:t>
          </a:r>
          <a:r>
            <a:rPr lang="en-US" altLang="en-US" sz="1400" dirty="0"/>
            <a:t>  </a:t>
          </a:r>
          <a:r>
            <a:rPr lang="en-US" altLang="en-US" sz="1400" dirty="0" err="1"/>
            <a:t>budžetskoj</a:t>
          </a:r>
          <a:r>
            <a:rPr lang="en-US" altLang="en-US" sz="1400" dirty="0"/>
            <a:t> </a:t>
          </a:r>
          <a:r>
            <a:rPr lang="en-US" altLang="en-US" sz="1400" dirty="0" err="1"/>
            <a:t>godini</a:t>
          </a:r>
          <a:r>
            <a:rPr lang="en-US" altLang="en-US" sz="1400" dirty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5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5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5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/>
            <a:t>Ukupni</a:t>
          </a:r>
          <a:r>
            <a:rPr lang="sr-Cyrl-RS" dirty="0"/>
            <a:t> </a:t>
          </a:r>
          <a:r>
            <a:rPr lang="sr-Latn-RS" dirty="0"/>
            <a:t>budžetski prihodi i primanja</a:t>
          </a:r>
          <a:r>
            <a:rPr lang="sr-Cyrl-RS" dirty="0"/>
            <a:t>  </a:t>
          </a:r>
          <a:r>
            <a:rPr lang="en-US" b="1" u="sng" dirty="0">
              <a:solidFill>
                <a:schemeClr val="bg1"/>
              </a:solidFill>
            </a:rPr>
            <a:t>4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406</a:t>
          </a:r>
          <a:r>
            <a:rPr lang="sr-Latn-RS" b="1" u="sng" dirty="0">
              <a:solidFill>
                <a:schemeClr val="bg1"/>
              </a:solidFill>
            </a:rPr>
            <a:t>.</a:t>
          </a:r>
          <a:r>
            <a:rPr lang="en-US" b="1" u="sng" dirty="0">
              <a:solidFill>
                <a:schemeClr val="bg1"/>
              </a:solidFill>
            </a:rPr>
            <a:t>5</a:t>
          </a:r>
          <a:r>
            <a:rPr lang="sr-Latn-RS" b="1" u="sng" dirty="0">
              <a:solidFill>
                <a:schemeClr val="bg1"/>
              </a:solidFill>
            </a:rPr>
            <a:t>00.000</a:t>
          </a:r>
          <a:r>
            <a:rPr lang="sr-Cyrl-RS" dirty="0"/>
            <a:t> </a:t>
          </a:r>
          <a:r>
            <a:rPr lang="sr-Latn-RS" dirty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/>
            <a:t>Prihodi od poreza</a:t>
          </a:r>
          <a:r>
            <a:rPr lang="sr-Cyrl-RS" sz="1050" dirty="0"/>
            <a:t>  </a:t>
          </a:r>
          <a:r>
            <a:rPr lang="en-US" sz="1100" b="1" u="sng" dirty="0">
              <a:solidFill>
                <a:schemeClr val="bg1"/>
              </a:solidFill>
            </a:rPr>
            <a:t>2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313</a:t>
          </a:r>
          <a:r>
            <a:rPr lang="sr-Latn-RS" sz="1100" b="1" u="sng" dirty="0">
              <a:solidFill>
                <a:schemeClr val="bg1"/>
              </a:solidFill>
            </a:rPr>
            <a:t>.</a:t>
          </a:r>
          <a:r>
            <a:rPr lang="en-US" sz="1100" b="1" u="sng" dirty="0">
              <a:solidFill>
                <a:schemeClr val="bg1"/>
              </a:solidFill>
            </a:rPr>
            <a:t>00</a:t>
          </a:r>
          <a:r>
            <a:rPr lang="sr-Latn-RS" sz="1100" b="1" u="sng" dirty="0">
              <a:solidFill>
                <a:schemeClr val="bg1"/>
              </a:solidFill>
            </a:rPr>
            <a:t>0.000</a:t>
          </a:r>
          <a:r>
            <a:rPr lang="sr-Cyrl-RS" sz="1100" b="1" u="sng" dirty="0">
              <a:solidFill>
                <a:schemeClr val="bg1"/>
              </a:solidFill>
            </a:rPr>
            <a:t> </a:t>
          </a:r>
          <a:r>
            <a:rPr lang="sr-Cyrl-RS" sz="1100" u="sng" dirty="0">
              <a:solidFill>
                <a:srgbClr val="FF0000"/>
              </a:solidFill>
            </a:rPr>
            <a:t> </a:t>
          </a:r>
          <a:r>
            <a:rPr lang="sr-Cyrl-RS" sz="1050" dirty="0">
              <a:solidFill>
                <a:srgbClr val="FF0000"/>
              </a:solidFill>
            </a:rPr>
            <a:t>  </a:t>
          </a:r>
          <a:r>
            <a:rPr lang="sr-Cyrl-RS" sz="1050" dirty="0"/>
            <a:t>    </a:t>
          </a:r>
          <a:r>
            <a:rPr lang="sr-Latn-RS" sz="1050" dirty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/>
            <a:t>Donacije i transferi</a:t>
          </a:r>
          <a:r>
            <a:rPr lang="sr-Cyrl-RS" sz="1100" dirty="0"/>
            <a:t> </a:t>
          </a:r>
          <a:r>
            <a:rPr lang="sr-Latn-RS" sz="1200" b="1" u="sng" dirty="0">
              <a:solidFill>
                <a:schemeClr val="bg1"/>
              </a:solidFill>
            </a:rPr>
            <a:t>9</a:t>
          </a:r>
          <a:r>
            <a:rPr lang="en-US" sz="1200" b="1" u="sng" dirty="0">
              <a:solidFill>
                <a:schemeClr val="bg1"/>
              </a:solidFill>
            </a:rPr>
            <a:t>45.0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/>
            <a:t>Drugi prihodi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933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00</a:t>
          </a:r>
          <a:r>
            <a:rPr lang="sr-Latn-RS" sz="1200" b="1" u="sng" dirty="0">
              <a:solidFill>
                <a:schemeClr val="bg1"/>
              </a:solidFill>
            </a:rPr>
            <a:t>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/>
            <a:t>Primanja od prodaje nefinansijske imovine</a:t>
          </a:r>
          <a:r>
            <a:rPr lang="sr-Cyrl-RS" sz="1100" dirty="0"/>
            <a:t> </a:t>
          </a:r>
          <a:r>
            <a:rPr lang="en-US" sz="1200" b="1" u="sng" dirty="0">
              <a:solidFill>
                <a:schemeClr val="bg1"/>
              </a:solidFill>
            </a:rPr>
            <a:t>66</a:t>
          </a:r>
          <a:r>
            <a:rPr lang="sr-Latn-RS" sz="1200" b="1" u="sng" dirty="0">
              <a:solidFill>
                <a:schemeClr val="bg1"/>
              </a:solidFill>
            </a:rPr>
            <a:t>.</a:t>
          </a:r>
          <a:r>
            <a:rPr lang="en-US" sz="1200" b="1" u="sng" dirty="0">
              <a:solidFill>
                <a:schemeClr val="bg1"/>
              </a:solidFill>
            </a:rPr>
            <a:t>5</a:t>
          </a:r>
          <a:r>
            <a:rPr lang="sr-Latn-RS" sz="1200" b="1" u="sng" dirty="0">
              <a:solidFill>
                <a:schemeClr val="bg1"/>
              </a:solidFill>
            </a:rPr>
            <a:t>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/>
            <a:t>Preneta sredstva iz ranijih godina </a:t>
          </a:r>
          <a:r>
            <a:rPr lang="en-US" sz="1200" b="1" u="sng" dirty="0">
              <a:solidFill>
                <a:schemeClr val="bg1"/>
              </a:solidFill>
            </a:rPr>
            <a:t>149</a:t>
          </a:r>
          <a:r>
            <a:rPr lang="sr-Latn-RS" sz="1200" b="1" u="sng" dirty="0">
              <a:solidFill>
                <a:schemeClr val="bg1"/>
              </a:solidFill>
            </a:rPr>
            <a:t>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200" b="1" dirty="0">
              <a:solidFill>
                <a:schemeClr val="bg1"/>
              </a:solidFill>
            </a:rPr>
            <a:t> </a:t>
          </a:r>
          <a:r>
            <a:rPr lang="sr-Latn-RS" sz="1100" dirty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6"/>
      <dgm:spPr/>
    </dgm:pt>
    <dgm:pt modelId="{63432802-399F-407F-AC10-7219543A0326}" type="pres">
      <dgm:prSet presAssocID="{DB1A1606-130D-4B45-9553-0A0B804495DF}" presName="node" presStyleLbl="vennNode1" presStyleIdx="1" presStyleCnt="6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4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/>
            <a:t>Rashodi za zaposlene </a:t>
          </a:r>
          <a:r>
            <a:rPr lang="sr-Latn-RS" sz="1400" noProof="0" dirty="0"/>
            <a:t>predstavljaju sve troškove za zaposlene, kako u upravi tako i kod budžetskih korisnika </a:t>
          </a:r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/>
            <a:t>Korišćenje</a:t>
          </a:r>
          <a:br>
            <a:rPr lang="sr-Latn-RS" b="1" dirty="0"/>
          </a:br>
          <a:r>
            <a:rPr lang="sr-Latn-RS" b="1" dirty="0"/>
            <a:t>roba i usluga</a:t>
          </a:r>
          <a:r>
            <a:rPr lang="sr-Cyrl-RS" b="1" dirty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/>
            <a:t>Korišćenje roba i usluga </a:t>
          </a:r>
          <a:r>
            <a:rPr lang="sr-Latn-RS" sz="1400" b="0" noProof="0" dirty="0"/>
            <a:t>obuhvataju stalne troškove, putne troškove, usluge po ugovoru, specijalizovane usluge, troškove materijala i tekuće popravke i održavanje.</a:t>
          </a: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/>
            <a:t>Dotacije i transferi </a:t>
          </a:r>
          <a:r>
            <a:rPr lang="sr-Latn-RS" sz="14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/>
            <a:t>Ostali rashodi </a:t>
          </a:r>
          <a:r>
            <a:rPr lang="sr-Latn-RS" sz="1400" b="0" noProof="0" dirty="0"/>
            <a:t>obuhvataju dotacije nevladinim organizacijama, poreze, takse, novčane kazne. </a:t>
          </a: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/>
            <a:t>Socijalna</a:t>
          </a:r>
          <a:br>
            <a:rPr lang="sr-Latn-RS" b="1" dirty="0"/>
          </a:br>
          <a:r>
            <a:rPr lang="sr-Latn-RS" b="1" dirty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/>
            <a:t>Budžetska</a:t>
          </a:r>
          <a:r>
            <a:rPr lang="sr-Cyrl-RS" b="1" dirty="0"/>
            <a:t> </a:t>
          </a:r>
          <a:r>
            <a:rPr lang="sr-Latn-RS" b="1" dirty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>
              <a:latin typeface="Calibri" pitchFamily="34" charset="0"/>
              <a:cs typeface="Calibri" pitchFamily="34" charset="0"/>
            </a:rPr>
            <a:t>. </a:t>
          </a: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/>
            <a:t>Kapitalni</a:t>
          </a:r>
          <a:br>
            <a:rPr lang="sr-Latn-RS" b="1" dirty="0"/>
          </a:br>
          <a:r>
            <a:rPr lang="sr-Latn-RS" b="1" dirty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>
              <a:latin typeface="+mn-lt"/>
            </a:rPr>
            <a:t>Kapitalni izdaci </a:t>
          </a:r>
          <a:r>
            <a:rPr lang="sr-Latn-RS" sz="1400" b="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>
              <a:solidFill>
                <a:schemeClr val="bg1"/>
              </a:solidFill>
            </a:rPr>
            <a:t>Ukupni rashodi i izdaci</a:t>
          </a:r>
          <a:r>
            <a:rPr lang="sr-Cyrl-RS" dirty="0">
              <a:solidFill>
                <a:schemeClr val="bg1"/>
              </a:solidFill>
            </a:rPr>
            <a:t> </a:t>
          </a:r>
          <a:r>
            <a:rPr lang="sr-Latn-RS" b="1" u="sng" dirty="0">
              <a:solidFill>
                <a:schemeClr val="bg1"/>
              </a:solidFill>
            </a:rPr>
            <a:t>4</a:t>
          </a:r>
          <a:r>
            <a:rPr lang="en-US" b="1" u="sng" dirty="0">
              <a:solidFill>
                <a:schemeClr val="bg1"/>
              </a:solidFill>
            </a:rPr>
            <a:t>.</a:t>
          </a:r>
          <a:r>
            <a:rPr lang="sr-Latn-RS" b="1" u="sng" dirty="0">
              <a:solidFill>
                <a:schemeClr val="bg1"/>
              </a:solidFill>
            </a:rPr>
            <a:t>406</a:t>
          </a:r>
          <a:r>
            <a:rPr lang="en-US" b="1" u="sng" dirty="0">
              <a:solidFill>
                <a:schemeClr val="bg1"/>
              </a:solidFill>
            </a:rPr>
            <a:t>.</a:t>
          </a:r>
          <a:r>
            <a:rPr lang="sr-Latn-RS" b="1" u="sng" dirty="0">
              <a:solidFill>
                <a:schemeClr val="bg1"/>
              </a:solidFill>
            </a:rPr>
            <a:t>5</a:t>
          </a:r>
          <a:r>
            <a:rPr lang="en-US" b="1" u="sng" dirty="0">
              <a:solidFill>
                <a:schemeClr val="bg1"/>
              </a:solidFill>
            </a:rPr>
            <a:t>00</a:t>
          </a:r>
          <a:r>
            <a:rPr lang="sr-Latn-RS" b="1" u="sng" dirty="0">
              <a:solidFill>
                <a:schemeClr val="bg1"/>
              </a:solidFill>
            </a:rPr>
            <a:t>.000</a:t>
          </a:r>
          <a:br>
            <a:rPr lang="sr-Latn-RS" dirty="0">
              <a:solidFill>
                <a:srgbClr val="FF0000"/>
              </a:solidFill>
            </a:rPr>
          </a:br>
          <a:r>
            <a:rPr lang="sr-Latn-RS" dirty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Korišćenje roba i usluga</a:t>
          </a:r>
          <a:r>
            <a:rPr lang="ru-RU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1.206.690.000</a:t>
          </a:r>
          <a:r>
            <a:rPr lang="ru-RU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 dirty="0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Subvencije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15.000.000</a:t>
          </a:r>
          <a:r>
            <a:rPr lang="sr-Cyrl-RS" sz="12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050" dirty="0">
              <a:solidFill>
                <a:schemeClr val="bg1"/>
              </a:solidFill>
            </a:rPr>
            <a:t>Kapitalni izdaci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682</a:t>
          </a:r>
          <a:r>
            <a:rPr lang="en-US" sz="1050" b="1" u="sng" dirty="0">
              <a:solidFill>
                <a:schemeClr val="bg1"/>
              </a:solidFill>
            </a:rPr>
            <a:t>.</a:t>
          </a:r>
          <a:r>
            <a:rPr lang="sr-Latn-RS" sz="1050" b="1" u="sng" dirty="0">
              <a:solidFill>
                <a:schemeClr val="bg1"/>
              </a:solidFill>
            </a:rPr>
            <a:t>400.000</a:t>
          </a:r>
          <a:r>
            <a:rPr lang="sr-Cyrl-RS" sz="105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Rashodi za zaposlene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00" b="1" u="sng" dirty="0">
              <a:solidFill>
                <a:schemeClr val="bg1"/>
              </a:solidFill>
            </a:rPr>
            <a:t>1.338</a:t>
          </a:r>
          <a:r>
            <a:rPr lang="en-US" sz="1000" b="1" u="sng" dirty="0">
              <a:solidFill>
                <a:schemeClr val="bg1"/>
              </a:solidFill>
            </a:rPr>
            <a:t>.</a:t>
          </a:r>
          <a:r>
            <a:rPr lang="sr-Latn-RS" sz="1000" b="1" u="sng" dirty="0">
              <a:solidFill>
                <a:schemeClr val="bg1"/>
              </a:solidFill>
            </a:rPr>
            <a:t>050.000</a:t>
          </a:r>
          <a:r>
            <a:rPr lang="sr-Cyrl-RS" sz="1000" b="1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105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Socijalna pomoć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205.000.000</a:t>
          </a:r>
          <a:r>
            <a:rPr lang="sr-Cyrl-RS" sz="1100" b="1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 lIns="0" rIns="0"/>
        <a:lstStyle/>
        <a:p>
          <a:r>
            <a:rPr lang="sr-Latn-RS" sz="1100" dirty="0">
              <a:solidFill>
                <a:schemeClr val="bg1"/>
              </a:solidFill>
            </a:rPr>
            <a:t>Dotacije i trasfri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482.500.000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1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 lIns="0" rIns="0"/>
        <a:lstStyle/>
        <a:p>
          <a:r>
            <a:rPr lang="sr-Latn-RS" sz="1050" dirty="0">
              <a:solidFill>
                <a:schemeClr val="bg1"/>
              </a:solidFill>
            </a:rPr>
            <a:t>Ostali rashodi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b="1" u="sng" dirty="0">
              <a:solidFill>
                <a:schemeClr val="bg1"/>
              </a:solidFill>
            </a:rPr>
            <a:t>287.760.000</a:t>
          </a:r>
          <a:r>
            <a:rPr lang="sr-Cyrl-RS" sz="1050" dirty="0">
              <a:solidFill>
                <a:schemeClr val="bg1"/>
              </a:solidFill>
            </a:rPr>
            <a:t> </a:t>
          </a:r>
          <a:r>
            <a:rPr lang="sr-Latn-RS" sz="1050" dirty="0">
              <a:solidFill>
                <a:schemeClr val="bg1"/>
              </a:solidFill>
            </a:rPr>
            <a:t>dinara</a:t>
          </a:r>
          <a:endParaRPr lang="en-US" sz="9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>
              <a:solidFill>
                <a:schemeClr val="bg1"/>
              </a:solidFill>
            </a:rPr>
            <a:t>Sredstva rezerve</a:t>
          </a:r>
          <a:r>
            <a:rPr lang="sr-Cyrl-RS" sz="1100" dirty="0">
              <a:solidFill>
                <a:schemeClr val="bg1"/>
              </a:solidFill>
            </a:rPr>
            <a:t> </a:t>
          </a:r>
          <a:r>
            <a:rPr lang="sr-Latn-RS" sz="1100" b="1" u="sng" dirty="0">
              <a:solidFill>
                <a:schemeClr val="bg1"/>
              </a:solidFill>
            </a:rPr>
            <a:t>9.000.000</a:t>
          </a:r>
          <a:br>
            <a:rPr lang="sr-Latn-RS" sz="1050" b="1" u="sng" dirty="0">
              <a:solidFill>
                <a:schemeClr val="bg1"/>
              </a:solidFill>
            </a:rPr>
          </a:br>
          <a:r>
            <a:rPr lang="sr-Latn-RS" sz="1100" dirty="0">
              <a:solidFill>
                <a:schemeClr val="bg1"/>
              </a:solidFill>
            </a:rPr>
            <a:t>dinara</a:t>
          </a:r>
          <a:endParaRPr lang="sr-Latn-RS" sz="1000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9BCE34A9-673E-443E-BB77-41129F125313}">
      <dgm:prSet phldrT="[Text]" custT="1"/>
      <dgm:spPr/>
      <dgm:t>
        <a:bodyPr/>
        <a:lstStyle/>
        <a:p>
          <a:r>
            <a:rPr lang="sr-Latn-RS" sz="10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dirty="0">
              <a:solidFill>
                <a:schemeClr val="bg1"/>
              </a:solidFill>
            </a:rPr>
          </a:br>
          <a:r>
            <a:rPr lang="sr-Latn-RS" sz="1100" b="1" u="sng" dirty="0">
              <a:solidFill>
                <a:schemeClr val="bg1"/>
              </a:solidFill>
            </a:rPr>
            <a:t>40</a:t>
          </a:r>
          <a:r>
            <a:rPr lang="en-US" sz="1100" b="1" u="sng" dirty="0">
              <a:solidFill>
                <a:schemeClr val="bg1"/>
              </a:solidFill>
            </a:rPr>
            <a:t>.</a:t>
          </a:r>
          <a:r>
            <a:rPr lang="sr-Latn-RS" sz="1100" b="1" u="sng" dirty="0">
              <a:solidFill>
                <a:schemeClr val="bg1"/>
              </a:solidFill>
            </a:rPr>
            <a:t>10</a:t>
          </a:r>
          <a:r>
            <a:rPr lang="en-US" sz="1100" b="1" u="sng" dirty="0">
              <a:solidFill>
                <a:schemeClr val="bg1"/>
              </a:solidFill>
            </a:rPr>
            <a:t>0.000 </a:t>
          </a:r>
          <a:r>
            <a:rPr lang="sr-Latn-RS" sz="1100" b="0" u="none" noProof="0" dirty="0">
              <a:solidFill>
                <a:schemeClr val="bg1"/>
              </a:solidFill>
            </a:rPr>
            <a:t>dinara</a:t>
          </a:r>
          <a:endParaRPr lang="sr-Latn-RS" sz="1000" b="0" u="none" noProof="0" dirty="0">
            <a:solidFill>
              <a:schemeClr val="bg1"/>
            </a:solidFill>
          </a:endParaRPr>
        </a:p>
      </dgm:t>
    </dgm:pt>
    <dgm:pt modelId="{0D81EDC0-5792-46DE-B72B-1EDDC7F5E57B}" type="parTrans" cxnId="{FC011720-1C9C-4059-AC51-4F97180F4009}">
      <dgm:prSet/>
      <dgm:spPr/>
      <dgm:t>
        <a:bodyPr/>
        <a:lstStyle/>
        <a:p>
          <a:endParaRPr lang="en-US"/>
        </a:p>
      </dgm:t>
    </dgm:pt>
    <dgm:pt modelId="{2D364AC2-9D5F-4898-BE94-B0102EF88273}" type="sibTrans" cxnId="{FC011720-1C9C-4059-AC51-4F97180F4009}">
      <dgm:prSet/>
      <dgm:spPr/>
      <dgm:t>
        <a:bodyPr/>
        <a:lstStyle/>
        <a:p>
          <a:endParaRPr lang="en-US"/>
        </a:p>
      </dgm:t>
    </dgm:pt>
    <dgm:pt modelId="{6174BBB3-FC46-488D-B315-201BBCD82400}">
      <dgm:prSet custT="1"/>
      <dgm:spPr/>
      <dgm:t>
        <a:bodyPr/>
        <a:lstStyle/>
        <a:p>
          <a:r>
            <a:rPr lang="sr-Latn-RS" sz="1000" dirty="0">
              <a:solidFill>
                <a:schemeClr val="bg1"/>
              </a:solidFill>
            </a:rPr>
            <a:t>Izdaci za otplatu glavnice </a:t>
          </a:r>
          <a:r>
            <a:rPr lang="sr-Latn-RS" sz="1000" b="1" u="sng" dirty="0">
              <a:solidFill>
                <a:schemeClr val="bg1"/>
              </a:solidFill>
            </a:rPr>
            <a:t>140.000.000 </a:t>
          </a:r>
          <a:r>
            <a:rPr lang="sr-Latn-RS" sz="1000" dirty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F276D58F-0776-4BA5-9DC8-3158506F6E08}" type="parTrans" cxnId="{54BFD987-3D97-4FB5-A9CB-E91C2CA6BF08}">
      <dgm:prSet/>
      <dgm:spPr/>
      <dgm:t>
        <a:bodyPr/>
        <a:lstStyle/>
        <a:p>
          <a:endParaRPr lang="en-US"/>
        </a:p>
      </dgm:t>
    </dgm:pt>
    <dgm:pt modelId="{155AEB95-6184-4F03-B68C-F76D3011C968}" type="sibTrans" cxnId="{54BFD987-3D97-4FB5-A9CB-E91C2CA6BF0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56599" custScaleY="160478"/>
      <dgm:spPr/>
    </dgm:pt>
    <dgm:pt modelId="{73F305AC-CFDC-45B1-8AB8-6FABD1C99179}" type="pres">
      <dgm:prSet presAssocID="{A7091EAC-498C-4E8C-B46B-331B042A0C75}" presName="node" presStyleLbl="node1" presStyleIdx="0" presStyleCnt="10" custScaleX="147343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10"/>
      <dgm:spPr/>
    </dgm:pt>
    <dgm:pt modelId="{BA1149EF-BE7C-4E2C-BC69-9133F0EADFDA}" type="pres">
      <dgm:prSet presAssocID="{9BCE34A9-673E-443E-BB77-41129F125313}" presName="node" presStyleLbl="node1" presStyleIdx="1" presStyleCnt="10" custScaleX="153125" custScaleY="142770" custRadScaleRad="98629" custRadScaleInc="1427">
        <dgm:presLayoutVars>
          <dgm:bulletEnabled val="1"/>
        </dgm:presLayoutVars>
      </dgm:prSet>
      <dgm:spPr/>
    </dgm:pt>
    <dgm:pt modelId="{8465E365-50A4-4E28-969C-17607D6B0D4E}" type="pres">
      <dgm:prSet presAssocID="{9BCE34A9-673E-443E-BB77-41129F125313}" presName="dummy" presStyleCnt="0"/>
      <dgm:spPr/>
    </dgm:pt>
    <dgm:pt modelId="{B7204D32-E5CA-4F4F-9FB6-A7938BB40744}" type="pres">
      <dgm:prSet presAssocID="{2D364AC2-9D5F-4898-BE94-B0102EF88273}" presName="sibTrans" presStyleLbl="sibTrans2D1" presStyleIdx="1" presStyleCnt="10"/>
      <dgm:spPr/>
    </dgm:pt>
    <dgm:pt modelId="{A14630AA-C1BD-4A7E-B665-0A7C9B6C19C9}" type="pres">
      <dgm:prSet presAssocID="{3FA5C700-C8EE-4CAC-8DA0-0BA7CA952C72}" presName="node" presStyleLbl="node1" presStyleIdx="2" presStyleCnt="10" custScaleX="135339" custScaleY="137324" custRadScaleRad="99559" custRadScaleInc="5608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2" presStyleCnt="10"/>
      <dgm:spPr/>
    </dgm:pt>
    <dgm:pt modelId="{E43F7264-94BE-4E7E-8A98-A0D70BB3AF06}" type="pres">
      <dgm:prSet presAssocID="{4746DA87-483C-4B84-9A22-BC58F96CB23A}" presName="node" presStyleLbl="node1" presStyleIdx="3" presStyleCnt="10" custScaleX="141297" custScaleY="130153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3" presStyleCnt="10"/>
      <dgm:spPr/>
    </dgm:pt>
    <dgm:pt modelId="{115526CD-270E-4C52-A164-15F2B6F9FE39}" type="pres">
      <dgm:prSet presAssocID="{8329AE49-ECD5-4C13-B90F-CA83B6E6F994}" presName="node" presStyleLbl="node1" presStyleIdx="4" presStyleCnt="10" custScaleX="139125" custScaleY="123550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4" presStyleCnt="10"/>
      <dgm:spPr/>
    </dgm:pt>
    <dgm:pt modelId="{5101AD7C-EA94-402A-A388-0FD916639D60}" type="pres">
      <dgm:prSet presAssocID="{9C6F0069-43DC-402D-BD84-1006528FCE04}" presName="node" presStyleLbl="node1" presStyleIdx="5" presStyleCnt="10" custScaleX="126153" custScaleY="124797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5" presStyleCnt="10"/>
      <dgm:spPr/>
    </dgm:pt>
    <dgm:pt modelId="{D19ADD6D-9F0A-4766-B637-BB2D5495A9BB}" type="pres">
      <dgm:prSet presAssocID="{ED01A515-5448-4A3E-A2EC-575448D0F5AA}" presName="node" presStyleLbl="node1" presStyleIdx="6" presStyleCnt="10" custScaleX="131148" custScaleY="130153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6" presStyleCnt="10"/>
      <dgm:spPr/>
    </dgm:pt>
    <dgm:pt modelId="{4F05B281-B6DB-45BB-A427-1BF92AADC139}" type="pres">
      <dgm:prSet presAssocID="{AE26BF5A-34A6-4192-8BEA-D9ECFB941642}" presName="node" presStyleLbl="node1" presStyleIdx="7" presStyleCnt="10" custScaleX="131778" custScaleY="125494" custRadScaleRad="103092" custRadScaleInc="-3242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7" presStyleCnt="10"/>
      <dgm:spPr/>
    </dgm:pt>
    <dgm:pt modelId="{2D6C03BD-4023-431E-84F6-C080A9961C8A}" type="pres">
      <dgm:prSet presAssocID="{91651A17-950C-49EC-8C35-2517548AE9E6}" presName="node" presStyleLbl="node1" presStyleIdx="8" presStyleCnt="10" custScaleX="134628" custScaleY="131362" custRadScaleRad="100605" custRadScaleInc="-26801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8" presStyleCnt="10"/>
      <dgm:spPr/>
    </dgm:pt>
    <dgm:pt modelId="{F11F42A7-BF51-42D6-B41E-F361A6BE2538}" type="pres">
      <dgm:prSet presAssocID="{6174BBB3-FC46-488D-B315-201BBCD82400}" presName="node" presStyleLbl="node1" presStyleIdx="9" presStyleCnt="10" custScaleX="144484" custScaleY="133399">
        <dgm:presLayoutVars>
          <dgm:bulletEnabled val="1"/>
        </dgm:presLayoutVars>
      </dgm:prSet>
      <dgm:spPr/>
    </dgm:pt>
    <dgm:pt modelId="{BED80D98-EC61-44B1-A930-08EF7F09D9B0}" type="pres">
      <dgm:prSet presAssocID="{6174BBB3-FC46-488D-B315-201BBCD82400}" presName="dummy" presStyleCnt="0"/>
      <dgm:spPr/>
    </dgm:pt>
    <dgm:pt modelId="{C6FB02D3-A64E-4C87-88DC-3DEFA6F0CC22}" type="pres">
      <dgm:prSet presAssocID="{155AEB95-6184-4F03-B68C-F76D3011C968}" presName="sibTrans" presStyleLbl="sibTrans2D1" presStyleIdx="9" presStyleCnt="10"/>
      <dgm:spPr/>
    </dgm:pt>
  </dgm:ptLst>
  <dgm:cxnLst>
    <dgm:cxn modelId="{30638209-A4D1-4BFE-943D-C66C72DB50AF}" srcId="{9ED1A3B2-A381-4201-823D-E4B4F944886D}" destId="{ED01A515-5448-4A3E-A2EC-575448D0F5AA}" srcOrd="6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9755841D-AAE5-4909-9424-35035F484AB1}" type="presOf" srcId="{2D364AC2-9D5F-4898-BE94-B0102EF88273}" destId="{B7204D32-E5CA-4F4F-9FB6-A7938BB40744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FC011720-1C9C-4059-AC51-4F97180F4009}" srcId="{9ED1A3B2-A381-4201-823D-E4B4F944886D}" destId="{9BCE34A9-673E-443E-BB77-41129F125313}" srcOrd="1" destOrd="0" parTransId="{0D81EDC0-5792-46DE-B72B-1EDDC7F5E57B}" sibTransId="{2D364AC2-9D5F-4898-BE94-B0102EF88273}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3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78605251-05F1-496C-82B3-97C44385A477}" type="presOf" srcId="{155AEB95-6184-4F03-B68C-F76D3011C968}" destId="{C6FB02D3-A64E-4C87-88DC-3DEFA6F0CC22}" srcOrd="0" destOrd="0" presId="urn:microsoft.com/office/officeart/2005/8/layout/radial6"/>
    <dgm:cxn modelId="{08F09871-B589-44BE-BB9C-AE1A8C072C05}" type="presOf" srcId="{6174BBB3-FC46-488D-B315-201BBCD82400}" destId="{F11F42A7-BF51-42D6-B41E-F361A6BE2538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7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54BFD987-3D97-4FB5-A9CB-E91C2CA6BF08}" srcId="{9ED1A3B2-A381-4201-823D-E4B4F944886D}" destId="{6174BBB3-FC46-488D-B315-201BBCD82400}" srcOrd="9" destOrd="0" parTransId="{F276D58F-0776-4BA5-9DC8-3158506F6E08}" sibTransId="{155AEB95-6184-4F03-B68C-F76D3011C968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5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4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2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8" destOrd="0" parTransId="{842A79D3-4827-4424-A76D-539154392405}" sibTransId="{8962C693-DF60-43F6-9F43-7615C2E1439A}"/>
    <dgm:cxn modelId="{DCF359EE-2AFB-421A-9066-7485BFA19EAF}" type="presOf" srcId="{9BCE34A9-673E-443E-BB77-41129F125313}" destId="{BA1149EF-BE7C-4E2C-BC69-9133F0EADFDA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BFEABA3-E541-40E4-A9E2-75110EEEF528}" type="presParOf" srcId="{F4B68BA8-694B-4B7F-8215-68903FFCD2D7}" destId="{BA1149EF-BE7C-4E2C-BC69-9133F0EADFDA}" srcOrd="4" destOrd="0" presId="urn:microsoft.com/office/officeart/2005/8/layout/radial6"/>
    <dgm:cxn modelId="{89F861A6-F073-4339-A8D6-3418A6F28879}" type="presParOf" srcId="{F4B68BA8-694B-4B7F-8215-68903FFCD2D7}" destId="{8465E365-50A4-4E28-969C-17607D6B0D4E}" srcOrd="5" destOrd="0" presId="urn:microsoft.com/office/officeart/2005/8/layout/radial6"/>
    <dgm:cxn modelId="{7B70850E-CD2F-46F0-9851-31F3AA3F8A78}" type="presParOf" srcId="{F4B68BA8-694B-4B7F-8215-68903FFCD2D7}" destId="{B7204D32-E5CA-4F4F-9FB6-A7938BB40744}" srcOrd="6" destOrd="0" presId="urn:microsoft.com/office/officeart/2005/8/layout/radial6"/>
    <dgm:cxn modelId="{260041D7-6D0A-428E-8B93-851C50B7B7FF}" type="presParOf" srcId="{F4B68BA8-694B-4B7F-8215-68903FFCD2D7}" destId="{A14630AA-C1BD-4A7E-B665-0A7C9B6C19C9}" srcOrd="7" destOrd="0" presId="urn:microsoft.com/office/officeart/2005/8/layout/radial6"/>
    <dgm:cxn modelId="{0CF0692D-2CC1-4A7C-9D34-EF2560B3E5F1}" type="presParOf" srcId="{F4B68BA8-694B-4B7F-8215-68903FFCD2D7}" destId="{B3474404-DEC3-43DE-B1B0-FCCBA45B0B53}" srcOrd="8" destOrd="0" presId="urn:microsoft.com/office/officeart/2005/8/layout/radial6"/>
    <dgm:cxn modelId="{AF9F521A-6219-4917-9E1D-59F3BF42F08F}" type="presParOf" srcId="{F4B68BA8-694B-4B7F-8215-68903FFCD2D7}" destId="{5D42F3FF-3AAD-4819-B004-ADDCB69227EB}" srcOrd="9" destOrd="0" presId="urn:microsoft.com/office/officeart/2005/8/layout/radial6"/>
    <dgm:cxn modelId="{FEBE1266-ACDB-43EC-B9AF-A927FC3322F9}" type="presParOf" srcId="{F4B68BA8-694B-4B7F-8215-68903FFCD2D7}" destId="{E43F7264-94BE-4E7E-8A98-A0D70BB3AF06}" srcOrd="10" destOrd="0" presId="urn:microsoft.com/office/officeart/2005/8/layout/radial6"/>
    <dgm:cxn modelId="{DF58FAA5-9051-47B7-9B31-61C6C5137AE0}" type="presParOf" srcId="{F4B68BA8-694B-4B7F-8215-68903FFCD2D7}" destId="{931EF9CE-45BC-491C-9A74-72874D860E58}" srcOrd="11" destOrd="0" presId="urn:microsoft.com/office/officeart/2005/8/layout/radial6"/>
    <dgm:cxn modelId="{8F9F5FD1-5694-48A5-BB25-459151FF677D}" type="presParOf" srcId="{F4B68BA8-694B-4B7F-8215-68903FFCD2D7}" destId="{19B05264-FBF1-4254-AA6E-8DA1048C9EC5}" srcOrd="12" destOrd="0" presId="urn:microsoft.com/office/officeart/2005/8/layout/radial6"/>
    <dgm:cxn modelId="{72A42ED5-3446-4DE8-A4D3-148A0A30BDBF}" type="presParOf" srcId="{F4B68BA8-694B-4B7F-8215-68903FFCD2D7}" destId="{115526CD-270E-4C52-A164-15F2B6F9FE39}" srcOrd="13" destOrd="0" presId="urn:microsoft.com/office/officeart/2005/8/layout/radial6"/>
    <dgm:cxn modelId="{F5160239-523C-416B-B3F0-76F9EFD3254F}" type="presParOf" srcId="{F4B68BA8-694B-4B7F-8215-68903FFCD2D7}" destId="{E442822E-2282-4D84-AEA3-97E5D7F5026E}" srcOrd="14" destOrd="0" presId="urn:microsoft.com/office/officeart/2005/8/layout/radial6"/>
    <dgm:cxn modelId="{5959F9D9-A684-41D8-BEE2-DE8852492309}" type="presParOf" srcId="{F4B68BA8-694B-4B7F-8215-68903FFCD2D7}" destId="{1EBC4AA2-7966-4002-8CE2-7479E65C1C79}" srcOrd="15" destOrd="0" presId="urn:microsoft.com/office/officeart/2005/8/layout/radial6"/>
    <dgm:cxn modelId="{0657E8C1-01D7-4CC0-B548-C8E5739E41EB}" type="presParOf" srcId="{F4B68BA8-694B-4B7F-8215-68903FFCD2D7}" destId="{5101AD7C-EA94-402A-A388-0FD916639D60}" srcOrd="16" destOrd="0" presId="urn:microsoft.com/office/officeart/2005/8/layout/radial6"/>
    <dgm:cxn modelId="{0DE83748-214B-4394-AFCC-50F73128CA7F}" type="presParOf" srcId="{F4B68BA8-694B-4B7F-8215-68903FFCD2D7}" destId="{97296767-E761-4683-B475-54E34622C9C1}" srcOrd="17" destOrd="0" presId="urn:microsoft.com/office/officeart/2005/8/layout/radial6"/>
    <dgm:cxn modelId="{6FAD0287-3642-4BC3-838C-432047BEF64F}" type="presParOf" srcId="{F4B68BA8-694B-4B7F-8215-68903FFCD2D7}" destId="{FC9B55A0-D6BC-47A3-92D9-CF0D462CBA3E}" srcOrd="18" destOrd="0" presId="urn:microsoft.com/office/officeart/2005/8/layout/radial6"/>
    <dgm:cxn modelId="{85324FF1-B5A8-42C3-9CD8-B8F3A7B41DAF}" type="presParOf" srcId="{F4B68BA8-694B-4B7F-8215-68903FFCD2D7}" destId="{D19ADD6D-9F0A-4766-B637-BB2D5495A9BB}" srcOrd="19" destOrd="0" presId="urn:microsoft.com/office/officeart/2005/8/layout/radial6"/>
    <dgm:cxn modelId="{363F0F02-6E41-404E-B2E5-4890434DECC7}" type="presParOf" srcId="{F4B68BA8-694B-4B7F-8215-68903FFCD2D7}" destId="{CB9DB137-9ACF-4A5D-915D-C6DEF62C671A}" srcOrd="20" destOrd="0" presId="urn:microsoft.com/office/officeart/2005/8/layout/radial6"/>
    <dgm:cxn modelId="{C75A112C-7212-4B80-9DA4-CA7F2DD70EB5}" type="presParOf" srcId="{F4B68BA8-694B-4B7F-8215-68903FFCD2D7}" destId="{84EFD8D8-F116-4363-8F07-0BDD118D8287}" srcOrd="21" destOrd="0" presId="urn:microsoft.com/office/officeart/2005/8/layout/radial6"/>
    <dgm:cxn modelId="{F93707E6-5B1F-4F40-A3A3-B884267CE7F5}" type="presParOf" srcId="{F4B68BA8-694B-4B7F-8215-68903FFCD2D7}" destId="{4F05B281-B6DB-45BB-A427-1BF92AADC139}" srcOrd="22" destOrd="0" presId="urn:microsoft.com/office/officeart/2005/8/layout/radial6"/>
    <dgm:cxn modelId="{3D4ADB0D-3A32-46EB-993B-C2B89385D5E3}" type="presParOf" srcId="{F4B68BA8-694B-4B7F-8215-68903FFCD2D7}" destId="{FEDFE719-4F44-4DDA-B702-82A372856A51}" srcOrd="23" destOrd="0" presId="urn:microsoft.com/office/officeart/2005/8/layout/radial6"/>
    <dgm:cxn modelId="{EBDDFBD5-050A-401C-B541-60C312E8BADC}" type="presParOf" srcId="{F4B68BA8-694B-4B7F-8215-68903FFCD2D7}" destId="{C0575E5C-DEAA-49FF-9C6A-0DF4C03D040D}" srcOrd="24" destOrd="0" presId="urn:microsoft.com/office/officeart/2005/8/layout/radial6"/>
    <dgm:cxn modelId="{FD35A212-0E1F-4819-BF1F-B29719BECB43}" type="presParOf" srcId="{F4B68BA8-694B-4B7F-8215-68903FFCD2D7}" destId="{2D6C03BD-4023-431E-84F6-C080A9961C8A}" srcOrd="25" destOrd="0" presId="urn:microsoft.com/office/officeart/2005/8/layout/radial6"/>
    <dgm:cxn modelId="{BC555FE2-565F-4CC2-844D-BACDB94E3D46}" type="presParOf" srcId="{F4B68BA8-694B-4B7F-8215-68903FFCD2D7}" destId="{2578787D-F4B0-463A-AA6F-94706894BC8C}" srcOrd="26" destOrd="0" presId="urn:microsoft.com/office/officeart/2005/8/layout/radial6"/>
    <dgm:cxn modelId="{6F30A1FC-C56F-4DA2-B79C-F00209C57B2B}" type="presParOf" srcId="{F4B68BA8-694B-4B7F-8215-68903FFCD2D7}" destId="{7C884431-F906-455C-AAF5-4FBEC1E13C27}" srcOrd="27" destOrd="0" presId="urn:microsoft.com/office/officeart/2005/8/layout/radial6"/>
    <dgm:cxn modelId="{A85A8F78-5C78-4E94-836C-60779F897840}" type="presParOf" srcId="{F4B68BA8-694B-4B7F-8215-68903FFCD2D7}" destId="{F11F42A7-BF51-42D6-B41E-F361A6BE2538}" srcOrd="28" destOrd="0" presId="urn:microsoft.com/office/officeart/2005/8/layout/radial6"/>
    <dgm:cxn modelId="{95F7ED52-6062-4060-8515-C82C7379571A}" type="presParOf" srcId="{F4B68BA8-694B-4B7F-8215-68903FFCD2D7}" destId="{BED80D98-EC61-44B1-A930-08EF7F09D9B0}" srcOrd="29" destOrd="0" presId="urn:microsoft.com/office/officeart/2005/8/layout/radial6"/>
    <dgm:cxn modelId="{1B86C6B5-A9D7-4C3D-96E0-2E70BB0971EB}" type="presParOf" srcId="{F4B68BA8-694B-4B7F-8215-68903FFCD2D7}" destId="{C6FB02D3-A64E-4C87-88DC-3DEFA6F0CC22}" srcOrd="3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Gradske uprave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Gradonačelnik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Gradsko veće</a:t>
          </a:r>
          <a:endParaRPr lang="sr-Cyrl-R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600" kern="1200" dirty="0"/>
            <a:t>Skupština grada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Osnovne škole</a:t>
          </a:r>
          <a:r>
            <a:rPr lang="sr-Cyrl-RS" sz="1200" kern="1200" dirty="0"/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Srednje</a:t>
          </a:r>
          <a:br>
            <a:rPr lang="sr-Latn-RS" sz="1200" kern="1200" dirty="0"/>
          </a:br>
          <a:r>
            <a:rPr lang="sr-Latn-RS" sz="1200" kern="1200" dirty="0"/>
            <a:t>škole</a:t>
          </a:r>
          <a:endParaRPr lang="sr-Cyrl-RS" sz="120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Dom</a:t>
          </a:r>
          <a:br>
            <a:rPr lang="sr-Latn-RS" sz="1200" kern="1200" dirty="0"/>
          </a:br>
          <a:r>
            <a:rPr lang="sr-Latn-RS" sz="1200" kern="1200" dirty="0"/>
            <a:t>zdravlja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013" y="2263316"/>
          <a:ext cx="589479" cy="1771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771574"/>
              </a:lnTo>
              <a:lnTo>
                <a:pt x="589479" y="17715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1958075" y="3102426"/>
        <a:ext cx="93353" cy="93353"/>
      </dsp:txXfrm>
    </dsp:sp>
    <dsp:sp modelId="{EE8B77DA-77C5-46AD-80A2-BD307CFE9F0A}">
      <dsp:nvSpPr>
        <dsp:cNvPr id="0" name=""/>
        <dsp:cNvSpPr/>
      </dsp:nvSpPr>
      <dsp:spPr>
        <a:xfrm>
          <a:off x="1710013" y="2263316"/>
          <a:ext cx="589479" cy="1130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1130831"/>
              </a:lnTo>
              <a:lnTo>
                <a:pt x="589479" y="11308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2871" y="2796850"/>
        <a:ext cx="63762" cy="63762"/>
      </dsp:txXfrm>
    </dsp:sp>
    <dsp:sp modelId="{531482B3-13DA-4E77-8EF9-7A508768A321}">
      <dsp:nvSpPr>
        <dsp:cNvPr id="0" name=""/>
        <dsp:cNvSpPr/>
      </dsp:nvSpPr>
      <dsp:spPr>
        <a:xfrm>
          <a:off x="1710013" y="2263316"/>
          <a:ext cx="589479" cy="482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4739" y="0"/>
              </a:lnTo>
              <a:lnTo>
                <a:pt x="294739" y="482350"/>
              </a:lnTo>
              <a:lnTo>
                <a:pt x="589479" y="482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85710" y="2485449"/>
        <a:ext cx="38083" cy="38083"/>
      </dsp:txXfrm>
    </dsp:sp>
    <dsp:sp modelId="{25CF5DCC-0AE9-4D09-ABC1-8BE4D97FDFCB}">
      <dsp:nvSpPr>
        <dsp:cNvPr id="0" name=""/>
        <dsp:cNvSpPr/>
      </dsp:nvSpPr>
      <dsp:spPr>
        <a:xfrm>
          <a:off x="171001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97774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631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3000" kern="1200" dirty="0"/>
            <a:t>Na</a:t>
          </a:r>
          <a:r>
            <a:rPr lang="sr-Cyrl-RS" sz="3000" kern="1200" dirty="0"/>
            <a:t> </a:t>
          </a:r>
          <a:r>
            <a:rPr lang="sr-Latn-RS" sz="3000" kern="1200" dirty="0"/>
            <a:t>osnovu</a:t>
          </a:r>
          <a:r>
            <a:rPr lang="sr-Cyrl-RS" sz="3000" kern="1200" dirty="0"/>
            <a:t> </a:t>
          </a:r>
          <a:r>
            <a:rPr lang="sr-Latn-RS" sz="3000" kern="1200" dirty="0"/>
            <a:t>čega se</a:t>
          </a:r>
          <a:r>
            <a:rPr lang="sr-Cyrl-RS" sz="3000" kern="1200" dirty="0"/>
            <a:t> </a:t>
          </a:r>
          <a:r>
            <a:rPr lang="sr-Latn-RS" sz="3000" kern="1200" dirty="0"/>
            <a:t>donosi</a:t>
          </a:r>
          <a:r>
            <a:rPr lang="sr-Cyrl-RS" sz="3000" kern="1200" dirty="0"/>
            <a:t> </a:t>
          </a:r>
          <a:r>
            <a:rPr lang="sr-Latn-RS" sz="3000" kern="1200" dirty="0"/>
            <a:t>budžet</a:t>
          </a:r>
          <a:r>
            <a:rPr lang="en-US" sz="3000" kern="1200" dirty="0"/>
            <a:t>? </a:t>
          </a:r>
        </a:p>
      </dsp:txBody>
      <dsp:txXfrm>
        <a:off x="-111631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12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Zakonski propisi</a:t>
          </a:r>
          <a:r>
            <a:rPr lang="sr-Cyrl-RS" sz="1400" kern="1200" dirty="0"/>
            <a:t>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finansiranju lokalne samouprave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budžetskom sistemu</a:t>
          </a:r>
          <a:r>
            <a:rPr lang="sr-Cyrl-RS" sz="1400" kern="1200" dirty="0"/>
            <a:t>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Zakon o lokalnoj samoupravi</a:t>
          </a:r>
          <a:r>
            <a:rPr lang="sr-Cyrl-RS" sz="1400" kern="1200" dirty="0"/>
            <a:t>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Uputstvo </a:t>
          </a:r>
          <a:r>
            <a:rPr lang="sr-Latn-RS" sz="1400" kern="1200" dirty="0"/>
            <a:t>Ministarstva finansija </a:t>
          </a:r>
          <a:r>
            <a:rPr lang="pl-PL" sz="1400" kern="1200" dirty="0"/>
            <a:t>za pripremu Odluke o budžetu lokalne vlasti za 202</a:t>
          </a:r>
          <a:r>
            <a:rPr lang="en-US" sz="1400" kern="1200" dirty="0"/>
            <a:t>4</a:t>
          </a:r>
          <a:r>
            <a:rPr lang="pl-PL" sz="1400" kern="1200" dirty="0"/>
            <a:t>. godinu i projekcija za 202</a:t>
          </a:r>
          <a:r>
            <a:rPr lang="en-US" sz="1400" kern="1200" dirty="0"/>
            <a:t>5</a:t>
          </a:r>
          <a:r>
            <a:rPr lang="pl-PL" sz="1400" kern="1200" dirty="0"/>
            <a:t>. i 202</a:t>
          </a:r>
          <a:r>
            <a:rPr lang="en-US" sz="1400" kern="1200" dirty="0"/>
            <a:t>6</a:t>
          </a:r>
          <a:r>
            <a:rPr lang="pl-PL" sz="1400" kern="1200" dirty="0"/>
            <a:t>. godinu</a:t>
          </a:r>
          <a:endParaRPr lang="sr-Cyrl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12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99492" y="2539002"/>
          <a:ext cx="5345038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Potrebe budžetskih korisnika</a:t>
          </a:r>
          <a:endParaRPr lang="en-US" sz="1400" kern="1200" dirty="0"/>
        </a:p>
      </dsp:txBody>
      <dsp:txXfrm>
        <a:off x="2299492" y="2539002"/>
        <a:ext cx="5345038" cy="413327"/>
      </dsp:txXfrm>
    </dsp:sp>
    <dsp:sp modelId="{B2DE3A8A-BA09-499F-9C72-0630724E4538}">
      <dsp:nvSpPr>
        <dsp:cNvPr id="0" name=""/>
        <dsp:cNvSpPr/>
      </dsp:nvSpPr>
      <dsp:spPr>
        <a:xfrm>
          <a:off x="2299492" y="3187895"/>
          <a:ext cx="5345038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Započeti projekti iz ranijih godina</a:t>
          </a:r>
          <a:endParaRPr lang="en-US" sz="1400" kern="1200" dirty="0"/>
        </a:p>
      </dsp:txBody>
      <dsp:txXfrm>
        <a:off x="2299492" y="3187895"/>
        <a:ext cx="5345038" cy="412503"/>
      </dsp:txXfrm>
    </dsp:sp>
    <dsp:sp modelId="{94F14A6F-3CD0-4A17-88D3-6F4D0EB2D4E6}">
      <dsp:nvSpPr>
        <dsp:cNvPr id="0" name=""/>
        <dsp:cNvSpPr/>
      </dsp:nvSpPr>
      <dsp:spPr>
        <a:xfrm>
          <a:off x="2299492" y="38213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400" kern="1200" dirty="0"/>
            <a:t>Ostvarenje prošlogodišnjeg budžeta</a:t>
          </a:r>
          <a:endParaRPr lang="en-US" sz="1400" kern="1200" dirty="0"/>
        </a:p>
      </dsp:txBody>
      <dsp:txXfrm>
        <a:off x="2299492" y="38213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Preneta sredstva iz ranijih godina</a:t>
          </a:r>
          <a:r>
            <a:rPr lang="sr-Cyrl-RS" sz="1200" kern="1200" dirty="0">
              <a:solidFill>
                <a:srgbClr val="FF0000"/>
              </a:solidFill>
            </a:rPr>
            <a:t> </a:t>
          </a:r>
          <a:r>
            <a:rPr lang="sr-Latn-RS" sz="1200" kern="1200" dirty="0">
              <a:solidFill>
                <a:srgbClr val="FF0000"/>
              </a:solidFill>
            </a:rPr>
            <a:t> </a:t>
          </a:r>
          <a:r>
            <a:rPr lang="en-US" sz="1200" b="1" u="sng" kern="1200" dirty="0"/>
            <a:t>149</a:t>
          </a:r>
          <a:r>
            <a:rPr lang="sr-Latn-RS" sz="1200" b="1" u="sng" kern="1200" dirty="0"/>
            <a:t>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81968" y="484512"/>
        <a:ext cx="870886" cy="870886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27914" y="835949"/>
        <a:ext cx="524966" cy="168012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kern="1200" dirty="0"/>
            <a:t>Primanja od prodaje nefinansijske imovine </a:t>
          </a:r>
          <a:r>
            <a:rPr lang="en-US" sz="1200" b="1" u="sng" kern="1200" dirty="0">
              <a:solidFill>
                <a:schemeClr val="bg1"/>
              </a:solidFill>
            </a:rPr>
            <a:t>66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5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327940" y="484512"/>
        <a:ext cx="870886" cy="870886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573886" y="835949"/>
        <a:ext cx="524966" cy="168012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Sredstva iz ostalih izvora</a:t>
          </a:r>
          <a:r>
            <a:rPr lang="sr-Cyrl-RS" sz="1300" kern="1200" dirty="0">
              <a:solidFill>
                <a:schemeClr val="bg1"/>
              </a:solidFill>
            </a:rPr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191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0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490300" y="489402"/>
        <a:ext cx="950015" cy="861105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831763" y="709940"/>
        <a:ext cx="524966" cy="420030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200" b="1" kern="1200" dirty="0"/>
            <a:t>Ukupan budžet grada</a:t>
          </a:r>
          <a:r>
            <a:rPr lang="sr-Cyrl-RS" sz="1200" b="1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4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406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5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768157" y="495503"/>
        <a:ext cx="1046481" cy="848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59577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Poreski prihodi</a:t>
          </a:r>
          <a:endParaRPr lang="en-US" sz="2300" b="1" kern="1200" dirty="0"/>
        </a:p>
      </dsp:txBody>
      <dsp:txXfrm>
        <a:off x="4153" y="59577"/>
        <a:ext cx="2124745" cy="768487"/>
      </dsp:txXfrm>
    </dsp:sp>
    <dsp:sp modelId="{02385D1D-92EB-445D-B736-940004751C79}">
      <dsp:nvSpPr>
        <dsp:cNvPr id="0" name=""/>
        <dsp:cNvSpPr/>
      </dsp:nvSpPr>
      <dsp:spPr>
        <a:xfrm>
          <a:off x="2128898" y="59577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59577"/>
          <a:ext cx="5779306" cy="7684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altLang="en-US" sz="1400" kern="1200" noProof="0" dirty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59577"/>
        <a:ext cx="5779306" cy="768487"/>
      </dsp:txXfrm>
    </dsp:sp>
    <dsp:sp modelId="{F40D94EA-52E0-4740-A924-EAF350BDF213}">
      <dsp:nvSpPr>
        <dsp:cNvPr id="0" name=""/>
        <dsp:cNvSpPr/>
      </dsp:nvSpPr>
      <dsp:spPr>
        <a:xfrm>
          <a:off x="4153" y="1078971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Donacije i</a:t>
          </a:r>
          <a:br>
            <a:rPr lang="sr-Latn-RS" sz="2300" b="1" kern="1200" dirty="0"/>
          </a:br>
          <a:r>
            <a:rPr lang="sr-Latn-RS" sz="2300" b="1" kern="1200" dirty="0"/>
            <a:t>transferi</a:t>
          </a:r>
          <a:endParaRPr lang="en-US" sz="2300" b="1" kern="1200" dirty="0"/>
        </a:p>
      </dsp:txBody>
      <dsp:txXfrm>
        <a:off x="4153" y="1078971"/>
        <a:ext cx="2124745" cy="768487"/>
      </dsp:txXfrm>
    </dsp:sp>
    <dsp:sp modelId="{0E930D30-96BC-4D43-B65A-EE88C46DBE48}">
      <dsp:nvSpPr>
        <dsp:cNvPr id="0" name=""/>
        <dsp:cNvSpPr/>
      </dsp:nvSpPr>
      <dsp:spPr>
        <a:xfrm>
          <a:off x="2128898" y="910865"/>
          <a:ext cx="424949" cy="11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910865"/>
          <a:ext cx="5779306" cy="110470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910865"/>
        <a:ext cx="5779306" cy="1104700"/>
      </dsp:txXfrm>
    </dsp:sp>
    <dsp:sp modelId="{CCB8139E-CA19-491D-9FCD-6BF28923C725}">
      <dsp:nvSpPr>
        <dsp:cNvPr id="0" name=""/>
        <dsp:cNvSpPr/>
      </dsp:nvSpPr>
      <dsp:spPr>
        <a:xfrm>
          <a:off x="4153" y="2098365"/>
          <a:ext cx="2124745" cy="7684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Neporeski </a:t>
          </a:r>
          <a:br>
            <a:rPr lang="sr-Latn-RS" sz="2300" b="1" kern="1200" dirty="0"/>
          </a:br>
          <a:r>
            <a:rPr lang="sr-Latn-RS" sz="2300" b="1" kern="1200" dirty="0"/>
            <a:t>prihodi</a:t>
          </a:r>
          <a:endParaRPr lang="en-US" sz="2300" b="1" kern="1200" dirty="0"/>
        </a:p>
      </dsp:txBody>
      <dsp:txXfrm>
        <a:off x="4153" y="2098365"/>
        <a:ext cx="2124745" cy="768487"/>
      </dsp:txXfrm>
    </dsp:sp>
    <dsp:sp modelId="{14D1633C-A097-4A5A-8269-B04E98857E56}">
      <dsp:nvSpPr>
        <dsp:cNvPr id="0" name=""/>
        <dsp:cNvSpPr/>
      </dsp:nvSpPr>
      <dsp:spPr>
        <a:xfrm>
          <a:off x="2128898" y="2098365"/>
          <a:ext cx="424949" cy="7684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098365"/>
          <a:ext cx="5779306" cy="76848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noProof="0" dirty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2098365"/>
        <a:ext cx="5779306" cy="768487"/>
      </dsp:txXfrm>
    </dsp:sp>
    <dsp:sp modelId="{9312B733-3AEB-49F6-8245-08553BA2949B}">
      <dsp:nvSpPr>
        <dsp:cNvPr id="0" name=""/>
        <dsp:cNvSpPr/>
      </dsp:nvSpPr>
      <dsp:spPr>
        <a:xfrm>
          <a:off x="4153" y="2949653"/>
          <a:ext cx="2124745" cy="1423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Primanja od prodaje nefinansijske imovine</a:t>
          </a:r>
          <a:endParaRPr lang="en-US" sz="2300" b="1" kern="1200" dirty="0"/>
        </a:p>
      </dsp:txBody>
      <dsp:txXfrm>
        <a:off x="4153" y="2949653"/>
        <a:ext cx="2124745" cy="1423125"/>
      </dsp:txXfrm>
    </dsp:sp>
    <dsp:sp modelId="{435AB433-2559-485A-A03D-C32F36288071}">
      <dsp:nvSpPr>
        <dsp:cNvPr id="0" name=""/>
        <dsp:cNvSpPr/>
      </dsp:nvSpPr>
      <dsp:spPr>
        <a:xfrm>
          <a:off x="2128898" y="2949653"/>
          <a:ext cx="424949" cy="14231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949653"/>
          <a:ext cx="5779306" cy="1423125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kern="1200" noProof="0" dirty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</a:p>
      </dsp:txBody>
      <dsp:txXfrm>
        <a:off x="2723827" y="2949653"/>
        <a:ext cx="5779306" cy="1423125"/>
      </dsp:txXfrm>
    </dsp:sp>
    <dsp:sp modelId="{939B76D1-BB33-4E50-9ECD-839FB5787B95}">
      <dsp:nvSpPr>
        <dsp:cNvPr id="0" name=""/>
        <dsp:cNvSpPr/>
      </dsp:nvSpPr>
      <dsp:spPr>
        <a:xfrm>
          <a:off x="4153" y="4455578"/>
          <a:ext cx="2124745" cy="108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marL="0" lvl="0" indent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300" b="1" kern="1200" dirty="0"/>
            <a:t>Preneta sredstva iz ranijih godina</a:t>
          </a:r>
          <a:endParaRPr lang="en-US" sz="2300" b="1" kern="1200" dirty="0"/>
        </a:p>
      </dsp:txBody>
      <dsp:txXfrm>
        <a:off x="4153" y="4455578"/>
        <a:ext cx="2124745" cy="1081575"/>
      </dsp:txXfrm>
    </dsp:sp>
    <dsp:sp modelId="{7845F59F-6101-48DE-ABCC-EC5351843F5B}">
      <dsp:nvSpPr>
        <dsp:cNvPr id="0" name=""/>
        <dsp:cNvSpPr/>
      </dsp:nvSpPr>
      <dsp:spPr>
        <a:xfrm>
          <a:off x="2128898" y="4455578"/>
          <a:ext cx="424949" cy="108157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455578"/>
          <a:ext cx="5779306" cy="1081575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</a:t>
          </a:r>
          <a:r>
            <a:rPr lang="en-US" altLang="en-US" sz="1400" kern="1200" dirty="0" err="1"/>
            <a:t>Predstavljaju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višak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prihoda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budžeta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grada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koji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nisu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potrošeni</a:t>
          </a:r>
          <a:r>
            <a:rPr lang="en-US" altLang="en-US" sz="1400" kern="1200" dirty="0"/>
            <a:t> u </a:t>
          </a:r>
          <a:r>
            <a:rPr lang="en-US" altLang="en-US" sz="1400" kern="1200" dirty="0" err="1"/>
            <a:t>prethodnoj</a:t>
          </a:r>
          <a:r>
            <a:rPr lang="en-US" altLang="en-US" sz="1400" kern="1200" dirty="0"/>
            <a:t>  </a:t>
          </a:r>
          <a:r>
            <a:rPr lang="en-US" altLang="en-US" sz="1400" kern="1200" dirty="0" err="1"/>
            <a:t>budžetskoj</a:t>
          </a:r>
          <a:r>
            <a:rPr lang="en-US" altLang="en-US" sz="1400" kern="1200" dirty="0"/>
            <a:t> </a:t>
          </a:r>
          <a:r>
            <a:rPr lang="en-US" altLang="en-US" sz="1400" kern="1200" dirty="0" err="1"/>
            <a:t>godini</a:t>
          </a:r>
          <a:r>
            <a:rPr lang="en-US" altLang="en-US" sz="1400" kern="1200" dirty="0"/>
            <a:t>   </a:t>
          </a:r>
          <a:endParaRPr lang="en-US" sz="1400" kern="1200" dirty="0"/>
        </a:p>
      </dsp:txBody>
      <dsp:txXfrm>
        <a:off x="2723827" y="4455578"/>
        <a:ext cx="5779306" cy="10815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2200" kern="1200" dirty="0"/>
            <a:t>Ukupni</a:t>
          </a:r>
          <a:r>
            <a:rPr lang="sr-Cyrl-RS" sz="2200" kern="1200" dirty="0"/>
            <a:t> </a:t>
          </a:r>
          <a:r>
            <a:rPr lang="sr-Latn-RS" sz="2200" kern="1200" dirty="0"/>
            <a:t>budžetski prihodi i primanja</a:t>
          </a:r>
          <a:r>
            <a:rPr lang="sr-Cyrl-RS" sz="2200" kern="1200" dirty="0"/>
            <a:t>  </a:t>
          </a:r>
          <a:r>
            <a:rPr lang="en-US" sz="2200" b="1" u="sng" kern="1200" dirty="0">
              <a:solidFill>
                <a:schemeClr val="bg1"/>
              </a:solidFill>
            </a:rPr>
            <a:t>4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406</a:t>
          </a:r>
          <a:r>
            <a:rPr lang="sr-Latn-RS" sz="2200" b="1" u="sng" kern="1200" dirty="0">
              <a:solidFill>
                <a:schemeClr val="bg1"/>
              </a:solidFill>
            </a:rPr>
            <a:t>.</a:t>
          </a:r>
          <a:r>
            <a:rPr lang="en-US" sz="2200" b="1" u="sng" kern="1200" dirty="0">
              <a:solidFill>
                <a:schemeClr val="bg1"/>
              </a:solidFill>
            </a:rPr>
            <a:t>5</a:t>
          </a:r>
          <a:r>
            <a:rPr lang="sr-Latn-RS" sz="2200" b="1" u="sng" kern="1200" dirty="0">
              <a:solidFill>
                <a:schemeClr val="bg1"/>
              </a:solidFill>
            </a:rPr>
            <a:t>00.000</a:t>
          </a:r>
          <a:r>
            <a:rPr lang="sr-Cyrl-RS" sz="2200" kern="1200" dirty="0"/>
            <a:t> </a:t>
          </a:r>
          <a:r>
            <a:rPr lang="sr-Latn-RS" sz="2200" kern="1200" dirty="0"/>
            <a:t>dinara</a:t>
          </a:r>
          <a:endParaRPr lang="en-US" sz="2200" kern="1200" dirty="0"/>
        </a:p>
      </dsp:txBody>
      <dsp:txXfrm>
        <a:off x="2354147" y="1596518"/>
        <a:ext cx="1953679" cy="1953679"/>
      </dsp:txXfrm>
    </dsp:sp>
    <dsp:sp modelId="{63432802-399F-407F-AC10-7219543A0326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/>
            <a:t>Prihodi od poreza</a:t>
          </a:r>
          <a:r>
            <a:rPr lang="sr-Cyrl-RS" sz="1050" kern="1200" dirty="0"/>
            <a:t>  </a:t>
          </a:r>
          <a:r>
            <a:rPr lang="en-US" sz="1100" b="1" u="sng" kern="1200" dirty="0">
              <a:solidFill>
                <a:schemeClr val="bg1"/>
              </a:solidFill>
            </a:rPr>
            <a:t>2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313</a:t>
          </a:r>
          <a:r>
            <a:rPr lang="sr-Latn-RS" sz="1100" b="1" u="sng" kern="1200" dirty="0">
              <a:solidFill>
                <a:schemeClr val="bg1"/>
              </a:solidFill>
            </a:rPr>
            <a:t>.</a:t>
          </a:r>
          <a:r>
            <a:rPr lang="en-US" sz="1100" b="1" u="sng" kern="1200" dirty="0">
              <a:solidFill>
                <a:schemeClr val="bg1"/>
              </a:solidFill>
            </a:rPr>
            <a:t>00</a:t>
          </a:r>
          <a:r>
            <a:rPr lang="sr-Latn-RS" sz="1100" b="1" u="sng" kern="1200" dirty="0">
              <a:solidFill>
                <a:schemeClr val="bg1"/>
              </a:solidFill>
            </a:rPr>
            <a:t>0.000</a:t>
          </a:r>
          <a:r>
            <a:rPr lang="sr-Cyrl-RS" sz="1100" b="1" u="sng" kern="1200" dirty="0">
              <a:solidFill>
                <a:schemeClr val="bg1"/>
              </a:solidFill>
            </a:rPr>
            <a:t> </a:t>
          </a:r>
          <a:r>
            <a:rPr lang="sr-Cyrl-RS" sz="1100" u="sng" kern="1200" dirty="0">
              <a:solidFill>
                <a:srgbClr val="FF0000"/>
              </a:solidFill>
            </a:rPr>
            <a:t> </a:t>
          </a:r>
          <a:r>
            <a:rPr lang="sr-Cyrl-RS" sz="1050" kern="1200" dirty="0">
              <a:solidFill>
                <a:srgbClr val="FF0000"/>
              </a:solidFill>
            </a:rPr>
            <a:t>  </a:t>
          </a:r>
          <a:r>
            <a:rPr lang="sr-Cyrl-RS" sz="1050" kern="1200" dirty="0"/>
            <a:t>    </a:t>
          </a:r>
          <a:r>
            <a:rPr lang="sr-Latn-RS" sz="1050" kern="1200" dirty="0"/>
            <a:t>dinara</a:t>
          </a:r>
          <a:endParaRPr lang="en-US" sz="1050" kern="1200" dirty="0"/>
        </a:p>
      </dsp:txBody>
      <dsp:txXfrm>
        <a:off x="2842567" y="287552"/>
        <a:ext cx="976839" cy="976839"/>
      </dsp:txXfrm>
    </dsp:sp>
    <dsp:sp modelId="{449BFEB2-6844-4A2C-8DC2-780280CBA079}">
      <dsp:nvSpPr>
        <dsp:cNvPr id="0" name=""/>
        <dsp:cNvSpPr/>
      </dsp:nvSpPr>
      <dsp:spPr>
        <a:xfrm>
          <a:off x="4349672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Donacije i transferi</a:t>
          </a:r>
          <a:r>
            <a:rPr lang="sr-Cyrl-RS" sz="1100" kern="1200" dirty="0"/>
            <a:t> </a:t>
          </a:r>
          <a:r>
            <a:rPr lang="sr-Latn-RS" sz="1200" b="1" u="sng" kern="1200" dirty="0">
              <a:solidFill>
                <a:schemeClr val="bg1"/>
              </a:solidFill>
            </a:rPr>
            <a:t>9</a:t>
          </a:r>
          <a:r>
            <a:rPr lang="en-US" sz="1200" b="1" u="sng" kern="1200" dirty="0">
              <a:solidFill>
                <a:schemeClr val="bg1"/>
              </a:solidFill>
            </a:rPr>
            <a:t>45.0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551982" y="1529515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3717569" y="3326446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Drugi prihodi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933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00</a:t>
          </a:r>
          <a:r>
            <a:rPr lang="sr-Latn-RS" sz="1200" b="1" u="sng" kern="1200" dirty="0">
              <a:solidFill>
                <a:schemeClr val="bg1"/>
              </a:solidFill>
            </a:rPr>
            <a:t>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3919879" y="3528756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Primanja od prodaje nefinansijske imovine</a:t>
          </a:r>
          <a:r>
            <a:rPr lang="sr-Cyrl-RS" sz="1100" kern="1200" dirty="0"/>
            <a:t> </a:t>
          </a:r>
          <a:r>
            <a:rPr lang="en-US" sz="1200" b="1" u="sng" kern="1200" dirty="0">
              <a:solidFill>
                <a:schemeClr val="bg1"/>
              </a:solidFill>
            </a:rPr>
            <a:t>66</a:t>
          </a:r>
          <a:r>
            <a:rPr lang="sr-Latn-RS" sz="1200" b="1" u="sng" kern="1200" dirty="0">
              <a:solidFill>
                <a:schemeClr val="bg1"/>
              </a:solidFill>
            </a:rPr>
            <a:t>.</a:t>
          </a:r>
          <a:r>
            <a:rPr lang="en-US" sz="1200" b="1" u="sng" kern="1200" dirty="0">
              <a:solidFill>
                <a:schemeClr val="bg1"/>
              </a:solidFill>
            </a:rPr>
            <a:t>5</a:t>
          </a:r>
          <a:r>
            <a:rPr lang="sr-Latn-RS" sz="1200" b="1" u="sng" kern="1200" dirty="0">
              <a:solidFill>
                <a:schemeClr val="bg1"/>
              </a:solidFill>
            </a:rPr>
            <a:t>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/>
            <a:t>Preneta sredstva iz ranijih godina </a:t>
          </a:r>
          <a:r>
            <a:rPr lang="en-US" sz="1200" b="1" u="sng" kern="1200" dirty="0">
              <a:solidFill>
                <a:schemeClr val="bg1"/>
              </a:solidFill>
            </a:rPr>
            <a:t>149</a:t>
          </a:r>
          <a:r>
            <a:rPr lang="sr-Latn-RS" sz="1200" b="1" u="sng" kern="1200" dirty="0">
              <a:solidFill>
                <a:schemeClr val="bg1"/>
              </a:solidFill>
            </a:rPr>
            <a:t>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/>
            <a:t>dinara</a:t>
          </a:r>
          <a:endParaRPr lang="en-US" sz="11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Rashodi za zaposlene </a:t>
          </a:r>
          <a:r>
            <a:rPr lang="sr-Latn-RS" sz="1400" kern="1200" noProof="0" dirty="0"/>
            <a:t>predstavljaju sve troškove za zaposlene, kako u upravi tako i kod budžetskih korisnika </a:t>
          </a:r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Korišćenje</a:t>
          </a:r>
          <a:br>
            <a:rPr lang="sr-Latn-RS" sz="1900" b="1" kern="1200" dirty="0"/>
          </a:br>
          <a:r>
            <a:rPr lang="sr-Latn-RS" sz="1900" b="1" kern="1200" dirty="0"/>
            <a:t>roba i usluga</a:t>
          </a:r>
          <a:r>
            <a:rPr lang="sr-Cyrl-RS" sz="1900" b="1" kern="1200" dirty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Korišćenje roba i usluga </a:t>
          </a:r>
          <a:r>
            <a:rPr lang="sr-Latn-RS" sz="1400" b="0" kern="1200" noProof="0" dirty="0"/>
            <a:t>obuhvataju stalne troškove, putne troškove, usluge po ugovoru, specijalizovane usluge, troškove materijala i tekuće popravke i održavanje.</a:t>
          </a:r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Dotacije i transferi </a:t>
          </a:r>
          <a:r>
            <a:rPr lang="sr-Latn-RS" sz="1400" kern="1200" noProof="0" dirty="0"/>
            <a:t>su troškovi koje lokalna samouprava ima za isplatu institucijama koje su u primarnoj nadležnosti centralnog/pokrajinskog nivoa kao što su škole, centar za socijalni rad, dom zdravlja.</a:t>
          </a:r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Ostali rashodi</a:t>
          </a:r>
          <a:endParaRPr lang="en-US" sz="1900" b="1" kern="1200" dirty="0"/>
        </a:p>
      </dsp:txBody>
      <dsp:txXfrm>
        <a:off x="0" y="2382822"/>
        <a:ext cx="2057400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/>
            <a:t>Ostali rashodi </a:t>
          </a:r>
          <a:r>
            <a:rPr lang="sr-Latn-RS" sz="1400" b="0" kern="1200" noProof="0" dirty="0"/>
            <a:t>obuhvataju dotacije nevladinim organizacijama, poreze, takse, novčane kazne. </a:t>
          </a:r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400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Sibvencije</a:t>
          </a:r>
          <a:endParaRPr lang="en-US" sz="1900" b="1" kern="1200" dirty="0"/>
        </a:p>
      </dsp:txBody>
      <dsp:txXfrm>
        <a:off x="0" y="2956740"/>
        <a:ext cx="2057400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80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Socijalna</a:t>
          </a:r>
          <a:br>
            <a:rPr lang="sr-Latn-RS" sz="1900" b="1" kern="1200" dirty="0"/>
          </a:br>
          <a:r>
            <a:rPr lang="sr-Latn-RS" sz="1900" b="1" kern="1200" dirty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vi-VN" sz="1400" b="1" kern="1200" dirty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Budžetska</a:t>
          </a:r>
          <a:r>
            <a:rPr lang="sr-Cyrl-RS" sz="1900" b="1" kern="1200" dirty="0"/>
            <a:t> </a:t>
          </a:r>
          <a:r>
            <a:rPr lang="sr-Latn-RS" sz="1900" b="1" kern="1200" dirty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>
              <a:latin typeface="Calibri" pitchFamily="34" charset="0"/>
              <a:cs typeface="Calibri" pitchFamily="34" charset="0"/>
            </a:rPr>
            <a:t>. </a:t>
          </a: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900" b="1" kern="1200" dirty="0"/>
            <a:t>Kapitalni</a:t>
          </a:r>
          <a:br>
            <a:rPr lang="sr-Latn-RS" sz="1900" b="1" kern="1200" dirty="0"/>
          </a:br>
          <a:r>
            <a:rPr lang="sr-Latn-RS" sz="1900" b="1" kern="1200" dirty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Latn-RS" sz="1400" b="1" kern="1200" noProof="0" dirty="0">
              <a:latin typeface="+mn-lt"/>
            </a:rPr>
            <a:t>Kapitalni izdaci </a:t>
          </a:r>
          <a:r>
            <a:rPr lang="sr-Latn-RS" sz="1400" b="0" kern="1200" noProof="0" dirty="0">
              <a:latin typeface="+mn-lt"/>
            </a:rPr>
            <a:t>su troškovi za izgradnju novih, ili investiciono održavanje postojećih objekata, nabavku opreme, mašina zemljišta i slično. </a:t>
          </a: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FB02D3-A64E-4C87-88DC-3DEFA6F0CC22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4040000"/>
            <a:gd name="adj2" fmla="val 16200000"/>
            <a:gd name="adj3" fmla="val 2758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223167" y="392999"/>
          <a:ext cx="3937847" cy="3937847"/>
        </a:xfrm>
        <a:prstGeom prst="blockArc">
          <a:avLst>
            <a:gd name="adj1" fmla="val 11712386"/>
            <a:gd name="adj2" fmla="val 14072852"/>
            <a:gd name="adj3" fmla="val 2758"/>
          </a:avLst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01674" y="466335"/>
          <a:ext cx="3937847" cy="3937847"/>
        </a:xfrm>
        <a:prstGeom prst="blockArc">
          <a:avLst>
            <a:gd name="adj1" fmla="val 9817674"/>
            <a:gd name="adj2" fmla="val 11847690"/>
            <a:gd name="adj3" fmla="val 2758"/>
          </a:avLst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153890" y="324220"/>
          <a:ext cx="3937847" cy="3937847"/>
        </a:xfrm>
        <a:prstGeom prst="blockArc">
          <a:avLst>
            <a:gd name="adj1" fmla="val 7378816"/>
            <a:gd name="adj2" fmla="val 9552162"/>
            <a:gd name="adj3" fmla="val 2758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8357" y="360888"/>
          <a:ext cx="3937847" cy="3937847"/>
        </a:xfrm>
        <a:prstGeom prst="blockArc">
          <a:avLst>
            <a:gd name="adj1" fmla="val 5305669"/>
            <a:gd name="adj2" fmla="val 7495069"/>
            <a:gd name="adj3" fmla="val 2758"/>
          </a:avLst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9131" y="360172"/>
          <a:ext cx="3937847" cy="3937847"/>
        </a:xfrm>
        <a:prstGeom prst="blockArc">
          <a:avLst>
            <a:gd name="adj1" fmla="val 3307149"/>
            <a:gd name="adj2" fmla="val 5413275"/>
            <a:gd name="adj3" fmla="val 2758"/>
          </a:avLst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38231" y="382164"/>
          <a:ext cx="3937847" cy="3937847"/>
        </a:xfrm>
        <a:prstGeom prst="blockArc">
          <a:avLst>
            <a:gd name="adj1" fmla="val 1080000"/>
            <a:gd name="adj2" fmla="val 3240000"/>
            <a:gd name="adj3" fmla="val 2758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33704" y="396280"/>
          <a:ext cx="3937847" cy="3937847"/>
        </a:xfrm>
        <a:prstGeom prst="blockArc">
          <a:avLst>
            <a:gd name="adj1" fmla="val 20538908"/>
            <a:gd name="adj2" fmla="val 1053756"/>
            <a:gd name="adj3" fmla="val 2758"/>
          </a:avLst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04D32-E5CA-4F4F-9FB6-A7938BB40744}">
      <dsp:nvSpPr>
        <dsp:cNvPr id="0" name=""/>
        <dsp:cNvSpPr/>
      </dsp:nvSpPr>
      <dsp:spPr>
        <a:xfrm>
          <a:off x="2240266" y="416477"/>
          <a:ext cx="3937847" cy="3937847"/>
        </a:xfrm>
        <a:prstGeom prst="blockArc">
          <a:avLst>
            <a:gd name="adj1" fmla="val 18331512"/>
            <a:gd name="adj2" fmla="val 20501310"/>
            <a:gd name="adj3" fmla="val 2758"/>
          </a:avLst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192995" y="381637"/>
          <a:ext cx="3937847" cy="3937847"/>
        </a:xfrm>
        <a:prstGeom prst="blockArc">
          <a:avLst>
            <a:gd name="adj1" fmla="val 16280092"/>
            <a:gd name="adj2" fmla="val 18435478"/>
            <a:gd name="adj3" fmla="val 27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3401" y="1486435"/>
          <a:ext cx="1687506" cy="17293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>
              <a:solidFill>
                <a:schemeClr val="bg1"/>
              </a:solidFill>
            </a:rPr>
            <a:t>Ukupni rashodi i izdaci</a:t>
          </a:r>
          <a:r>
            <a:rPr lang="sr-Cyrl-RS" sz="1500" kern="1200" dirty="0">
              <a:solidFill>
                <a:schemeClr val="bg1"/>
              </a:solidFill>
            </a:rPr>
            <a:t> </a:t>
          </a:r>
          <a:r>
            <a:rPr lang="sr-Latn-RS" sz="1500" b="1" u="sng" kern="1200" dirty="0">
              <a:solidFill>
                <a:schemeClr val="bg1"/>
              </a:solidFill>
            </a:rPr>
            <a:t>4</a:t>
          </a:r>
          <a:r>
            <a:rPr lang="en-US" sz="1500" b="1" u="sng" kern="1200" dirty="0">
              <a:solidFill>
                <a:schemeClr val="bg1"/>
              </a:solidFill>
            </a:rPr>
            <a:t>.</a:t>
          </a:r>
          <a:r>
            <a:rPr lang="sr-Latn-RS" sz="1500" b="1" u="sng" kern="1200" dirty="0">
              <a:solidFill>
                <a:schemeClr val="bg1"/>
              </a:solidFill>
            </a:rPr>
            <a:t>406</a:t>
          </a:r>
          <a:r>
            <a:rPr lang="en-US" sz="1500" b="1" u="sng" kern="1200" dirty="0">
              <a:solidFill>
                <a:schemeClr val="bg1"/>
              </a:solidFill>
            </a:rPr>
            <a:t>.</a:t>
          </a:r>
          <a:r>
            <a:rPr lang="sr-Latn-RS" sz="1500" b="1" u="sng" kern="1200" dirty="0">
              <a:solidFill>
                <a:schemeClr val="bg1"/>
              </a:solidFill>
            </a:rPr>
            <a:t>5</a:t>
          </a:r>
          <a:r>
            <a:rPr lang="en-US" sz="1500" b="1" u="sng" kern="1200" dirty="0">
              <a:solidFill>
                <a:schemeClr val="bg1"/>
              </a:solidFill>
            </a:rPr>
            <a:t>00</a:t>
          </a:r>
          <a:r>
            <a:rPr lang="sr-Latn-RS" sz="1500" b="1" u="sng" kern="1200" dirty="0">
              <a:solidFill>
                <a:schemeClr val="bg1"/>
              </a:solidFill>
            </a:rPr>
            <a:t>.000</a:t>
          </a:r>
          <a:br>
            <a:rPr lang="sr-Latn-RS" sz="1500" kern="1200" dirty="0">
              <a:solidFill>
                <a:srgbClr val="FF0000"/>
              </a:solidFill>
            </a:rPr>
          </a:br>
          <a:r>
            <a:rPr lang="sr-Latn-RS" sz="1500" kern="1200" dirty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610531" y="1739686"/>
        <a:ext cx="1193246" cy="1222804"/>
      </dsp:txXfrm>
    </dsp:sp>
    <dsp:sp modelId="{73F305AC-CFDC-45B1-8AB8-6FABD1C99179}">
      <dsp:nvSpPr>
        <dsp:cNvPr id="0" name=""/>
        <dsp:cNvSpPr/>
      </dsp:nvSpPr>
      <dsp:spPr>
        <a:xfrm>
          <a:off x="3651437" y="-122160"/>
          <a:ext cx="1111434" cy="10629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Korišćenje roba i usluga</a:t>
          </a:r>
          <a:r>
            <a:rPr lang="ru-RU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1.206.690.000</a:t>
          </a:r>
          <a:r>
            <a:rPr lang="ru-RU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814203" y="33507"/>
        <a:ext cx="785902" cy="751628"/>
      </dsp:txXfrm>
    </dsp:sp>
    <dsp:sp modelId="{BA1149EF-BE7C-4E2C-BC69-9133F0EADFDA}">
      <dsp:nvSpPr>
        <dsp:cNvPr id="0" name=""/>
        <dsp:cNvSpPr/>
      </dsp:nvSpPr>
      <dsp:spPr>
        <a:xfrm>
          <a:off x="4759950" y="266603"/>
          <a:ext cx="1155049" cy="1076939"/>
        </a:xfrm>
        <a:prstGeom prst="ellipse">
          <a:avLst/>
        </a:prstGeom>
        <a:solidFill>
          <a:schemeClr val="accent3">
            <a:hueOff val="1250029"/>
            <a:satOff val="-1876"/>
            <a:lumOff val="-3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noProof="0" dirty="0">
              <a:solidFill>
                <a:schemeClr val="bg1"/>
              </a:solidFill>
            </a:rPr>
            <a:t>Otplata kamata i prateći troškovi zaduživanja</a:t>
          </a:r>
          <a:br>
            <a:rPr lang="en-US" sz="1000" kern="1200" dirty="0">
              <a:solidFill>
                <a:schemeClr val="bg1"/>
              </a:solidFill>
            </a:rPr>
          </a:br>
          <a:r>
            <a:rPr lang="sr-Latn-RS" sz="1100" b="1" u="sng" kern="1200" dirty="0">
              <a:solidFill>
                <a:schemeClr val="bg1"/>
              </a:solidFill>
            </a:rPr>
            <a:t>40</a:t>
          </a:r>
          <a:r>
            <a:rPr lang="en-US" sz="1100" b="1" u="sng" kern="1200" dirty="0">
              <a:solidFill>
                <a:schemeClr val="bg1"/>
              </a:solidFill>
            </a:rPr>
            <a:t>.</a:t>
          </a:r>
          <a:r>
            <a:rPr lang="sr-Latn-RS" sz="1100" b="1" u="sng" kern="1200" dirty="0">
              <a:solidFill>
                <a:schemeClr val="bg1"/>
              </a:solidFill>
            </a:rPr>
            <a:t>10</a:t>
          </a:r>
          <a:r>
            <a:rPr lang="en-US" sz="1100" b="1" u="sng" kern="1200" dirty="0">
              <a:solidFill>
                <a:schemeClr val="bg1"/>
              </a:solidFill>
            </a:rPr>
            <a:t>0.000 </a:t>
          </a:r>
          <a:r>
            <a:rPr lang="sr-Latn-RS" sz="1100" b="0" u="none" kern="1200" noProof="0" dirty="0">
              <a:solidFill>
                <a:schemeClr val="bg1"/>
              </a:solidFill>
            </a:rPr>
            <a:t>dinara</a:t>
          </a:r>
          <a:endParaRPr lang="sr-Latn-RS" sz="1000" b="0" u="none" kern="1200" noProof="0" dirty="0">
            <a:solidFill>
              <a:schemeClr val="bg1"/>
            </a:solidFill>
          </a:endParaRPr>
        </a:p>
      </dsp:txBody>
      <dsp:txXfrm>
        <a:off x="4929103" y="424317"/>
        <a:ext cx="816743" cy="761511"/>
      </dsp:txXfrm>
    </dsp:sp>
    <dsp:sp modelId="{A14630AA-C1BD-4A7E-B665-0A7C9B6C19C9}">
      <dsp:nvSpPr>
        <dsp:cNvPr id="0" name=""/>
        <dsp:cNvSpPr/>
      </dsp:nvSpPr>
      <dsp:spPr>
        <a:xfrm>
          <a:off x="5542188" y="1257401"/>
          <a:ext cx="1020886" cy="1035859"/>
        </a:xfrm>
        <a:prstGeom prst="ellipse">
          <a:avLst/>
        </a:prstGeom>
        <a:solidFill>
          <a:schemeClr val="accent3">
            <a:hueOff val="2500059"/>
            <a:satOff val="-3751"/>
            <a:lumOff val="-6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Dotacije i trasfri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482.500.000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5691693" y="1409099"/>
        <a:ext cx="721876" cy="732463"/>
      </dsp:txXfrm>
    </dsp:sp>
    <dsp:sp modelId="{E43F7264-94BE-4E7E-8A98-A0D70BB3AF06}">
      <dsp:nvSpPr>
        <dsp:cNvPr id="0" name=""/>
        <dsp:cNvSpPr/>
      </dsp:nvSpPr>
      <dsp:spPr>
        <a:xfrm>
          <a:off x="5520971" y="2460244"/>
          <a:ext cx="1065828" cy="981767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Rashodi za zaposlene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00" b="1" u="sng" kern="1200" dirty="0">
              <a:solidFill>
                <a:schemeClr val="bg1"/>
              </a:solidFill>
            </a:rPr>
            <a:t>1.338</a:t>
          </a:r>
          <a:r>
            <a:rPr lang="en-US" sz="1000" b="1" u="sng" kern="1200" dirty="0">
              <a:solidFill>
                <a:schemeClr val="bg1"/>
              </a:solidFill>
            </a:rPr>
            <a:t>.</a:t>
          </a:r>
          <a:r>
            <a:rPr lang="sr-Latn-RS" sz="1000" b="1" u="sng" kern="1200" dirty="0">
              <a:solidFill>
                <a:schemeClr val="bg1"/>
              </a:solidFill>
            </a:rPr>
            <a:t>050.000</a:t>
          </a:r>
          <a:r>
            <a:rPr lang="sr-Cyrl-RS" sz="100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1050" kern="1200" dirty="0">
            <a:solidFill>
              <a:schemeClr val="bg1"/>
            </a:solidFill>
          </a:endParaRPr>
        </a:p>
      </dsp:txBody>
      <dsp:txXfrm>
        <a:off x="5677058" y="2604020"/>
        <a:ext cx="753654" cy="694215"/>
      </dsp:txXfrm>
    </dsp:sp>
    <dsp:sp modelId="{115526CD-270E-4C52-A164-15F2B6F9FE39}">
      <dsp:nvSpPr>
        <dsp:cNvPr id="0" name=""/>
        <dsp:cNvSpPr/>
      </dsp:nvSpPr>
      <dsp:spPr>
        <a:xfrm>
          <a:off x="4823774" y="3456031"/>
          <a:ext cx="1049445" cy="931960"/>
        </a:xfrm>
        <a:prstGeom prst="ellipse">
          <a:avLst/>
        </a:prstGeom>
        <a:solidFill>
          <a:schemeClr val="accent3">
            <a:hueOff val="5000117"/>
            <a:satOff val="-7502"/>
            <a:lumOff val="-12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Socijalna pomoć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205.000.000</a:t>
          </a:r>
          <a:r>
            <a:rPr lang="sr-Cyrl-RS" sz="11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77462" y="3592513"/>
        <a:ext cx="742069" cy="658996"/>
      </dsp:txXfrm>
    </dsp:sp>
    <dsp:sp modelId="{5101AD7C-EA94-402A-A388-0FD916639D60}">
      <dsp:nvSpPr>
        <dsp:cNvPr id="0" name=""/>
        <dsp:cNvSpPr/>
      </dsp:nvSpPr>
      <dsp:spPr>
        <a:xfrm>
          <a:off x="3754759" y="3800166"/>
          <a:ext cx="951594" cy="941366"/>
        </a:xfrm>
        <a:prstGeom prst="ellipse">
          <a:avLst/>
        </a:prstGeom>
        <a:solidFill>
          <a:schemeClr val="accent3">
            <a:hueOff val="6250147"/>
            <a:satOff val="-9378"/>
            <a:lumOff val="-15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Subvencije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15.000.000</a:t>
          </a:r>
          <a:r>
            <a:rPr lang="sr-Cyrl-RS" sz="1200" b="1" kern="1200" dirty="0">
              <a:solidFill>
                <a:schemeClr val="bg1"/>
              </a:solidFill>
            </a:rPr>
            <a:t> </a:t>
          </a: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894117" y="3938026"/>
        <a:ext cx="672878" cy="665646"/>
      </dsp:txXfrm>
    </dsp:sp>
    <dsp:sp modelId="{D19ADD6D-9F0A-4766-B637-BB2D5495A9BB}">
      <dsp:nvSpPr>
        <dsp:cNvPr id="0" name=""/>
        <dsp:cNvSpPr/>
      </dsp:nvSpPr>
      <dsp:spPr>
        <a:xfrm>
          <a:off x="2571175" y="3431128"/>
          <a:ext cx="989273" cy="981767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970" rIns="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Ostali rashodi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287.760.000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716051" y="3574904"/>
        <a:ext cx="699521" cy="694215"/>
      </dsp:txXfrm>
    </dsp:sp>
    <dsp:sp modelId="{4F05B281-B6DB-45BB-A427-1BF92AADC139}">
      <dsp:nvSpPr>
        <dsp:cNvPr id="0" name=""/>
        <dsp:cNvSpPr/>
      </dsp:nvSpPr>
      <dsp:spPr>
        <a:xfrm>
          <a:off x="1810553" y="2509281"/>
          <a:ext cx="994025" cy="946623"/>
        </a:xfrm>
        <a:prstGeom prst="ellipse">
          <a:avLst/>
        </a:prstGeom>
        <a:solidFill>
          <a:schemeClr val="accent3">
            <a:hueOff val="8750205"/>
            <a:satOff val="-13129"/>
            <a:lumOff val="-21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100" kern="1200" dirty="0">
              <a:solidFill>
                <a:schemeClr val="bg1"/>
              </a:solidFill>
            </a:rPr>
            <a:t>Sredstva rezerve</a:t>
          </a:r>
          <a:r>
            <a:rPr lang="sr-Cyrl-RS" sz="1100" kern="1200" dirty="0">
              <a:solidFill>
                <a:schemeClr val="bg1"/>
              </a:solidFill>
            </a:rPr>
            <a:t> </a:t>
          </a:r>
          <a:r>
            <a:rPr lang="sr-Latn-RS" sz="1100" b="1" u="sng" kern="1200" dirty="0">
              <a:solidFill>
                <a:schemeClr val="bg1"/>
              </a:solidFill>
            </a:rPr>
            <a:t>9.000.000</a:t>
          </a:r>
          <a:br>
            <a:rPr lang="sr-Latn-RS" sz="1050" b="1" u="sng" kern="1200" dirty="0">
              <a:solidFill>
                <a:schemeClr val="bg1"/>
              </a:solidFill>
            </a:rPr>
          </a:br>
          <a:r>
            <a:rPr lang="sr-Latn-RS" sz="1100" kern="1200" dirty="0">
              <a:solidFill>
                <a:schemeClr val="bg1"/>
              </a:solidFill>
            </a:rPr>
            <a:t>dinara</a:t>
          </a:r>
          <a:endParaRPr lang="sr-Latn-RS" sz="1000" kern="1200" dirty="0">
            <a:solidFill>
              <a:schemeClr val="bg1"/>
            </a:solidFill>
          </a:endParaRPr>
        </a:p>
      </dsp:txBody>
      <dsp:txXfrm>
        <a:off x="1956125" y="2647911"/>
        <a:ext cx="702881" cy="669363"/>
      </dsp:txXfrm>
    </dsp:sp>
    <dsp:sp modelId="{2D6C03BD-4023-431E-84F6-C080A9961C8A}">
      <dsp:nvSpPr>
        <dsp:cNvPr id="0" name=""/>
        <dsp:cNvSpPr/>
      </dsp:nvSpPr>
      <dsp:spPr>
        <a:xfrm>
          <a:off x="1810547" y="1357158"/>
          <a:ext cx="1015523" cy="990887"/>
        </a:xfrm>
        <a:prstGeom prst="ellipse">
          <a:avLst/>
        </a:prstGeom>
        <a:solidFill>
          <a:schemeClr val="accent3">
            <a:hueOff val="10000235"/>
            <a:satOff val="-15004"/>
            <a:lumOff val="-24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50" kern="1200" dirty="0">
              <a:solidFill>
                <a:schemeClr val="bg1"/>
              </a:solidFill>
            </a:rPr>
            <a:t>Kapitalni izdaci</a:t>
          </a:r>
          <a:r>
            <a:rPr lang="sr-Cyrl-RS" sz="1050" kern="1200" dirty="0">
              <a:solidFill>
                <a:schemeClr val="bg1"/>
              </a:solidFill>
            </a:rPr>
            <a:t> </a:t>
          </a:r>
          <a:r>
            <a:rPr lang="sr-Latn-RS" sz="1050" b="1" u="sng" kern="1200" dirty="0">
              <a:solidFill>
                <a:schemeClr val="bg1"/>
              </a:solidFill>
            </a:rPr>
            <a:t>682</a:t>
          </a:r>
          <a:r>
            <a:rPr lang="en-US" sz="1050" b="1" u="sng" kern="1200" dirty="0">
              <a:solidFill>
                <a:schemeClr val="bg1"/>
              </a:solidFill>
            </a:rPr>
            <a:t>.</a:t>
          </a:r>
          <a:r>
            <a:rPr lang="sr-Latn-RS" sz="1050" b="1" u="sng" kern="1200" dirty="0">
              <a:solidFill>
                <a:schemeClr val="bg1"/>
              </a:solidFill>
            </a:rPr>
            <a:t>400.000</a:t>
          </a:r>
          <a:r>
            <a:rPr lang="sr-Cyrl-RS" sz="1050" b="1" kern="1200" dirty="0">
              <a:solidFill>
                <a:schemeClr val="bg1"/>
              </a:solidFill>
            </a:rPr>
            <a:t> </a:t>
          </a:r>
          <a:r>
            <a:rPr lang="sr-Latn-RS" sz="1050" kern="1200" dirty="0">
              <a:solidFill>
                <a:schemeClr val="bg1"/>
              </a:solidFill>
            </a:rPr>
            <a:t>dinara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959267" y="1502270"/>
        <a:ext cx="718083" cy="700663"/>
      </dsp:txXfrm>
    </dsp:sp>
    <dsp:sp modelId="{F11F42A7-BF51-42D6-B41E-F361A6BE2538}">
      <dsp:nvSpPr>
        <dsp:cNvPr id="0" name=""/>
        <dsp:cNvSpPr/>
      </dsp:nvSpPr>
      <dsp:spPr>
        <a:xfrm>
          <a:off x="2520877" y="277038"/>
          <a:ext cx="1089868" cy="100625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Izdaci za otplatu glavnice </a:t>
          </a:r>
          <a:r>
            <a:rPr lang="sr-Latn-RS" sz="1000" b="1" u="sng" kern="1200" dirty="0">
              <a:solidFill>
                <a:schemeClr val="bg1"/>
              </a:solidFill>
            </a:rPr>
            <a:t>140.000.000 </a:t>
          </a:r>
          <a:r>
            <a:rPr lang="sr-Latn-RS" sz="1000" kern="1200" dirty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680484" y="424400"/>
        <a:ext cx="770654" cy="711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597792"/>
            <a:ext cx="7704856" cy="1600200"/>
          </a:xfrm>
        </p:spPr>
        <p:txBody>
          <a:bodyPr/>
          <a:lstStyle/>
          <a:p>
            <a:r>
              <a:rPr lang="sr-Latn-RS" b="1" dirty="0"/>
              <a:t>GRAĐANSK</a:t>
            </a:r>
            <a:r>
              <a:rPr lang="en-US" b="1" dirty="0"/>
              <a:t>I </a:t>
            </a:r>
            <a:r>
              <a:rPr lang="sr-Latn-RS" b="1" dirty="0"/>
              <a:t>VODIČ KROZ </a:t>
            </a:r>
            <a:r>
              <a:rPr lang="en-US" b="1" dirty="0"/>
              <a:t>NACRT </a:t>
            </a:r>
            <a:r>
              <a:rPr lang="sr-Latn-RS" b="1" dirty="0"/>
              <a:t>BUDŽET</a:t>
            </a:r>
            <a:r>
              <a:rPr lang="en-US" b="1" dirty="0"/>
              <a:t>A</a:t>
            </a:r>
            <a:r>
              <a:rPr lang="sr-Latn-RS" b="1" dirty="0"/>
              <a:t> </a:t>
            </a:r>
            <a:br>
              <a:rPr lang="sr-Latn-RS" b="1" dirty="0"/>
            </a:br>
            <a:r>
              <a:rPr lang="sr-Latn-RS" b="1" dirty="0"/>
              <a:t>ZA 2024.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/>
              <a:t>Struktura planiranih prihoda i primanja </a:t>
            </a:r>
            <a:br>
              <a:rPr lang="sr-Latn-RS" sz="2800" b="1" dirty="0"/>
            </a:br>
            <a:r>
              <a:rPr lang="sr-Latn-RS" sz="2800" b="1" dirty="0"/>
              <a:t>za </a:t>
            </a:r>
            <a:r>
              <a:rPr lang="sr-Cyrl-RS" sz="2800" b="1" dirty="0"/>
              <a:t>20</a:t>
            </a:r>
            <a:r>
              <a:rPr lang="sr-Latn-RS" sz="2800" b="1" dirty="0"/>
              <a:t>24</a:t>
            </a:r>
            <a:r>
              <a:rPr lang="sr-Cyrl-RS" sz="2800" b="1" dirty="0"/>
              <a:t>. </a:t>
            </a:r>
            <a:r>
              <a:rPr lang="sr-Latn-RS" sz="2800" b="1" dirty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094137"/>
              </p:ext>
            </p:extLst>
          </p:nvPr>
        </p:nvGraphicFramePr>
        <p:xfrm>
          <a:off x="789632" y="1428507"/>
          <a:ext cx="7598792" cy="4976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ctr">
              <a:buNone/>
            </a:pPr>
            <a:r>
              <a:rPr lang="sr-Latn-RS" sz="1600" b="1" dirty="0"/>
              <a:t>Budžet mora biti u ravnoteži, što znači da rashodi moraju odgovarati prihodima. </a:t>
            </a:r>
            <a:endParaRPr lang="en-US" sz="1600" b="1" dirty="0"/>
          </a:p>
          <a:p>
            <a:pPr marL="137160" indent="0" algn="ctr">
              <a:buNone/>
            </a:pPr>
            <a:r>
              <a:rPr lang="sr-Latn-RS" sz="1600" dirty="0"/>
              <a:t>Ukupni planirani rashodi i izdaci za 2024. godinu u Nacrtu odluke o budžetu iznose:</a:t>
            </a:r>
            <a:r>
              <a:rPr lang="sr-Cyrl-RS" sz="1600" dirty="0"/>
              <a:t>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/>
              <a:t>IZDACI</a:t>
            </a:r>
            <a:r>
              <a:rPr lang="sr-Latn-RS" sz="1600" dirty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/>
              <a:t>4.406.5</a:t>
            </a:r>
            <a:r>
              <a:rPr lang="en-US" b="1" dirty="0"/>
              <a:t>0</a:t>
            </a:r>
            <a:r>
              <a:rPr lang="sr-Latn-RS" b="1" dirty="0"/>
              <a:t>0.000</a:t>
            </a:r>
          </a:p>
          <a:p>
            <a:pPr algn="ctr"/>
            <a:r>
              <a:rPr lang="sr-Latn-RS" b="1" dirty="0"/>
              <a:t>hiljada dinara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/>
              <a:t>Šta su rashodi i izdaci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projektovanih rashoda i izdataka budžeta</a:t>
            </a:r>
            <a:br>
              <a:rPr lang="sr-Latn-RS" sz="3000" b="1" dirty="0"/>
            </a:br>
            <a:r>
              <a:rPr lang="sr-Latn-RS" sz="3000" b="1" dirty="0"/>
              <a:t>za</a:t>
            </a:r>
            <a:r>
              <a:rPr lang="sr-Cyrl-RS" sz="3000" b="1" dirty="0"/>
              <a:t> 20</a:t>
            </a:r>
            <a:r>
              <a:rPr lang="sr-Latn-RS" sz="3000" b="1" dirty="0"/>
              <a:t>24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575595"/>
              </p:ext>
            </p:extLst>
          </p:nvPr>
        </p:nvGraphicFramePr>
        <p:xfrm>
          <a:off x="457200" y="1484784"/>
          <a:ext cx="8439462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/>
              <a:t>Struktura projektovanih rashoda i izdataka budžeta za</a:t>
            </a:r>
            <a:r>
              <a:rPr lang="sr-Cyrl-RS" sz="3200" b="1" dirty="0"/>
              <a:t> 20</a:t>
            </a:r>
            <a:r>
              <a:rPr lang="sr-Latn-RS" sz="3200" b="1" dirty="0"/>
              <a:t>24</a:t>
            </a:r>
            <a:r>
              <a:rPr lang="sr-Cyrl-RS" sz="3200" b="1" dirty="0"/>
              <a:t>. </a:t>
            </a:r>
            <a:r>
              <a:rPr lang="sr-Latn-RS" sz="3200" b="1" dirty="0"/>
              <a:t>godinu</a:t>
            </a:r>
            <a:endParaRPr lang="en-US" sz="32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239469"/>
              </p:ext>
            </p:extLst>
          </p:nvPr>
        </p:nvGraphicFramePr>
        <p:xfrm>
          <a:off x="1043608" y="1633662"/>
          <a:ext cx="7359926" cy="481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999170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/>
                        <a:t>Sredstva iz Nacrta Odluke o budžetu za </a:t>
                      </a:r>
                      <a:r>
                        <a:rPr lang="sr-Cyrl-RS" sz="1200" dirty="0"/>
                        <a:t>20</a:t>
                      </a:r>
                      <a:r>
                        <a:rPr lang="sr-Latn-RS" sz="1200" dirty="0"/>
                        <a:t>24</a:t>
                      </a:r>
                      <a:r>
                        <a:rPr lang="sr-Cyrl-RS" sz="1200" dirty="0"/>
                        <a:t>. </a:t>
                      </a:r>
                      <a:r>
                        <a:rPr lang="sr-Latn-RS" sz="1200" dirty="0"/>
                        <a:t>godinu</a:t>
                      </a:r>
                      <a:r>
                        <a:rPr lang="sr-Cyrl-RS" sz="1200" dirty="0"/>
                        <a:t> (</a:t>
                      </a:r>
                      <a:r>
                        <a:rPr lang="sr-Latn-RS" sz="1200" dirty="0"/>
                        <a:t>iznos u dinarima</a:t>
                      </a:r>
                      <a:r>
                        <a:rPr lang="sr-Cyrl-RS" sz="1200" dirty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/>
                        <a:t>budžeta po</a:t>
                      </a:r>
                      <a:r>
                        <a:rPr lang="sr-Latn-RS" sz="1200" baseline="0" dirty="0"/>
                        <a:t> programu</a:t>
                      </a:r>
                      <a:r>
                        <a:rPr lang="sr-Cyrl-RS" sz="120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kern="1200" dirty="0">
                          <a:effectLst/>
                        </a:rPr>
                        <a:t> 1. </a:t>
                      </a:r>
                      <a:r>
                        <a:rPr lang="en-US" sz="1200" kern="1200" dirty="0" err="1">
                          <a:effectLst/>
                        </a:rPr>
                        <a:t>Stanovanje</a:t>
                      </a:r>
                      <a:r>
                        <a:rPr lang="en-US" sz="1200" kern="1200" dirty="0">
                          <a:effectLst/>
                        </a:rPr>
                        <a:t>, </a:t>
                      </a:r>
                      <a:r>
                        <a:rPr lang="en-US" sz="1200" kern="1200" dirty="0" err="1">
                          <a:effectLst/>
                        </a:rPr>
                        <a:t>urbanizam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i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prostorno</a:t>
                      </a:r>
                      <a:r>
                        <a:rPr lang="en-US" sz="1200" kern="1200" dirty="0">
                          <a:effectLst/>
                        </a:rPr>
                        <a:t> </a:t>
                      </a:r>
                      <a:r>
                        <a:rPr lang="en-US" sz="1200" kern="1200" dirty="0" err="1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69.000.000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,84%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2. </a:t>
                      </a:r>
                      <a:r>
                        <a:rPr lang="en-US" sz="1200" dirty="0" err="1"/>
                        <a:t>Komunalne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delatnosti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482.500.000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10,95%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3. </a:t>
                      </a:r>
                      <a:r>
                        <a:rPr lang="en-US" sz="1200" dirty="0" err="1"/>
                        <a:t>Lokalni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ekonomski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15</a:t>
                      </a:r>
                      <a:r>
                        <a:rPr lang="sr-Latn-RS" sz="1000" dirty="0"/>
                        <a:t>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0,34%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91.900.000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2,09%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5. </a:t>
                      </a:r>
                      <a:r>
                        <a:rPr lang="en-US" sz="1200" dirty="0" err="1"/>
                        <a:t>Poljoprivreda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ruralni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4.000.000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0,54%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6.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životne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20.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,45%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7. </a:t>
                      </a:r>
                      <a:r>
                        <a:rPr lang="pl-PL" sz="1200" dirty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382.</a:t>
                      </a:r>
                      <a:r>
                        <a:rPr lang="en-US" sz="1000" dirty="0"/>
                        <a:t>00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8,67%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8. </a:t>
                      </a:r>
                      <a:r>
                        <a:rPr lang="en-US" sz="1200" dirty="0" err="1"/>
                        <a:t>Predškolsko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570.000.000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12,94%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9. </a:t>
                      </a:r>
                      <a:r>
                        <a:rPr lang="en-US" sz="1200" dirty="0" err="1"/>
                        <a:t>Osnovno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262.</a:t>
                      </a:r>
                      <a:r>
                        <a:rPr lang="en-US" sz="1000" dirty="0"/>
                        <a:t>5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5,96%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10. </a:t>
                      </a:r>
                      <a:r>
                        <a:rPr lang="en-US" sz="1200" dirty="0" err="1"/>
                        <a:t>Srednje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obrazovanje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49.0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3</a:t>
                      </a:r>
                      <a:r>
                        <a:rPr lang="sr-Latn-RS" sz="1000" dirty="0"/>
                        <a:t>,38%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11. </a:t>
                      </a:r>
                      <a:r>
                        <a:rPr lang="en-US" sz="1200" dirty="0" err="1"/>
                        <a:t>Socijalna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dečija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r>
                        <a:rPr lang="en-US" sz="1200" dirty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2</a:t>
                      </a:r>
                      <a:r>
                        <a:rPr lang="sr-Latn-RS" sz="1000" dirty="0"/>
                        <a:t>14.500.000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4,87%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12. </a:t>
                      </a:r>
                      <a:r>
                        <a:rPr lang="en-US" sz="1200" dirty="0" err="1"/>
                        <a:t>Zdravstvena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17.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,39%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13.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kulture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322.0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7,31%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14. </a:t>
                      </a:r>
                      <a:r>
                        <a:rPr lang="en-US" sz="1200" dirty="0" err="1"/>
                        <a:t>Razvoj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sporta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283.9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6,44%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15. </a:t>
                      </a:r>
                      <a:r>
                        <a:rPr lang="en-US" sz="1200" dirty="0" err="1"/>
                        <a:t>Opšte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usluge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1.232.7</a:t>
                      </a:r>
                      <a:r>
                        <a:rPr lang="en-US" sz="1000" dirty="0"/>
                        <a:t>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27,97%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16. </a:t>
                      </a:r>
                      <a:r>
                        <a:rPr lang="en-US" sz="1200" dirty="0" err="1"/>
                        <a:t>Politički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sistem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lokalne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85.</a:t>
                      </a:r>
                      <a:r>
                        <a:rPr lang="en-US" sz="1000" dirty="0"/>
                        <a:t>50</a:t>
                      </a:r>
                      <a:r>
                        <a:rPr lang="sr-Latn-RS" sz="1000" dirty="0"/>
                        <a:t>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,94%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>
                          <a:effectLst/>
                        </a:rPr>
                        <a:t>Pogram</a:t>
                      </a:r>
                      <a:r>
                        <a:rPr lang="sr-Cyrl-RS" sz="1200" dirty="0"/>
                        <a:t> 17. </a:t>
                      </a:r>
                      <a:r>
                        <a:rPr lang="en-US" sz="1200" dirty="0" err="1"/>
                        <a:t>Energetska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efikasnost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obnovljivi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izvori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/>
                        <a:t>85.000.000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1</a:t>
                      </a:r>
                      <a:r>
                        <a:rPr lang="sr-Latn-RS" sz="1000" dirty="0"/>
                        <a:t>,93%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/>
                        <a:t>4.406.500.000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1743622"/>
              </p:ext>
            </p:extLst>
          </p:nvPr>
        </p:nvGraphicFramePr>
        <p:xfrm>
          <a:off x="780147" y="1316732"/>
          <a:ext cx="7767724" cy="5064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/>
              <a:t>Najvažniji planirani projekti od intersa za</a:t>
            </a:r>
            <a:br>
              <a:rPr lang="sr-Latn-RS" sz="2800" dirty="0"/>
            </a:br>
            <a:r>
              <a:rPr lang="sr-Latn-RS" sz="2800" dirty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750885"/>
              </p:ext>
            </p:extLst>
          </p:nvPr>
        </p:nvGraphicFramePr>
        <p:xfrm>
          <a:off x="457200" y="2348880"/>
          <a:ext cx="8147249" cy="388355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260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(</a:t>
                      </a:r>
                      <a:r>
                        <a:rPr lang="sr-Latn-RS" sz="1600" dirty="0">
                          <a:effectLst/>
                        </a:rPr>
                        <a:t>iznos u dinarima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22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Latn-RS" sz="1500" dirty="0">
                          <a:effectLst/>
                        </a:rPr>
                        <a:t>24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2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180.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3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Zemljište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45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Dogradnja hotela na</a:t>
                      </a:r>
                      <a:r>
                        <a:rPr lang="en-U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</a:t>
                      </a: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Atletskom stadionu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43.000.000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zgrade za socijalno stanovanje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0.000.000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1392504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IT centra (II faza)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39.000.000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007860"/>
                  </a:ext>
                </a:extLst>
              </a:tr>
              <a:tr h="4991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omladinskog centra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42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/>
              <a:t>Ka ravnopravnijem gradu</a:t>
            </a:r>
            <a:r>
              <a:rPr lang="sr-Cyrl-RS" sz="3200" dirty="0"/>
              <a:t> – </a:t>
            </a:r>
            <a:r>
              <a:rPr lang="sr-Latn-RS" sz="3200" dirty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40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2024. godinu. </a:t>
            </a:r>
          </a:p>
          <a:p>
            <a:pPr algn="just">
              <a:buNone/>
            </a:pPr>
            <a:endParaRPr lang="sr-Latn-RS" sz="40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4000" dirty="0">
                <a:latin typeface="Calibri" pitchFamily="34" charset="0"/>
                <a:cs typeface="Calibri" pitchFamily="34" charset="0"/>
              </a:rPr>
              <a:t>U skladu sa ovim Planom - u Nacrtu Odluke o budžetu za 2024. godinu primenili smo rodno osetljive ciljeve i/ili indikatore u okviru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3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Lokalni ekonomski razvoj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- U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napređenje privrednog i investicionog ambijenta,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Cilj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1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Unapređenje administrativnih procedura i razvoj adekvatnih servisa i usluga za pružanje postojećoj privredi,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u="sng" dirty="0" err="1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4000" b="1" u="sng" dirty="0">
                <a:latin typeface="Calibri" pitchFamily="34" charset="0"/>
                <a:cs typeface="Calibri" pitchFamily="34" charset="0"/>
              </a:rPr>
              <a:t>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1)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odnosu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preduzeća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vodeći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računa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ženskih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preduzetnika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koristile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usluge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i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servise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grada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.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 2)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žena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korisnice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za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samozapošljavanje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od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ukupnog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broja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dodeljenih</a:t>
            </a:r>
            <a:r>
              <a:rPr lang="en-US" sz="40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latin typeface="Calibri" pitchFamily="34" charset="0"/>
                <a:cs typeface="Calibri" pitchFamily="34" charset="0"/>
              </a:rPr>
              <a:t>subvencija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i="1" dirty="0" err="1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40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5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Poljoprivreda i ruralni razvoj – Podrška za sprovođenje poljoprivredne politike u lokalnoj zajednici,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Stvaranje uslova za razvoj i unapređenje poljoprivredne proizvodnje na teritoriji grada,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učesnika edukacija (broj učesnika žena u odnosu na ukupan broj);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program 11 – Socijalna i dečija zaštita -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Jednokratne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>
                <a:latin typeface="Calibri" pitchFamily="34" charset="0"/>
                <a:cs typeface="Calibri" pitchFamily="34" charset="0"/>
              </a:rPr>
              <a:t>pomo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ći i drugi oblici pomoći,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: Unapređenje zaštite siromaštva, 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žena korisnica jednokratne pomoći u odnosu na ukupan broj i </a:t>
            </a:r>
            <a:r>
              <a:rPr lang="sr-Latn-RS" sz="4000" b="1" i="1" dirty="0">
                <a:latin typeface="Calibri" pitchFamily="34" charset="0"/>
                <a:cs typeface="Calibri" pitchFamily="34" charset="0"/>
              </a:rPr>
              <a:t>programa 13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–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Razvoj kulture i informisanja – Ostvarivanje i unapređivanje javnog interesa u oblasti javnog informisanja, </a:t>
            </a:r>
            <a:r>
              <a:rPr lang="sr-Latn-RS" sz="4000" u="sng" dirty="0">
                <a:latin typeface="Calibri" pitchFamily="34" charset="0"/>
                <a:cs typeface="Calibri" pitchFamily="34" charset="0"/>
              </a:rPr>
              <a:t>Cilj 1 </a:t>
            </a:r>
            <a:r>
              <a:rPr lang="sr-Latn-RS" sz="4000" dirty="0">
                <a:latin typeface="Calibri" pitchFamily="34" charset="0"/>
                <a:cs typeface="Calibri" pitchFamily="34" charset="0"/>
              </a:rPr>
              <a:t>– Povećana ponuda kvalitetnih medijskih sadržaja iz oblasti društvenog života lokalne zajednice, </a:t>
            </a:r>
            <a:r>
              <a:rPr lang="sr-Latn-RS" sz="4000" b="1" u="sng" dirty="0">
                <a:latin typeface="Calibri" pitchFamily="34" charset="0"/>
                <a:cs typeface="Calibri" pitchFamily="34" charset="0"/>
              </a:rPr>
              <a:t>Indikator: </a:t>
            </a:r>
            <a:r>
              <a:rPr lang="sr-Latn-RS" sz="4000" b="1" dirty="0">
                <a:latin typeface="Calibri" pitchFamily="34" charset="0"/>
                <a:cs typeface="Calibri" pitchFamily="34" charset="0"/>
              </a:rPr>
              <a:t>Broj različitih tematskih tipova programa (sa posebnim akcentom na programe namenjene ženskoj populaciji).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4.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Online anketa je bila dostupna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u periodu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7</a:t>
            </a:r>
            <a:r>
              <a:rPr lang="vi-VN" sz="2000" b="1" dirty="0">
                <a:latin typeface="Calibri" pitchFamily="34" charset="0"/>
                <a:cs typeface="Calibri" pitchFamily="34" charset="0"/>
              </a:rPr>
              <a:t>.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decembra do 12. decembra 2023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Svrha ankete je bila da građani glasaju za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predloge projekata koji bi po njihovom mišljenju mogli da učine život kvalitetnijim i lepšim. 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r>
              <a:rPr lang="vi-VN" sz="2000" dirty="0">
                <a:latin typeface="Calibri" pitchFamily="34" charset="0"/>
                <a:cs typeface="Calibri" pitchFamily="34" charset="0"/>
              </a:rPr>
              <a:t>Ovo je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četvrta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 godina za redom da građani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mogu da </a:t>
            </a:r>
            <a:r>
              <a:rPr lang="vi-VN" sz="2000" dirty="0">
                <a:latin typeface="Calibri" pitchFamily="34" charset="0"/>
                <a:cs typeface="Calibri" pitchFamily="34" charset="0"/>
              </a:rPr>
              <a:t>glasaju za projekte i time učestvuju u kreiranju budžeta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Građanima je ponuđena lista projekata sa mogućnošću izbora najviše dva projekta sa liste kao i opcija da sami predlože projekat</a:t>
            </a:r>
          </a:p>
          <a:p>
            <a:pPr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endParaRPr lang="vi-VN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 za 202</a:t>
            </a:r>
            <a:r>
              <a:rPr lang="sr-Latn-RS" sz="2800" b="1" dirty="0">
                <a:latin typeface="Calibri (Headings)"/>
                <a:ea typeface="+mj-ea"/>
                <a:cs typeface="Calibri" pitchFamily="34" charset="0"/>
              </a:rPr>
              <a:t>4</a:t>
            </a:r>
            <a:r>
              <a:rPr lang="en-GB" sz="2800" b="1" dirty="0">
                <a:latin typeface="Calibri (Headings)"/>
                <a:ea typeface="+mj-ea"/>
                <a:cs typeface="Calibri" pitchFamily="34" charset="0"/>
              </a:rPr>
              <a:t>. </a:t>
            </a:r>
            <a:r>
              <a:rPr lang="en-GB" sz="2800" b="1" dirty="0" err="1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Namera nam je da Vam damo sažet i jasan prikaz Nacrta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4</a:t>
            </a:r>
            <a:r>
              <a:rPr lang="vi-VN" dirty="0">
                <a:latin typeface="Calibri (Body)"/>
                <a:cs typeface="Calibri" pitchFamily="34" charset="0"/>
              </a:rPr>
              <a:t>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Želimo da čujemo vaše mišljenje o Nacrtu odluke o budžetu grada Novog Pazara za 202</a:t>
            </a:r>
            <a:r>
              <a:rPr lang="sr-Latn-RS" dirty="0">
                <a:latin typeface="Calibri (Body)"/>
                <a:cs typeface="Calibri" pitchFamily="34" charset="0"/>
              </a:rPr>
              <a:t>4</a:t>
            </a:r>
            <a:r>
              <a:rPr lang="vi-VN" dirty="0">
                <a:latin typeface="Calibri (Body)"/>
                <a:cs typeface="Calibri" pitchFamily="34" charset="0"/>
              </a:rPr>
              <a:t>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buNone/>
            </a:pPr>
            <a:r>
              <a:rPr lang="sr-Latn-RS" sz="2000" dirty="0"/>
              <a:t>	</a:t>
            </a:r>
            <a:r>
              <a:rPr lang="sr-Latn-RS" sz="2000" dirty="0">
                <a:latin typeface="Arial" pitchFamily="34" charset="0"/>
                <a:cs typeface="Arial" pitchFamily="34" charset="0"/>
              </a:rPr>
              <a:t>Građanima je bilo ponuđeno da glasaju za neki od sledećih projekata ili ponude svoj predlog.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r>
              <a:rPr lang="vi-VN" sz="2000" dirty="0"/>
              <a:t>Izgradnja prihvatilišta za pse i mačke lutalice</a:t>
            </a:r>
          </a:p>
          <a:p>
            <a:r>
              <a:rPr lang="vi-VN" sz="2000" dirty="0"/>
              <a:t>Izgradnja nove osnovne škole u Šutenovcu</a:t>
            </a:r>
          </a:p>
          <a:p>
            <a:r>
              <a:rPr lang="vi-VN" sz="2000" dirty="0"/>
              <a:t>Izgradnja zgrade za socijalno stanovanje</a:t>
            </a:r>
          </a:p>
          <a:p>
            <a:r>
              <a:rPr lang="vi-VN" sz="2000" dirty="0"/>
              <a:t>Izgradnja plutajućih pregrada na rekama</a:t>
            </a:r>
          </a:p>
          <a:p>
            <a:r>
              <a:rPr lang="vi-VN" sz="2000" dirty="0"/>
              <a:t>Izgradnja regionalnog pametnog centra</a:t>
            </a:r>
          </a:p>
          <a:p>
            <a:r>
              <a:rPr lang="vi-VN" sz="2000" dirty="0"/>
              <a:t>Sanacija i adaptacija postojećeg objekta, ŠOMO "Stevan Mokranjac</a:t>
            </a:r>
            <a:r>
              <a:rPr lang="sr-Latn-RS" sz="2000" dirty="0"/>
              <a:t>“</a:t>
            </a:r>
            <a:endParaRPr lang="vi-VN" sz="2000" dirty="0"/>
          </a:p>
          <a:p>
            <a:r>
              <a:rPr lang="vi-VN" sz="2000" dirty="0"/>
              <a:t>Tekuće održavanje južnog bedema gradske tvrđave</a:t>
            </a:r>
          </a:p>
          <a:p>
            <a:r>
              <a:rPr lang="vi-VN" sz="2000" dirty="0"/>
              <a:t>Izrada fasade i parternog uređenja u IO Sopoćani,OŠ "Halifa bin Zaid Al Nahjan"</a:t>
            </a:r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20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7832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glasova</a:t>
            </a:r>
            <a:r>
              <a:rPr lang="en-US" sz="2000" dirty="0"/>
              <a:t> </a:t>
            </a:r>
            <a:r>
              <a:rPr lang="en-US" sz="2000" dirty="0" err="1"/>
              <a:t>dobio</a:t>
            </a:r>
            <a:r>
              <a:rPr lang="en-US" sz="2000" dirty="0"/>
              <a:t> je </a:t>
            </a:r>
            <a:r>
              <a:rPr lang="en-US" sz="2000" dirty="0" err="1"/>
              <a:t>predlog</a:t>
            </a:r>
            <a:r>
              <a:rPr lang="en-US" sz="2000" dirty="0"/>
              <a:t> za </a:t>
            </a:r>
            <a:r>
              <a:rPr lang="en-US" sz="2000" b="1" dirty="0" err="1"/>
              <a:t>Izgradnju</a:t>
            </a:r>
            <a:r>
              <a:rPr lang="en-US" sz="2000" b="1" dirty="0"/>
              <a:t> </a:t>
            </a:r>
            <a:r>
              <a:rPr lang="en-US" sz="2000" b="1" dirty="0" err="1"/>
              <a:t>prihvatilišta</a:t>
            </a:r>
            <a:r>
              <a:rPr lang="en-US" sz="2000" b="1" dirty="0"/>
              <a:t> za </a:t>
            </a:r>
            <a:r>
              <a:rPr lang="en-US" sz="2000" b="1" dirty="0" err="1"/>
              <a:t>pse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mačke</a:t>
            </a:r>
            <a:r>
              <a:rPr lang="en-US" sz="2000" b="1" dirty="0"/>
              <a:t> </a:t>
            </a:r>
            <a:r>
              <a:rPr lang="en-US" sz="2000" b="1" dirty="0" err="1"/>
              <a:t>lutalice</a:t>
            </a:r>
            <a:r>
              <a:rPr lang="en-US" sz="2000" b="1" dirty="0"/>
              <a:t> u </a:t>
            </a:r>
            <a:r>
              <a:rPr lang="en-US" sz="2000" b="1" dirty="0" err="1"/>
              <a:t>Novom</a:t>
            </a:r>
            <a:r>
              <a:rPr lang="en-US" sz="2000" b="1" dirty="0"/>
              <a:t> </a:t>
            </a:r>
            <a:r>
              <a:rPr lang="en-US" sz="2000" b="1" dirty="0" err="1"/>
              <a:t>Pazaru</a:t>
            </a:r>
            <a:r>
              <a:rPr lang="en-US" sz="2000" b="1" dirty="0"/>
              <a:t>  </a:t>
            </a:r>
            <a:r>
              <a:rPr lang="en-US" sz="2000" dirty="0"/>
              <a:t>za koji je </a:t>
            </a:r>
            <a:r>
              <a:rPr lang="en-US" sz="2000" dirty="0" err="1"/>
              <a:t>glasalo</a:t>
            </a:r>
            <a:r>
              <a:rPr lang="en-US" sz="2000" dirty="0"/>
              <a:t> </a:t>
            </a:r>
            <a:r>
              <a:rPr lang="sr-Latn-RS" sz="2000" b="1" dirty="0"/>
              <a:t>37%</a:t>
            </a:r>
            <a:r>
              <a:rPr lang="sr-Latn-RS" sz="2000" dirty="0"/>
              <a:t> </a:t>
            </a:r>
            <a:r>
              <a:rPr lang="en-US" sz="2000" dirty="0"/>
              <a:t>a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njim</a:t>
            </a:r>
            <a:r>
              <a:rPr lang="en-US" sz="2000" dirty="0"/>
              <a:t> </a:t>
            </a:r>
            <a:r>
              <a:rPr lang="en-US" sz="2000" dirty="0" err="1"/>
              <a:t>sledi</a:t>
            </a:r>
            <a:r>
              <a:rPr lang="en-US" sz="2000" dirty="0"/>
              <a:t> </a:t>
            </a:r>
            <a:r>
              <a:rPr lang="en-US" sz="2000" dirty="0" err="1"/>
              <a:t>projekat</a:t>
            </a:r>
            <a:r>
              <a:rPr lang="en-US" sz="2000" dirty="0"/>
              <a:t> </a:t>
            </a:r>
            <a:r>
              <a:rPr lang="en-US" sz="2000" b="1" dirty="0" err="1"/>
              <a:t>Izgradnje</a:t>
            </a:r>
            <a:r>
              <a:rPr lang="en-US" sz="2000" b="1" dirty="0"/>
              <a:t> </a:t>
            </a:r>
            <a:r>
              <a:rPr lang="en-US" sz="2000" b="1" dirty="0" err="1"/>
              <a:t>nove</a:t>
            </a:r>
            <a:r>
              <a:rPr lang="en-US" sz="2000" b="1" dirty="0"/>
              <a:t> </a:t>
            </a:r>
            <a:r>
              <a:rPr lang="en-US" sz="2000" b="1" dirty="0" err="1"/>
              <a:t>osnovne</a:t>
            </a:r>
            <a:r>
              <a:rPr lang="en-US" sz="2000" b="1" dirty="0"/>
              <a:t> </a:t>
            </a:r>
            <a:r>
              <a:rPr lang="en-US" sz="2000" b="1" dirty="0" err="1"/>
              <a:t>škole</a:t>
            </a:r>
            <a:r>
              <a:rPr lang="en-US" sz="2000" b="1" dirty="0"/>
              <a:t> u </a:t>
            </a:r>
            <a:r>
              <a:rPr lang="en-US" sz="2000" b="1" dirty="0" err="1"/>
              <a:t>Šutenovcu</a:t>
            </a:r>
            <a:r>
              <a:rPr lang="en-US" sz="2000" b="1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je </a:t>
            </a:r>
            <a:r>
              <a:rPr lang="en-US" sz="2000" dirty="0" err="1"/>
              <a:t>dobilo</a:t>
            </a:r>
            <a:r>
              <a:rPr lang="en-US" sz="2000" b="1" dirty="0"/>
              <a:t> </a:t>
            </a:r>
            <a:r>
              <a:rPr lang="sr-Latn-RS" sz="2000" dirty="0"/>
              <a:t>podršku</a:t>
            </a:r>
            <a:r>
              <a:rPr lang="sr-Latn-RS" sz="2000" b="1" dirty="0"/>
              <a:t> 25% </a:t>
            </a:r>
            <a:r>
              <a:rPr lang="sr-Latn-RS" sz="2000" dirty="0"/>
              <a:t>građana koji su glasali</a:t>
            </a:r>
            <a:r>
              <a:rPr lang="sr-Latn-RS" sz="2000" b="1" dirty="0"/>
              <a:t>.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b="1" dirty="0" err="1"/>
              <a:t>Izgradnj</a:t>
            </a:r>
            <a:r>
              <a:rPr lang="sr-Latn-RS" sz="2000" b="1" dirty="0"/>
              <a:t>u</a:t>
            </a:r>
            <a:r>
              <a:rPr lang="en-US" sz="2000" b="1" dirty="0"/>
              <a:t> </a:t>
            </a:r>
            <a:r>
              <a:rPr lang="en-US" sz="2000" b="1" dirty="0" err="1"/>
              <a:t>zgrade</a:t>
            </a:r>
            <a:r>
              <a:rPr lang="en-US" sz="2000" b="1" dirty="0"/>
              <a:t> za </a:t>
            </a:r>
            <a:r>
              <a:rPr lang="en-US" sz="2000" b="1" dirty="0" err="1"/>
              <a:t>socijalno</a:t>
            </a:r>
            <a:r>
              <a:rPr lang="en-US" sz="2000" b="1" dirty="0"/>
              <a:t> </a:t>
            </a:r>
            <a:r>
              <a:rPr lang="en-US" sz="2000" b="1" dirty="0" err="1"/>
              <a:t>stanovanje</a:t>
            </a:r>
            <a:r>
              <a:rPr lang="en-US" sz="2000" b="1" dirty="0"/>
              <a:t> </a:t>
            </a:r>
            <a:r>
              <a:rPr lang="en-US" sz="2000" b="1" dirty="0" err="1"/>
              <a:t>glasalo</a:t>
            </a:r>
            <a:r>
              <a:rPr lang="en-US" sz="2000" dirty="0"/>
              <a:t> je </a:t>
            </a:r>
            <a:r>
              <a:rPr lang="sr-Latn-RS" sz="2000" b="1" dirty="0"/>
              <a:t>14%</a:t>
            </a:r>
            <a:r>
              <a:rPr lang="en-US" sz="2000" dirty="0"/>
              <a:t>. </a:t>
            </a:r>
            <a:r>
              <a:rPr lang="sr-Latn-RS" sz="2000" b="1" dirty="0"/>
              <a:t>I</a:t>
            </a:r>
            <a:r>
              <a:rPr lang="en-US" sz="2000" b="1" dirty="0" err="1"/>
              <a:t>zgradnja</a:t>
            </a:r>
            <a:r>
              <a:rPr lang="en-US" sz="2000" b="1" dirty="0"/>
              <a:t> </a:t>
            </a:r>
            <a:r>
              <a:rPr lang="en-US" sz="2000" b="1" dirty="0" err="1"/>
              <a:t>plutajućih</a:t>
            </a:r>
            <a:r>
              <a:rPr lang="en-US" sz="2000" b="1" dirty="0"/>
              <a:t> </a:t>
            </a:r>
            <a:r>
              <a:rPr lang="en-US" sz="2000" b="1" dirty="0" err="1"/>
              <a:t>pregrada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rekama</a:t>
            </a:r>
            <a:r>
              <a:rPr lang="en-US" sz="2000" b="1" dirty="0"/>
              <a:t> </a:t>
            </a:r>
            <a:r>
              <a:rPr lang="en-US" sz="2000" dirty="0" err="1"/>
              <a:t>takođe</a:t>
            </a:r>
            <a:r>
              <a:rPr lang="en-US" sz="2000" dirty="0"/>
              <a:t> je u </a:t>
            </a:r>
            <a:r>
              <a:rPr lang="en-US" sz="2000" dirty="0" err="1"/>
              <a:t>vrhu</a:t>
            </a:r>
            <a:r>
              <a:rPr lang="en-US" sz="2000" dirty="0"/>
              <a:t> </a:t>
            </a:r>
            <a:r>
              <a:rPr lang="en-US" sz="2000" dirty="0" err="1"/>
              <a:t>prioriteta</a:t>
            </a:r>
            <a:r>
              <a:rPr lang="en-US" sz="2000" dirty="0"/>
              <a:t>, </a:t>
            </a:r>
            <a:r>
              <a:rPr lang="en-US" sz="2000" dirty="0" err="1"/>
              <a:t>ovaj</a:t>
            </a:r>
            <a:r>
              <a:rPr lang="en-US" sz="2000" dirty="0"/>
              <a:t> p</a:t>
            </a:r>
            <a:r>
              <a:rPr lang="sr-Latn-RS" sz="2000" dirty="0"/>
              <a:t>održalo je </a:t>
            </a:r>
            <a:r>
              <a:rPr lang="sr-Latn-RS" sz="2000" b="1" dirty="0"/>
              <a:t>13% </a:t>
            </a:r>
            <a:r>
              <a:rPr lang="en-US" sz="2000" dirty="0" err="1"/>
              <a:t>glas</a:t>
            </a:r>
            <a:r>
              <a:rPr lang="sr-Latn-RS" sz="2000" dirty="0"/>
              <a:t>ača, </a:t>
            </a:r>
            <a:r>
              <a:rPr lang="sr-Latn-RS" sz="2000" b="1" dirty="0"/>
              <a:t>Izgradnja regionalnog pametnog centra 8%</a:t>
            </a:r>
            <a:r>
              <a:rPr lang="sr-Latn-RS" sz="2000" dirty="0"/>
              <a:t>, </a:t>
            </a:r>
            <a:r>
              <a:rPr lang="sr-Latn-RS" sz="2000" b="1" dirty="0"/>
              <a:t>Sanacija </a:t>
            </a:r>
            <a:r>
              <a:rPr lang="en-US" sz="2000" b="1" dirty="0" err="1"/>
              <a:t>i</a:t>
            </a:r>
            <a:r>
              <a:rPr lang="sr-Latn-RS" sz="2000" b="1" dirty="0"/>
              <a:t> adaptacija ŠOMO „Stevan Mokranjac“ 2% </a:t>
            </a:r>
            <a:r>
              <a:rPr lang="sr-Latn-RS" sz="2000" dirty="0"/>
              <a:t>i </a:t>
            </a:r>
            <a:r>
              <a:rPr lang="sr-Latn-RS" sz="2000" b="1" dirty="0"/>
              <a:t>Tekuće održavanje južnog bedema Gradske tvrđave 1%.</a:t>
            </a:r>
            <a:endParaRPr lang="en-US" sz="2000" b="1" dirty="0"/>
          </a:p>
          <a:p>
            <a:pPr algn="just">
              <a:buNone/>
            </a:pPr>
            <a:endParaRPr lang="sr-Latn-R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16397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22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F68993D-C664-4CFD-90CA-32EE20514C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365912"/>
              </p:ext>
            </p:extLst>
          </p:nvPr>
        </p:nvGraphicFramePr>
        <p:xfrm>
          <a:off x="457200" y="1744811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63129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/>
              <a:t>Ko</a:t>
            </a:r>
            <a:r>
              <a:rPr lang="en-US" sz="3000" b="1" dirty="0"/>
              <a:t> se </a:t>
            </a:r>
            <a:r>
              <a:rPr lang="en-US" sz="3000" b="1" dirty="0" err="1"/>
              <a:t>finansira</a:t>
            </a:r>
            <a:r>
              <a:rPr lang="en-US" sz="3000" b="1" dirty="0"/>
              <a:t> </a:t>
            </a:r>
            <a:r>
              <a:rPr lang="en-US" sz="3000" b="1" dirty="0" err="1"/>
              <a:t>iz</a:t>
            </a:r>
            <a:r>
              <a:rPr lang="en-US" sz="3000" b="1" dirty="0"/>
              <a:t> </a:t>
            </a:r>
            <a:r>
              <a:rPr lang="en-US" sz="3000" b="1" dirty="0" err="1"/>
              <a:t>budžeta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>
                <a:cs typeface="Calibri" panose="020F0502020204030204" pitchFamily="34" charset="0"/>
              </a:rPr>
              <a:t>Regionalni centar za profesionalni razvoj zaposlenih u obrazovanju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 err="1">
                <a:cs typeface="Calibri" panose="020F0502020204030204" pitchFamily="34" charset="0"/>
              </a:rPr>
              <a:t>Ustanova</a:t>
            </a:r>
            <a:r>
              <a:rPr lang="en-US" altLang="en-US" sz="1600" dirty="0">
                <a:cs typeface="Calibri" panose="020F0502020204030204" pitchFamily="34" charset="0"/>
              </a:rPr>
              <a:t> za sport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>
                <a:cs typeface="Calibri" panose="020F0502020204030204" pitchFamily="34" charset="0"/>
              </a:rPr>
              <a:t>: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>
                <a:cs typeface="Calibri" panose="020F0502020204030204" pitchFamily="34" charset="0"/>
              </a:rPr>
              <a:t>(</a:t>
            </a:r>
            <a:r>
              <a:rPr lang="sr-Latn-RS" altLang="en-US" sz="1600" dirty="0">
                <a:cs typeface="Calibri" panose="020F0502020204030204" pitchFamily="34" charset="0"/>
              </a:rPr>
              <a:t>škole</a:t>
            </a:r>
            <a:r>
              <a:rPr lang="ru-RU" altLang="en-US" sz="1600" dirty="0">
                <a:cs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Sportski savez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Dom </a:t>
            </a:r>
            <a:r>
              <a:rPr lang="en-US" altLang="en-US" sz="1600" dirty="0" err="1">
                <a:cs typeface="Calibri" panose="020F0502020204030204" pitchFamily="34" charset="0"/>
              </a:rPr>
              <a:t>zdravlja</a:t>
            </a:r>
            <a:endParaRPr lang="en-U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en-US" altLang="en-US" sz="1600" dirty="0">
                <a:cs typeface="Calibri" panose="020F0502020204030204" pitchFamily="34" charset="0"/>
              </a:rPr>
              <a:t> </a:t>
            </a:r>
            <a:r>
              <a:rPr lang="sr-Latn-RS" altLang="en-US" sz="1600" dirty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/>
              <a:t>Ko učestvuje u budžetskom procesu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/>
              <a:t>Javna</a:t>
            </a:r>
            <a:r>
              <a:rPr lang="sr-Cyrl-RS" sz="1000" dirty="0"/>
              <a:t> </a:t>
            </a:r>
            <a:r>
              <a:rPr lang="sr-Latn-RS" sz="1000" dirty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/>
              <a:t>Na osnovu čega se donosi budžet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03586574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/>
              <a:t>Kako se puni gradska kasa</a:t>
            </a:r>
            <a:r>
              <a:rPr lang="sr-Cyrl-RS" sz="2800" b="1" dirty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/>
              <a:t>Ukupni planirani</a:t>
            </a:r>
            <a:r>
              <a:rPr lang="sr-Cyrl-RS" sz="1600" dirty="0"/>
              <a:t> </a:t>
            </a:r>
            <a:r>
              <a:rPr lang="sr-Latn-RS" sz="1600" b="1" dirty="0"/>
              <a:t>javni prihodi i primanja</a:t>
            </a:r>
            <a:r>
              <a:rPr lang="sr-Cyrl-RS" sz="1600" b="1" dirty="0"/>
              <a:t> </a:t>
            </a:r>
            <a:r>
              <a:rPr lang="sr-Latn-RS" sz="1600" dirty="0"/>
              <a:t>grada </a:t>
            </a:r>
            <a:r>
              <a:rPr lang="en-US" sz="1600" dirty="0" err="1"/>
              <a:t>Novog</a:t>
            </a:r>
            <a:r>
              <a:rPr lang="en-US" sz="1600" dirty="0"/>
              <a:t> </a:t>
            </a:r>
            <a:r>
              <a:rPr lang="en-US" sz="1600" dirty="0" err="1"/>
              <a:t>Pazara</a:t>
            </a:r>
            <a:r>
              <a:rPr lang="sr-Cyrl-RS" sz="1600" dirty="0"/>
              <a:t> </a:t>
            </a:r>
            <a:r>
              <a:rPr lang="sr-Latn-RS" sz="1600" dirty="0"/>
              <a:t>za</a:t>
            </a:r>
            <a:r>
              <a:rPr lang="sr-Cyrl-RS" sz="1600" dirty="0"/>
              <a:t> 20</a:t>
            </a:r>
            <a:r>
              <a:rPr lang="en-US" sz="1600" dirty="0"/>
              <a:t>2</a:t>
            </a:r>
            <a:r>
              <a:rPr lang="sr-Latn-RS" sz="1600" dirty="0"/>
              <a:t>4</a:t>
            </a:r>
            <a:r>
              <a:rPr lang="sr-Cyrl-RS" sz="1600" dirty="0"/>
              <a:t>. </a:t>
            </a:r>
            <a:r>
              <a:rPr lang="sr-Latn-RS" sz="1600" dirty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/>
              <a:t>Nacrtom</a:t>
            </a:r>
            <a:r>
              <a:rPr lang="en-US" sz="1600" dirty="0"/>
              <a:t> </a:t>
            </a:r>
            <a:r>
              <a:rPr lang="en-US" sz="1600" dirty="0" err="1"/>
              <a:t>odluke</a:t>
            </a:r>
            <a:r>
              <a:rPr lang="en-US" sz="1600" dirty="0"/>
              <a:t> o </a:t>
            </a:r>
            <a:r>
              <a:rPr lang="en-US" sz="1600" dirty="0" err="1"/>
              <a:t>budžetu</a:t>
            </a:r>
            <a:r>
              <a:rPr lang="en-US" sz="1600" dirty="0"/>
              <a:t> </a:t>
            </a:r>
            <a:r>
              <a:rPr lang="en-US" sz="1600" dirty="0" err="1"/>
              <a:t>grada</a:t>
            </a:r>
            <a:r>
              <a:rPr lang="sr-Latn-RS" sz="1600" dirty="0"/>
              <a:t> Novog Pazara</a:t>
            </a:r>
            <a:r>
              <a:rPr lang="en-US" sz="1600" dirty="0"/>
              <a:t>  za 20</a:t>
            </a:r>
            <a:r>
              <a:rPr lang="sr-Latn-RS" sz="1600" dirty="0"/>
              <a:t>2</a:t>
            </a:r>
            <a:r>
              <a:rPr lang="en-US" sz="1600" dirty="0"/>
              <a:t>4. </a:t>
            </a:r>
            <a:r>
              <a:rPr lang="en-US" sz="1600" dirty="0" err="1"/>
              <a:t>godinu</a:t>
            </a:r>
            <a:r>
              <a:rPr lang="en-US" sz="1600" dirty="0"/>
              <a:t> </a:t>
            </a:r>
            <a:r>
              <a:rPr lang="en-US" sz="1600" dirty="0" err="1"/>
              <a:t>planirana</a:t>
            </a:r>
            <a:r>
              <a:rPr lang="en-US" sz="1600" dirty="0"/>
              <a:t> </a:t>
            </a:r>
            <a:r>
              <a:rPr lang="en-US" sz="1600" dirty="0" err="1"/>
              <a:t>su</a:t>
            </a:r>
            <a:r>
              <a:rPr lang="en-US" sz="1600" dirty="0"/>
              <a:t> </a:t>
            </a:r>
            <a:r>
              <a:rPr lang="en-US" sz="1600" dirty="0" err="1"/>
              <a:t>preneta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ranijih</a:t>
            </a:r>
            <a:r>
              <a:rPr lang="en-US" sz="1600" dirty="0"/>
              <a:t> </a:t>
            </a:r>
            <a:r>
              <a:rPr lang="en-US" sz="1600" dirty="0" err="1"/>
              <a:t>godina</a:t>
            </a:r>
            <a:r>
              <a:rPr lang="en-US" sz="1600" dirty="0"/>
              <a:t> u </a:t>
            </a:r>
            <a:r>
              <a:rPr lang="en-US" sz="1600" dirty="0" err="1"/>
              <a:t>iznosu</a:t>
            </a:r>
            <a:r>
              <a:rPr lang="en-US" sz="1600" dirty="0"/>
              <a:t> od </a:t>
            </a:r>
            <a:r>
              <a:rPr lang="sr-Latn-RS" sz="1600" dirty="0"/>
              <a:t>1</a:t>
            </a:r>
            <a:r>
              <a:rPr lang="en-US" sz="1600" dirty="0"/>
              <a:t>49</a:t>
            </a:r>
            <a:r>
              <a:rPr lang="sr-Latn-RS" sz="1600" dirty="0"/>
              <a:t> miliona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,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sr-Latn-RS" sz="1600" dirty="0"/>
              <a:t>od prodaje nefinansijske imovine u</a:t>
            </a:r>
            <a:r>
              <a:rPr lang="en-US" sz="1600" dirty="0"/>
              <a:t> </a:t>
            </a:r>
            <a:r>
              <a:rPr lang="en-US" sz="1600" dirty="0" err="1"/>
              <a:t>iznosu</a:t>
            </a:r>
            <a:r>
              <a:rPr lang="en-US" sz="1600" dirty="0"/>
              <a:t> od 66.5 </a:t>
            </a:r>
            <a:r>
              <a:rPr lang="sr-Latn-RS" sz="1600" dirty="0"/>
              <a:t>miliona </a:t>
            </a:r>
            <a:r>
              <a:rPr lang="en-US" sz="1600" dirty="0" err="1"/>
              <a:t>dinara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sredstva</a:t>
            </a:r>
            <a:r>
              <a:rPr lang="en-US" sz="1600" dirty="0"/>
              <a:t> </a:t>
            </a:r>
            <a:r>
              <a:rPr lang="en-US" sz="1600" dirty="0" err="1"/>
              <a:t>iz</a:t>
            </a:r>
            <a:r>
              <a:rPr lang="en-US" sz="1600" dirty="0"/>
              <a:t> </a:t>
            </a:r>
            <a:r>
              <a:rPr lang="en-US" sz="1600" dirty="0" err="1"/>
              <a:t>ostalih</a:t>
            </a:r>
            <a:r>
              <a:rPr lang="en-US" sz="1600" dirty="0"/>
              <a:t> </a:t>
            </a:r>
            <a:r>
              <a:rPr lang="en-US" sz="1600" dirty="0" err="1"/>
              <a:t>izvora</a:t>
            </a:r>
            <a:r>
              <a:rPr lang="en-US" sz="1600" dirty="0"/>
              <a:t> </a:t>
            </a:r>
            <a:r>
              <a:rPr lang="sr-Latn-RS" sz="1600" dirty="0"/>
              <a:t>u iznosu od </a:t>
            </a:r>
            <a:r>
              <a:rPr lang="en-US" sz="1600" b="1" dirty="0"/>
              <a:t>4</a:t>
            </a:r>
            <a:r>
              <a:rPr lang="sr-Latn-RS" sz="1600" b="1" dirty="0"/>
              <a:t>.</a:t>
            </a:r>
            <a:r>
              <a:rPr lang="en-US" sz="1600" b="1" dirty="0"/>
              <a:t>191.000</a:t>
            </a:r>
            <a:r>
              <a:rPr lang="sr-Latn-RS" sz="1600" b="1" dirty="0"/>
              <a:t> </a:t>
            </a:r>
            <a:r>
              <a:rPr lang="en-US" sz="1600" dirty="0" err="1"/>
              <a:t>hiljada</a:t>
            </a:r>
            <a:r>
              <a:rPr lang="en-US" sz="1600" dirty="0"/>
              <a:t> </a:t>
            </a:r>
            <a:r>
              <a:rPr lang="en-US" sz="1600" dirty="0" err="1"/>
              <a:t>dinara</a:t>
            </a:r>
            <a:r>
              <a:rPr lang="en-US" sz="1600" dirty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1144713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707904" y="1839830"/>
            <a:ext cx="51503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4.406.500 </a:t>
            </a:r>
            <a:r>
              <a:rPr lang="en-GB" sz="3200" b="1" dirty="0" err="1"/>
              <a:t>hiljada</a:t>
            </a:r>
            <a:r>
              <a:rPr lang="sr-Latn-RS" sz="3200" b="1" dirty="0"/>
              <a:t> dinara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/>
              <a:t>Šta su prihodi i primanja budžeta</a:t>
            </a:r>
            <a:r>
              <a:rPr lang="sr-Cyrl-RS" dirty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/>
              <a:t>Struktura planiranih prihoda i primanja za </a:t>
            </a:r>
            <a:r>
              <a:rPr lang="sr-Cyrl-RS" sz="3000" b="1" dirty="0"/>
              <a:t>20</a:t>
            </a:r>
            <a:r>
              <a:rPr lang="sr-Latn-RS" sz="3000" b="1" dirty="0"/>
              <a:t>24</a:t>
            </a:r>
            <a:r>
              <a:rPr lang="sr-Cyrl-RS" sz="3000" b="1" dirty="0"/>
              <a:t>. </a:t>
            </a:r>
            <a:r>
              <a:rPr lang="sr-Latn-RS" sz="3000" b="1" dirty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42852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34e4f6f-c740-4e49-838d-10594e3f873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6358</TotalTime>
  <Words>2397</Words>
  <Application>Microsoft Office PowerPoint</Application>
  <PresentationFormat>On-screen Show (4:3)</PresentationFormat>
  <Paragraphs>330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(Body)</vt:lpstr>
      <vt:lpstr>Calibri (Headings)</vt:lpstr>
      <vt:lpstr>Times New Roman</vt:lpstr>
      <vt:lpstr>Wingdings</vt:lpstr>
      <vt:lpstr>Custom Design</vt:lpstr>
      <vt:lpstr>GRAD NOVI PAZAR</vt:lpstr>
      <vt:lpstr>PowerPoint Presentation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2024. godinu</vt:lpstr>
      <vt:lpstr>Struktura planiranih prihoda i primanja  za 2024. godinu</vt:lpstr>
      <vt:lpstr>Na šta se troše javna sredstva?</vt:lpstr>
      <vt:lpstr>PowerPoint Presentation</vt:lpstr>
      <vt:lpstr>Struktura projektovanih rashoda i izdataka budžeta za 2024. godinu</vt:lpstr>
      <vt:lpstr>Struktura projektovanih rashoda i izdataka budžeta za 2024. godinu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Učešće građana u procesu izrade budžeta</vt:lpstr>
      <vt:lpstr>Učešće građana u procesu izrade budžeta</vt:lpstr>
      <vt:lpstr>Učešće građana u procesu izrade budžeta</vt:lpstr>
      <vt:lpstr>GRAD NOVI PAZAR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dc:creator>Hana Salihagic</dc:creator>
  <cp:lastModifiedBy>Sead Masovic</cp:lastModifiedBy>
  <cp:revision>567</cp:revision>
  <cp:lastPrinted>2018-09-13T11:26:26Z</cp:lastPrinted>
  <dcterms:created xsi:type="dcterms:W3CDTF">2006-08-16T00:00:00Z</dcterms:created>
  <dcterms:modified xsi:type="dcterms:W3CDTF">2023-12-25T13:37:04Z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