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24"/>
  </p:notesMasterIdLst>
  <p:handoutMasterIdLst>
    <p:handoutMasterId r:id="rId25"/>
  </p:handoutMasterIdLst>
  <p:sldIdLst>
    <p:sldId id="298" r:id="rId5"/>
    <p:sldId id="259" r:id="rId6"/>
    <p:sldId id="275" r:id="rId7"/>
    <p:sldId id="262" r:id="rId8"/>
    <p:sldId id="287" r:id="rId9"/>
    <p:sldId id="261" r:id="rId10"/>
    <p:sldId id="263" r:id="rId11"/>
    <p:sldId id="284" r:id="rId12"/>
    <p:sldId id="264" r:id="rId13"/>
    <p:sldId id="277" r:id="rId14"/>
    <p:sldId id="266" r:id="rId15"/>
    <p:sldId id="285" r:id="rId16"/>
    <p:sldId id="268" r:id="rId17"/>
    <p:sldId id="276" r:id="rId18"/>
    <p:sldId id="271" r:id="rId19"/>
    <p:sldId id="272" r:id="rId20"/>
    <p:sldId id="281" r:id="rId21"/>
    <p:sldId id="289" r:id="rId22"/>
    <p:sldId id="256" r:id="rId23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2" clrIdx="1">
    <p:extLst>
      <p:ext uri="{19B8F6BF-5375-455C-9EA6-DF929625EA0E}">
        <p15:presenceInfo xmlns:p15="http://schemas.microsoft.com/office/powerpoint/2012/main" userId="S-1-5-21-3213289721-1927786710-1971543238-2777" providerId="AD"/>
      </p:ext>
    </p:extLst>
  </p:cmAuthor>
  <p:cmAuthor id="2" name="Milena Radomirovic" initials="MR" lastIdx="24" clrIdx="2">
    <p:extLst>
      <p:ext uri="{19B8F6BF-5375-455C-9EA6-DF929625EA0E}">
        <p15:presenceInfo xmlns:p15="http://schemas.microsoft.com/office/powerpoint/2012/main" userId="S-1-5-21-3213289721-1927786710-1971543238-2751" providerId="AD"/>
      </p:ext>
    </p:extLst>
  </p:cmAuthor>
  <p:cmAuthor id="3" name="Tatjana Milivojevic" initials="TM" lastIdx="13" clrIdx="3">
    <p:extLst>
      <p:ext uri="{19B8F6BF-5375-455C-9EA6-DF929625EA0E}">
        <p15:presenceInfo xmlns:p15="http://schemas.microsoft.com/office/powerpoint/2012/main" userId="S-1-5-21-3988269000-3947341290-2979681626-13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8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9710" autoAdjust="0"/>
  </p:normalViewPr>
  <p:slideViewPr>
    <p:cSldViewPr>
      <p:cViewPr varScale="1">
        <p:scale>
          <a:sx n="109" d="100"/>
          <a:sy n="109" d="100"/>
        </p:scale>
        <p:origin x="145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s\Desktop\Gradjanski%20budzet%202024\3.%20Gradjanski%20vodic%20kroz%20Nacrt%20odluke%20o%20budzetu\Pomocni%20dokumen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s\Desktop\Gradjanski%20budzet%202024\3.%20Gradjanski%20vodic%20kroz%20Nacrt%20odluke%20o%20budzetu\Pomocni%20dokumen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s\Desktop\Gradjanski%20budzet%202024\3.%20Gradjanski%20vodic%20kroz%20Nacrt%20odluke%20o%20budzetu\Pomocni%20dokumen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b="1"/>
              <a:t>Struktura planiranih prihoda i primanja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ser>
          <c:idx val="0"/>
          <c:order val="0"/>
          <c:explosion val="13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C50-4E13-9793-77904B8789D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C50-4E13-9793-77904B8789D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C50-4E13-9793-77904B8789D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BC50-4E13-9793-77904B8789D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BC50-4E13-9793-77904B8789DB}"/>
              </c:ext>
            </c:extLst>
          </c:dPt>
          <c:dLbls>
            <c:dLbl>
              <c:idx val="0"/>
              <c:layout>
                <c:manualLayout>
                  <c:x val="-0.20955315870570124"/>
                  <c:y val="-3.373586536976995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C50-4E13-9793-77904B8789DB}"/>
                </c:ext>
              </c:extLst>
            </c:dLbl>
            <c:dLbl>
              <c:idx val="2"/>
              <c:layout>
                <c:manualLayout>
                  <c:x val="-4.1283136988461977E-2"/>
                  <c:y val="-1.460651536205033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C50-4E13-9793-77904B8789DB}"/>
                </c:ext>
              </c:extLst>
            </c:dLbl>
            <c:dLbl>
              <c:idx val="3"/>
              <c:layout>
                <c:manualLayout>
                  <c:x val="4.7020613178360371E-2"/>
                  <c:y val="-6.303325613710050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08991826715033"/>
                      <c:h val="0.1537086922958159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BC50-4E13-9793-77904B8789DB}"/>
                </c:ext>
              </c:extLst>
            </c:dLbl>
            <c:dLbl>
              <c:idx val="4"/>
              <c:layout>
                <c:manualLayout>
                  <c:x val="0.16784360352490607"/>
                  <c:y val="-6.226141732283464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13647080709672"/>
                      <c:h val="0.1487325613710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BC50-4E13-9793-77904B8789DB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50000"/>
                    <a:lumOff val="50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'Prihodi i primanja'!$C$6:$C$10</c:f>
              <c:strCache>
                <c:ptCount val="5"/>
                <c:pt idx="0">
                  <c:v>Prihodi od poreza</c:v>
                </c:pt>
                <c:pt idx="1">
                  <c:v>Donacije i transferi</c:v>
                </c:pt>
                <c:pt idx="2">
                  <c:v>Drugi prihodi</c:v>
                </c:pt>
                <c:pt idx="3">
                  <c:v>Primanja od prodaje nefinansijske imovine</c:v>
                </c:pt>
                <c:pt idx="4">
                  <c:v>Preneta sredstva iz ranijih godina</c:v>
                </c:pt>
              </c:strCache>
            </c:strRef>
          </c:cat>
          <c:val>
            <c:numRef>
              <c:f>'Prihodi i primanja'!$D$6:$D$10</c:f>
              <c:numCache>
                <c:formatCode>#,##0</c:formatCode>
                <c:ptCount val="5"/>
                <c:pt idx="0">
                  <c:v>2313000000</c:v>
                </c:pt>
                <c:pt idx="1">
                  <c:v>945000000</c:v>
                </c:pt>
                <c:pt idx="2">
                  <c:v>933000000</c:v>
                </c:pt>
                <c:pt idx="3">
                  <c:v>81900000</c:v>
                </c:pt>
                <c:pt idx="4">
                  <c:v>149000000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C50-4E13-9793-77904B8789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b="1"/>
              <a:t>Struktura planiranih rashoda i izdataka</a:t>
            </a:r>
            <a:endParaRPr lang="en-US" b="1"/>
          </a:p>
        </c:rich>
      </c:tx>
      <c:layout>
        <c:manualLayout>
          <c:xMode val="edge"/>
          <c:yMode val="edge"/>
          <c:x val="0.25112990306103877"/>
          <c:y val="1.56862745098039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ser>
          <c:idx val="0"/>
          <c:order val="0"/>
          <c:explosion val="1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71B-4830-9EA4-161822E9937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71B-4830-9EA4-161822E99371}"/>
              </c:ext>
            </c:extLst>
          </c:dPt>
          <c:dPt>
            <c:idx val="2"/>
            <c:bubble3D val="0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71B-4830-9EA4-161822E9937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71B-4830-9EA4-161822E9937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171B-4830-9EA4-161822E9937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171B-4830-9EA4-161822E9937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171B-4830-9EA4-161822E9937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171B-4830-9EA4-161822E99371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171B-4830-9EA4-161822E99371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171B-4830-9EA4-161822E99371}"/>
              </c:ext>
            </c:extLst>
          </c:dPt>
          <c:dLbls>
            <c:dLbl>
              <c:idx val="0"/>
              <c:layout>
                <c:manualLayout>
                  <c:x val="0.11211260720172081"/>
                  <c:y val="-7.9880828238622515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71B-4830-9EA4-161822E99371}"/>
                </c:ext>
              </c:extLst>
            </c:dLbl>
            <c:dLbl>
              <c:idx val="1"/>
              <c:layout>
                <c:manualLayout>
                  <c:x val="2.4653312788906083E-2"/>
                  <c:y val="6.79366373320981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71B-4830-9EA4-161822E99371}"/>
                </c:ext>
              </c:extLst>
            </c:dLbl>
            <c:dLbl>
              <c:idx val="2"/>
              <c:layout>
                <c:manualLayout>
                  <c:x val="-1.027221366204417E-2"/>
                  <c:y val="5.960784313725490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71B-4830-9EA4-161822E99371}"/>
                </c:ext>
              </c:extLst>
            </c:dLbl>
            <c:dLbl>
              <c:idx val="3"/>
              <c:layout>
                <c:manualLayout>
                  <c:x val="-0.10991260530030049"/>
                  <c:y val="5.333333333333321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071856965491021"/>
                      <c:h val="0.1487325613710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171B-4830-9EA4-161822E99371}"/>
                </c:ext>
              </c:extLst>
            </c:dLbl>
            <c:dLbl>
              <c:idx val="4"/>
              <c:layout>
                <c:manualLayout>
                  <c:x val="-5.3415511042629683E-2"/>
                  <c:y val="-6.2745098039215684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71B-4830-9EA4-161822E99371}"/>
                </c:ext>
              </c:extLst>
            </c:dLbl>
            <c:dLbl>
              <c:idx val="5"/>
              <c:layout>
                <c:manualLayout>
                  <c:x val="-8.4232232912334337E-2"/>
                  <c:y val="-2.509791570171375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829659197068777"/>
                      <c:h val="0.1023229272811486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171B-4830-9EA4-161822E99371}"/>
                </c:ext>
              </c:extLst>
            </c:dLbl>
            <c:dLbl>
              <c:idx val="6"/>
              <c:layout>
                <c:manualLayout>
                  <c:x val="-0.1376476630713919"/>
                  <c:y val="-6.27450980392156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71B-4830-9EA4-161822E99371}"/>
                </c:ext>
              </c:extLst>
            </c:dLbl>
            <c:dLbl>
              <c:idx val="7"/>
              <c:layout>
                <c:manualLayout>
                  <c:x val="-0.1335387776065742"/>
                  <c:y val="-0.1254901960784313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71B-4830-9EA4-161822E99371}"/>
                </c:ext>
              </c:extLst>
            </c:dLbl>
            <c:dLbl>
              <c:idx val="8"/>
              <c:layout>
                <c:manualLayout>
                  <c:x val="7.7041602465331274E-2"/>
                  <c:y val="-0.1066666666666666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552507592945336"/>
                      <c:h val="0.1487325613710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171B-4830-9EA4-161822E99371}"/>
                </c:ext>
              </c:extLst>
            </c:dLbl>
            <c:dLbl>
              <c:idx val="9"/>
              <c:layout>
                <c:manualLayout>
                  <c:x val="0.19928094504365698"/>
                  <c:y val="-6.27450980392156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71B-4830-9EA4-161822E99371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izdaci'!$C$6:$C$15</c:f>
              <c:strCache>
                <c:ptCount val="10"/>
                <c:pt idx="0">
                  <c:v>Rashodi za zaposlene</c:v>
                </c:pt>
                <c:pt idx="1">
                  <c:v>Korišćenje roba i usluga</c:v>
                </c:pt>
                <c:pt idx="2">
                  <c:v>Subvencije</c:v>
                </c:pt>
                <c:pt idx="3">
                  <c:v>Dotacije i transferi</c:v>
                </c:pt>
                <c:pt idx="4">
                  <c:v>Socijalna pomoć</c:v>
                </c:pt>
                <c:pt idx="5">
                  <c:v>Ostali rashodi</c:v>
                </c:pt>
                <c:pt idx="6">
                  <c:v>Kapitalni izdaci</c:v>
                </c:pt>
                <c:pt idx="7">
                  <c:v>Sredstva rezerve</c:v>
                </c:pt>
                <c:pt idx="8">
                  <c:v>Izdaci za otplatu glavnice</c:v>
                </c:pt>
                <c:pt idx="9">
                  <c:v>Otplata kamata i prateći troškovi zaduživanja</c:v>
                </c:pt>
              </c:strCache>
            </c:strRef>
          </c:cat>
          <c:val>
            <c:numRef>
              <c:f>'Rashodi i izdaci'!$D$6:$D$15</c:f>
              <c:numCache>
                <c:formatCode>#,##0</c:formatCode>
                <c:ptCount val="10"/>
                <c:pt idx="0">
                  <c:v>1338050000</c:v>
                </c:pt>
                <c:pt idx="1">
                  <c:v>1206690000</c:v>
                </c:pt>
                <c:pt idx="2">
                  <c:v>25000000</c:v>
                </c:pt>
                <c:pt idx="3">
                  <c:v>520500000</c:v>
                </c:pt>
                <c:pt idx="4">
                  <c:v>205000000</c:v>
                </c:pt>
                <c:pt idx="5">
                  <c:v>287760000</c:v>
                </c:pt>
                <c:pt idx="6">
                  <c:v>649800000</c:v>
                </c:pt>
                <c:pt idx="7">
                  <c:v>9000000</c:v>
                </c:pt>
                <c:pt idx="8">
                  <c:v>140000000</c:v>
                </c:pt>
                <c:pt idx="9">
                  <c:v>40100000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171B-4830-9EA4-161822E99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3447521841141138E-2"/>
          <c:y val="2.281735616381286E-2"/>
          <c:w val="0.61287209732677328"/>
          <c:h val="0.94113777444486102"/>
        </c:manualLayout>
      </c:layout>
      <c:pie3DChart>
        <c:varyColors val="1"/>
        <c:ser>
          <c:idx val="0"/>
          <c:order val="0"/>
          <c:explosion val="9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3E6-4333-A89E-88D6CA654CA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3E6-4333-A89E-88D6CA654CA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3E6-4333-A89E-88D6CA654CA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3E6-4333-A89E-88D6CA654CA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83E6-4333-A89E-88D6CA654CA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83E6-4333-A89E-88D6CA654CA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83E6-4333-A89E-88D6CA654CA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83E6-4333-A89E-88D6CA654CAE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83E6-4333-A89E-88D6CA654CAE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83E6-4333-A89E-88D6CA654CAE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83E6-4333-A89E-88D6CA654CAE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83E6-4333-A89E-88D6CA654CAE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83E6-4333-A89E-88D6CA654CAE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83E6-4333-A89E-88D6CA654CAE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83E6-4333-A89E-88D6CA654CAE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F-83E6-4333-A89E-88D6CA654CAE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1-83E6-4333-A89E-88D6CA654CAE}"/>
              </c:ext>
            </c:extLst>
          </c:dPt>
          <c:dLbls>
            <c:dLbl>
              <c:idx val="2"/>
              <c:layout>
                <c:manualLayout>
                  <c:x val="6.3421988163510608E-3"/>
                  <c:y val="-8.974044911052782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3E6-4333-A89E-88D6CA654CAE}"/>
                </c:ext>
              </c:extLst>
            </c:dLbl>
            <c:dLbl>
              <c:idx val="3"/>
              <c:layout>
                <c:manualLayout>
                  <c:x val="4.5661074383813276E-2"/>
                  <c:y val="-9.853518310211226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3E6-4333-A89E-88D6CA654CAE}"/>
                </c:ext>
              </c:extLst>
            </c:dLbl>
            <c:dLbl>
              <c:idx val="4"/>
              <c:layout>
                <c:manualLayout>
                  <c:x val="3.0151402484779894E-2"/>
                  <c:y val="-4.575678040244969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3E6-4333-A89E-88D6CA654CAE}"/>
                </c:ext>
              </c:extLst>
            </c:dLbl>
            <c:dLbl>
              <c:idx val="5"/>
              <c:layout>
                <c:manualLayout>
                  <c:x val="2.9137593247157045E-2"/>
                  <c:y val="-1.239428404782735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3E6-4333-A89E-88D6CA654CAE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Programi!$D$5:$D$21</c:f>
              <c:strCache>
                <c:ptCount val="17"/>
                <c:pt idx="0">
                  <c:v>P1 - Stanovanje, urbanizam i prostorno planiranje</c:v>
                </c:pt>
                <c:pt idx="1">
                  <c:v>P2 - Komunalne delatnosti </c:v>
                </c:pt>
                <c:pt idx="2">
                  <c:v>P3 - Lokalni ekonomski razvoj </c:v>
                </c:pt>
                <c:pt idx="3">
                  <c:v>P4 - Razvoj turizma</c:v>
                </c:pt>
                <c:pt idx="4">
                  <c:v>P5 - Poljoprivreda i ruralni razvoj</c:v>
                </c:pt>
                <c:pt idx="5">
                  <c:v>P6 - Zaštita životne sredine</c:v>
                </c:pt>
                <c:pt idx="6">
                  <c:v>P7 - Organizacija saobraćaja i saobraćajna infrastruktura</c:v>
                </c:pt>
                <c:pt idx="7">
                  <c:v>P8 - Predškolsko vaspitanje i obrazovanje</c:v>
                </c:pt>
                <c:pt idx="8">
                  <c:v>P9 - Osnovno obrazovanje i vaspitanje</c:v>
                </c:pt>
                <c:pt idx="9">
                  <c:v>P10 - Srednje obrazovanje i vaspitanje</c:v>
                </c:pt>
                <c:pt idx="10">
                  <c:v>P11 - Socijalna i dečija zaštita </c:v>
                </c:pt>
                <c:pt idx="11">
                  <c:v>P12 - Zdravstvena zaštita</c:v>
                </c:pt>
                <c:pt idx="12">
                  <c:v>P13 - Razvoj kulture i informisanja</c:v>
                </c:pt>
                <c:pt idx="13">
                  <c:v>P14 - Развој спорта и омладине</c:v>
                </c:pt>
                <c:pt idx="14">
                  <c:v>P15 - Opšte usluge lokalne samouprave</c:v>
                </c:pt>
                <c:pt idx="15">
                  <c:v>P16 - Politički sistem lokalne samouprave</c:v>
                </c:pt>
                <c:pt idx="16">
                  <c:v>P17 - Energetska efikasnost i obnovljivi izvori energije</c:v>
                </c:pt>
              </c:strCache>
            </c:strRef>
          </c:cat>
          <c:val>
            <c:numRef>
              <c:f>Programi!$E$5:$E$21</c:f>
              <c:numCache>
                <c:formatCode>#,##0.00</c:formatCode>
                <c:ptCount val="17"/>
                <c:pt idx="0">
                  <c:v>169000000</c:v>
                </c:pt>
                <c:pt idx="1">
                  <c:v>492500000</c:v>
                </c:pt>
                <c:pt idx="2">
                  <c:v>15000000</c:v>
                </c:pt>
                <c:pt idx="3">
                  <c:v>91900000</c:v>
                </c:pt>
                <c:pt idx="4">
                  <c:v>24000000</c:v>
                </c:pt>
                <c:pt idx="5">
                  <c:v>20000000</c:v>
                </c:pt>
                <c:pt idx="6">
                  <c:v>382000000</c:v>
                </c:pt>
                <c:pt idx="7">
                  <c:v>570000000</c:v>
                </c:pt>
                <c:pt idx="8">
                  <c:v>262500000</c:v>
                </c:pt>
                <c:pt idx="9">
                  <c:v>149000000</c:v>
                </c:pt>
                <c:pt idx="10">
                  <c:v>214500000</c:v>
                </c:pt>
                <c:pt idx="11">
                  <c:v>17000000</c:v>
                </c:pt>
                <c:pt idx="12">
                  <c:v>322000000</c:v>
                </c:pt>
                <c:pt idx="13">
                  <c:v>283900000</c:v>
                </c:pt>
                <c:pt idx="14">
                  <c:v>1238100000</c:v>
                </c:pt>
                <c:pt idx="15">
                  <c:v>85500000</c:v>
                </c:pt>
                <c:pt idx="16">
                  <c:v>85000000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83E6-4333-A89E-88D6CA654CAE}"/>
            </c:ext>
          </c:extLst>
        </c:ser>
        <c:dLbls>
          <c:dLblPos val="bestFit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327404578514881"/>
          <c:y val="6.7245136024663602E-2"/>
          <c:w val="0.33672591702233856"/>
          <c:h val="0.897493646627504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Latn-RS" sz="1600" dirty="0"/>
            <a:t>Gradske uprave</a:t>
          </a:r>
          <a:endParaRPr lang="sr-Cyrl-RS" sz="1600" dirty="0"/>
        </a:p>
        <a:p>
          <a:r>
            <a:rPr lang="sr-Latn-RS" sz="1600" dirty="0"/>
            <a:t>Gradonačelnik</a:t>
          </a:r>
          <a:endParaRPr lang="sr-Cyrl-RS" sz="1600" dirty="0"/>
        </a:p>
        <a:p>
          <a:r>
            <a:rPr lang="sr-Latn-RS" sz="1600" dirty="0"/>
            <a:t>Gradsko veće</a:t>
          </a:r>
          <a:endParaRPr lang="sr-Cyrl-RS" sz="1600" dirty="0"/>
        </a:p>
        <a:p>
          <a:r>
            <a:rPr lang="sr-Latn-RS" sz="1600" dirty="0"/>
            <a:t>Skupština grada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Predškolska ustanova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Mesne zajednice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Ustanove kulture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Sportske ustanove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Turistička orgnizacija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Latn-RS" sz="1200" dirty="0"/>
            <a:t>Osnovne škole</a:t>
          </a:r>
          <a:r>
            <a:rPr lang="sr-Cyrl-RS" sz="1200" dirty="0"/>
            <a:t> </a:t>
          </a:r>
        </a:p>
        <a:p>
          <a:r>
            <a:rPr lang="sr-Latn-RS" sz="1200" dirty="0"/>
            <a:t>Srednje</a:t>
          </a:r>
          <a:br>
            <a:rPr lang="sr-Latn-RS" sz="1200" dirty="0"/>
          </a:br>
          <a:r>
            <a:rPr lang="sr-Latn-RS" sz="1200" dirty="0"/>
            <a:t>škole</a:t>
          </a:r>
          <a:endParaRPr lang="sr-Cyrl-RS" sz="1200" dirty="0"/>
        </a:p>
        <a:p>
          <a:r>
            <a:rPr lang="sr-Latn-RS" sz="1200" dirty="0"/>
            <a:t>Dom</a:t>
          </a:r>
          <a:br>
            <a:rPr lang="sr-Latn-RS" sz="1200" dirty="0"/>
          </a:br>
          <a:r>
            <a:rPr lang="sr-Latn-RS" sz="1200" dirty="0"/>
            <a:t>zdravlja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Latn-RS" sz="3000" dirty="0"/>
            <a:t>Na</a:t>
          </a:r>
          <a:r>
            <a:rPr lang="sr-Cyrl-RS" sz="3000" dirty="0"/>
            <a:t> </a:t>
          </a:r>
          <a:r>
            <a:rPr lang="sr-Latn-RS" sz="3000" dirty="0"/>
            <a:t>osnovu</a:t>
          </a:r>
          <a:r>
            <a:rPr lang="sr-Cyrl-RS" sz="3000" dirty="0"/>
            <a:t> </a:t>
          </a:r>
          <a:r>
            <a:rPr lang="sr-Latn-RS" sz="3000" dirty="0"/>
            <a:t>čega se</a:t>
          </a:r>
          <a:r>
            <a:rPr lang="sr-Cyrl-RS" sz="3000" dirty="0"/>
            <a:t> </a:t>
          </a:r>
          <a:r>
            <a:rPr lang="sr-Latn-RS" sz="3000" dirty="0"/>
            <a:t>donosi</a:t>
          </a:r>
          <a:r>
            <a:rPr lang="sr-Cyrl-RS" sz="3000" dirty="0"/>
            <a:t> </a:t>
          </a:r>
          <a:r>
            <a:rPr lang="sr-Latn-RS" sz="3000" dirty="0"/>
            <a:t>budžet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Latn-RS" sz="1400" dirty="0"/>
            <a:t>Zakonski propisi</a:t>
          </a:r>
          <a:r>
            <a:rPr lang="sr-Cyrl-RS" sz="1400" dirty="0"/>
            <a:t>:</a:t>
          </a:r>
        </a:p>
        <a:p>
          <a:pPr algn="l"/>
          <a:r>
            <a:rPr lang="sr-Latn-RS" sz="1400" dirty="0"/>
            <a:t>Zakon o finansiranju lokalne samouprave</a:t>
          </a:r>
          <a:r>
            <a:rPr lang="sr-Cyrl-RS" sz="1400" dirty="0"/>
            <a:t>,</a:t>
          </a:r>
          <a:endParaRPr lang="sr-Latn-RS" sz="1400" dirty="0"/>
        </a:p>
        <a:p>
          <a:pPr algn="l"/>
          <a:r>
            <a:rPr lang="sr-Latn-RS" sz="1400" dirty="0"/>
            <a:t>Zakon o budžetskom sistemu</a:t>
          </a:r>
          <a:r>
            <a:rPr lang="sr-Cyrl-RS" sz="1400" dirty="0"/>
            <a:t>,</a:t>
          </a:r>
          <a:endParaRPr lang="sr-Latn-RS" sz="1400" dirty="0"/>
        </a:p>
        <a:p>
          <a:pPr algn="l"/>
          <a:r>
            <a:rPr lang="sr-Latn-RS" sz="1400" dirty="0"/>
            <a:t>Zakon o lokalnoj samoupravi</a:t>
          </a:r>
          <a:r>
            <a:rPr lang="sr-Cyrl-RS" sz="1400" dirty="0"/>
            <a:t>, </a:t>
          </a:r>
          <a:endParaRPr lang="sr-Latn-RS" sz="1400" dirty="0"/>
        </a:p>
        <a:p>
          <a:pPr algn="l"/>
          <a:r>
            <a:rPr lang="pl-PL" sz="1400" dirty="0"/>
            <a:t>Uputstvo </a:t>
          </a:r>
          <a:r>
            <a:rPr lang="sr-Latn-RS" sz="1400" dirty="0"/>
            <a:t>Ministarstva finansija </a:t>
          </a:r>
          <a:r>
            <a:rPr lang="pl-PL" sz="1400" dirty="0"/>
            <a:t>za pripremu Odluke o budžetu lokalne vlasti za 202</a:t>
          </a:r>
          <a:r>
            <a:rPr lang="en-US" sz="1400" dirty="0"/>
            <a:t>4</a:t>
          </a:r>
          <a:r>
            <a:rPr lang="pl-PL" sz="1400" dirty="0"/>
            <a:t>. godinu i projekcija za 202</a:t>
          </a:r>
          <a:r>
            <a:rPr lang="en-US" sz="1400" dirty="0"/>
            <a:t>5</a:t>
          </a:r>
          <a:r>
            <a:rPr lang="pl-PL" sz="1400" dirty="0"/>
            <a:t>. i 202</a:t>
          </a:r>
          <a:r>
            <a:rPr lang="en-US" sz="1400" dirty="0"/>
            <a:t>6</a:t>
          </a:r>
          <a:r>
            <a:rPr lang="pl-PL" sz="1400" dirty="0"/>
            <a:t>. godinu</a:t>
          </a:r>
          <a:endParaRPr lang="sr-Cyrl-RS" sz="1400" dirty="0"/>
        </a:p>
        <a:p>
          <a:pPr algn="l"/>
          <a:r>
            <a:rPr lang="sr-Latn-RS" sz="1400" dirty="0">
              <a:solidFill>
                <a:schemeClr val="tx1"/>
              </a:solidFill>
            </a:rPr>
            <a:t>Svi posebni propisi kojima su utvrđene nadležnosti JLS</a:t>
          </a:r>
          <a:endParaRPr lang="sr-Cyrl-RS" sz="1400" dirty="0">
            <a:solidFill>
              <a:schemeClr val="tx1"/>
            </a:solidFill>
          </a:endParaRP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Latn-RS" sz="1400" dirty="0"/>
            <a:t>Potrebe budžetskih korisnika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Latn-RS" sz="1400" dirty="0"/>
            <a:t>Započeti projekti iz ranijih godina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Latn-RS" sz="1400" dirty="0"/>
            <a:t>Ostvarenje prošlogodišnjeg budžeta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4"/>
      <dgm:spPr/>
    </dgm:pt>
    <dgm:pt modelId="{61AA8207-A6A4-4905-9FD1-93C90724B340}" type="pres">
      <dgm:prSet presAssocID="{F2167233-387A-4C2A-92FA-201B800AF2E5}" presName="connTx" presStyleLbl="parChTrans1D2" presStyleIdx="0" presStyleCnt="4"/>
      <dgm:spPr/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4" custScaleX="189790" custScaleY="230123" custLinFactNeighborX="924" custLinFactNeighborY="6005">
        <dgm:presLayoutVars>
          <dgm:chPref val="3"/>
        </dgm:presLayoutVars>
      </dgm:prSet>
      <dgm:spPr/>
    </dgm:pt>
    <dgm:pt modelId="{BD88E36A-E711-4840-AED6-01651340FCD0}" type="pres">
      <dgm:prSet presAssocID="{0150A799-C83B-499D-BB9F-10C758CEFD9B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1" presStyleCnt="4"/>
      <dgm:spPr/>
    </dgm:pt>
    <dgm:pt modelId="{92BF821D-14E3-40BB-B3C5-212A94A9CA22}" type="pres">
      <dgm:prSet presAssocID="{9324F21A-CF22-404B-991C-F0FAD04F1E1A}" presName="connTx" presStyleLbl="parChTrans1D2" presStyleIdx="1" presStyleCnt="4"/>
      <dgm:spPr/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1" presStyleCnt="4" custScaleX="189844" custScaleY="48152" custLinFactNeighborX="937" custLinFactNeighborY="2541">
        <dgm:presLayoutVars>
          <dgm:chPref val="3"/>
        </dgm:presLayoutVars>
      </dgm:prSet>
      <dgm:spPr/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2" presStyleCnt="4"/>
      <dgm:spPr/>
    </dgm:pt>
    <dgm:pt modelId="{7E8E6685-0078-4B86-BC52-3A0FBAF76686}" type="pres">
      <dgm:prSet presAssocID="{F68F9F1A-A0AC-4627-BB76-A21CB9C16ACA}" presName="connTx" presStyleLbl="parChTrans1D2" presStyleIdx="2" presStyleCnt="4"/>
      <dgm:spPr/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2" presStyleCnt="4" custScaleX="189844" custScaleY="48056" custLinFactNeighborX="937" custLinFactNeighborY="4984">
        <dgm:presLayoutVars>
          <dgm:chPref val="3"/>
        </dgm:presLayoutVars>
      </dgm:prSet>
      <dgm:spPr/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3" presStyleCnt="4"/>
      <dgm:spPr/>
    </dgm:pt>
    <dgm:pt modelId="{EE9BE54A-48D2-43A6-AD4C-394C0EDDA292}" type="pres">
      <dgm:prSet presAssocID="{B764CED6-B38C-4590-855F-1F4460EB1A27}" presName="connTx" presStyleLbl="parChTrans1D2" presStyleIdx="3" presStyleCnt="4"/>
      <dgm:spPr/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3" presStyleCnt="4" custScaleX="189623" custScaleY="49763" custLinFactNeighborX="937" custLinFactNeighborY="5720">
        <dgm:presLayoutVars>
          <dgm:chPref val="3"/>
        </dgm:presLayoutVars>
      </dgm:prSet>
      <dgm:spPr/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4EE02A3D-8F83-4292-A026-1515ED03FF36}" srcId="{00360BBF-6709-42DA-A6DE-B8193ABE792F}" destId="{12F72430-90C8-46E7-9363-A8933111BAFD}" srcOrd="1" destOrd="0" parTransId="{9324F21A-CF22-404B-991C-F0FAD04F1E1A}" sibTransId="{DF00040C-AB67-4D43-B520-7E02E511DCB9}"/>
    <dgm:cxn modelId="{04C92B63-107A-49B7-9300-E9098DE5DF6A}" srcId="{00360BBF-6709-42DA-A6DE-B8193ABE792F}" destId="{24C9F698-7D4E-4709-8117-FB7CF1BB6ECA}" srcOrd="3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C3F3E9EA-BE7C-42FA-A974-B6909D195A40}" srcId="{00360BBF-6709-42DA-A6DE-B8193ABE792F}" destId="{CACC7C31-0A19-4B77-8109-9AAB9EC25D20}" srcOrd="2" destOrd="0" parTransId="{F68F9F1A-A0AC-4627-BB76-A21CB9C16ACA}" sibTransId="{D22C3584-0D16-4A12-B343-F9C335256014}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2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3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4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5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6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7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Latn-RS" sz="1300" dirty="0">
              <a:solidFill>
                <a:schemeClr val="bg1"/>
              </a:solidFill>
            </a:rPr>
            <a:t>Sredstva iz ostalih izvora</a:t>
          </a:r>
          <a:r>
            <a:rPr lang="sr-Cyrl-RS" sz="1300" dirty="0">
              <a:solidFill>
                <a:schemeClr val="bg1"/>
              </a:solidFill>
            </a:rPr>
            <a:t> </a:t>
          </a:r>
          <a:r>
            <a:rPr lang="en-US" sz="1200" b="1" u="sng" dirty="0">
              <a:solidFill>
                <a:schemeClr val="bg1"/>
              </a:solidFill>
            </a:rPr>
            <a:t>4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191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0</a:t>
          </a:r>
          <a:r>
            <a:rPr lang="sr-Latn-RS" sz="1200" b="1" u="sng" dirty="0">
              <a:solidFill>
                <a:schemeClr val="bg1"/>
              </a:solidFill>
            </a:rPr>
            <a:t>00.000</a:t>
          </a:r>
          <a:endParaRPr lang="en-US" sz="1300" b="1" u="sng" dirty="0">
            <a:solidFill>
              <a:schemeClr val="bg1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>
        <a:solidFill>
          <a:srgbClr val="FFC000"/>
        </a:solidFill>
      </dgm:spPr>
      <dgm:t>
        <a:bodyPr/>
        <a:lstStyle/>
        <a:p>
          <a:r>
            <a:rPr lang="sr-Latn-RS" dirty="0"/>
            <a:t>Preneta sredstva iz ranijih godina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Latn-RS" dirty="0">
              <a:solidFill>
                <a:srgbClr val="FF0000"/>
              </a:solidFill>
            </a:rPr>
            <a:t> </a:t>
          </a:r>
          <a:r>
            <a:rPr lang="en-US" b="1" u="sng" dirty="0"/>
            <a:t>149</a:t>
          </a:r>
          <a:r>
            <a:rPr lang="sr-Latn-RS" b="1" u="sng" dirty="0"/>
            <a:t>.000.000</a:t>
          </a:r>
          <a:endParaRPr lang="en-US" b="1" u="sng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sr-Latn-RS" dirty="0"/>
            <a:t>Primanja od prodaje nefinansijske imovine </a:t>
          </a:r>
          <a:r>
            <a:rPr lang="en-US" b="1" u="sng" dirty="0">
              <a:solidFill>
                <a:schemeClr val="bg1"/>
              </a:solidFill>
            </a:rPr>
            <a:t>81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9</a:t>
          </a:r>
          <a:r>
            <a:rPr lang="sr-Latn-RS" b="1" u="sng" dirty="0">
              <a:solidFill>
                <a:schemeClr val="bg1"/>
              </a:solidFill>
            </a:rPr>
            <a:t>00.000</a:t>
          </a:r>
          <a:endParaRPr lang="en-US" b="1" u="sng" dirty="0">
            <a:solidFill>
              <a:schemeClr val="bg1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092009B7-2960-442B-A6FB-0D8F25F4F5CA}">
      <dgm:prSet/>
      <dgm:spPr>
        <a:solidFill>
          <a:srgbClr val="92D050"/>
        </a:solidFill>
      </dgm:spPr>
      <dgm:t>
        <a:bodyPr/>
        <a:lstStyle/>
        <a:p>
          <a:r>
            <a:rPr lang="sr-Latn-RS" b="1" dirty="0"/>
            <a:t>Ukupan budžet grada</a:t>
          </a:r>
          <a:r>
            <a:rPr lang="sr-Cyrl-RS" b="1" dirty="0"/>
            <a:t> </a:t>
          </a:r>
          <a:r>
            <a:rPr lang="en-US" b="1" u="sng" dirty="0">
              <a:solidFill>
                <a:schemeClr val="bg1"/>
              </a:solidFill>
            </a:rPr>
            <a:t>4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421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9</a:t>
          </a:r>
          <a:r>
            <a:rPr lang="sr-Latn-RS" b="1" u="sng" dirty="0">
              <a:solidFill>
                <a:schemeClr val="bg1"/>
              </a:solidFill>
            </a:rPr>
            <a:t>00.000</a:t>
          </a:r>
          <a:endParaRPr lang="en-US" b="1" u="sng" dirty="0">
            <a:solidFill>
              <a:schemeClr val="bg1"/>
            </a:solidFill>
          </a:endParaRPr>
        </a:p>
      </dgm:t>
    </dgm:pt>
    <dgm:pt modelId="{9B9E4606-8918-432D-AF17-F974BFE575C6}" type="parTrans" cxnId="{521ED7ED-3B46-4CE8-992A-CAB92204B1C6}">
      <dgm:prSet/>
      <dgm:spPr/>
      <dgm:t>
        <a:bodyPr/>
        <a:lstStyle/>
        <a:p>
          <a:endParaRPr lang="en-US"/>
        </a:p>
      </dgm:t>
    </dgm:pt>
    <dgm:pt modelId="{15C2B52E-4F55-4082-BB1C-94031D560EB4}" type="sibTrans" cxnId="{521ED7ED-3B46-4CE8-992A-CAB92204B1C6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09086" custScaleY="98877">
        <dgm:presLayoutVars>
          <dgm:bulletEnabled val="1"/>
        </dgm:presLayoutVars>
      </dgm:prSet>
      <dgm:spPr/>
    </dgm:pt>
    <dgm:pt modelId="{409B09D3-4DF0-4A67-B116-C3B0CE10042E}" type="pres">
      <dgm:prSet presAssocID="{097825AB-8F2B-4EF3-ABE1-7DCEF8027B99}" presName="spacerL" presStyleCnt="0"/>
      <dgm:spPr/>
    </dgm:pt>
    <dgm:pt modelId="{87C2FC52-975B-4E62-B5E0-1AB7C844E900}" type="pres">
      <dgm:prSet presAssocID="{097825AB-8F2B-4EF3-ABE1-7DCEF8027B99}" presName="sibTrans" presStyleLbl="sibTrans2D1" presStyleIdx="2" presStyleCnt="3"/>
      <dgm:spPr/>
    </dgm:pt>
    <dgm:pt modelId="{B01A7D7F-4B49-41A1-BC20-5B8B2DC888CB}" type="pres">
      <dgm:prSet presAssocID="{097825AB-8F2B-4EF3-ABE1-7DCEF8027B99}" presName="spacerR" presStyleCnt="0"/>
      <dgm:spPr/>
    </dgm:pt>
    <dgm:pt modelId="{2DB98FF9-EDB5-4EEE-AFA3-A57C7337F497}" type="pres">
      <dgm:prSet presAssocID="{092009B7-2960-442B-A6FB-0D8F25F4F5CA}" presName="node" presStyleLbl="node1" presStyleIdx="3" presStyleCnt="4" custScaleX="120163" custScaleY="97476">
        <dgm:presLayoutVars>
          <dgm:bulletEnabled val="1"/>
        </dgm:presLayoutVars>
      </dgm:prSet>
      <dgm:spPr/>
    </dgm:pt>
  </dgm:ptLst>
  <dgm:cxnLst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4AD3BF7C-9486-4F6F-9899-32B240DDA0E4}" type="presOf" srcId="{097825AB-8F2B-4EF3-ABE1-7DCEF8027B99}" destId="{87C2FC52-975B-4E62-B5E0-1AB7C844E900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20F83DCD-3158-453F-967C-EBC1245F7DD9}" type="presOf" srcId="{092009B7-2960-442B-A6FB-0D8F25F4F5CA}" destId="{2DB98FF9-EDB5-4EEE-AFA3-A57C7337F497}" srcOrd="0" destOrd="0" presId="urn:microsoft.com/office/officeart/2005/8/layout/equation1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521ED7ED-3B46-4CE8-992A-CAB92204B1C6}" srcId="{028ECFAC-63B3-40F0-9E03-B31D365E432C}" destId="{092009B7-2960-442B-A6FB-0D8F25F4F5CA}" srcOrd="3" destOrd="0" parTransId="{9B9E4606-8918-432D-AF17-F974BFE575C6}" sibTransId="{15C2B52E-4F55-4082-BB1C-94031D560EB4}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C76D8E36-7B23-43F0-9C45-92FEB6EDD91E}" type="presParOf" srcId="{688A0EC4-0F6D-4987-959D-CA5F27B3CF24}" destId="{409B09D3-4DF0-4A67-B116-C3B0CE10042E}" srcOrd="9" destOrd="0" presId="urn:microsoft.com/office/officeart/2005/8/layout/equation1"/>
    <dgm:cxn modelId="{5746382A-B224-4354-8E78-8AA20095070E}" type="presParOf" srcId="{688A0EC4-0F6D-4987-959D-CA5F27B3CF24}" destId="{87C2FC52-975B-4E62-B5E0-1AB7C844E900}" srcOrd="10" destOrd="0" presId="urn:microsoft.com/office/officeart/2005/8/layout/equation1"/>
    <dgm:cxn modelId="{7E6443D3-75AF-4CD4-ADB4-3F5DEC67A706}" type="presParOf" srcId="{688A0EC4-0F6D-4987-959D-CA5F27B3CF24}" destId="{B01A7D7F-4B49-41A1-BC20-5B8B2DC888CB}" srcOrd="11" destOrd="0" presId="urn:microsoft.com/office/officeart/2005/8/layout/equation1"/>
    <dgm:cxn modelId="{2EA15DB9-4691-4655-BBAA-3AC0D32206B3}" type="presParOf" srcId="{688A0EC4-0F6D-4987-959D-CA5F27B3CF24}" destId="{2DB98FF9-EDB5-4EEE-AFA3-A57C7337F497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Latn-RS" b="1" dirty="0"/>
            <a:t>Poreski prihodi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Latn-RS" altLang="en-US" sz="1400" noProof="0" dirty="0">
              <a:latin typeface="Calibri" panose="020F0502020204030204" pitchFamily="34" charset="0"/>
            </a:rPr>
            <a:t>Vrsta javnih prihoda koji se prikupljaju obaveznim plaćanjima poreskih obveznika bez obaveze izvršenja specijalne usluge zauzvrat</a:t>
          </a:r>
          <a:endParaRPr lang="sr-Latn-RS" sz="1400" noProof="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Latn-RS" b="1" dirty="0"/>
            <a:t>Donacije i</a:t>
          </a:r>
          <a:br>
            <a:rPr lang="sr-Latn-RS" b="1" dirty="0"/>
          </a:br>
          <a:r>
            <a:rPr lang="sr-Latn-RS" b="1" dirty="0"/>
            <a:t>transferi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vi-VN" sz="1400" b="1" dirty="0">
              <a:latin typeface="Calibri" pitchFamily="34" charset="0"/>
              <a:cs typeface="Calibri" pitchFamily="34" charset="0"/>
            </a:rPr>
            <a:t>Donacije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 se dobijaju od domaćih i međunarodnih donatora i organizacija za različite projekte. Transferi podrazumevaju prenos sredstava od nivoa Republike Srbije</a:t>
          </a:r>
          <a:r>
            <a:rPr lang="sr-Latn-RS" sz="1400" b="0" dirty="0">
              <a:latin typeface="Calibri" pitchFamily="34" charset="0"/>
              <a:cs typeface="Calibri" pitchFamily="34" charset="0"/>
            </a:rPr>
            <a:t> lokalnom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 nivou vlasti. Mogu biti </a:t>
          </a:r>
          <a:r>
            <a:rPr lang="vi-VN" sz="1400" b="1" dirty="0">
              <a:latin typeface="Calibri" pitchFamily="34" charset="0"/>
              <a:cs typeface="Calibri" pitchFamily="34" charset="0"/>
            </a:rPr>
            <a:t>namenski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 (za tačno utvrđene namene) ili </a:t>
          </a:r>
          <a:r>
            <a:rPr lang="vi-VN" sz="1400" b="1" dirty="0">
              <a:latin typeface="Calibri" pitchFamily="34" charset="0"/>
              <a:cs typeface="Calibri" pitchFamily="34" charset="0"/>
            </a:rPr>
            <a:t>nenamenski 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(nije im unapred utvrđena namena te se mogu u skladu sa zakonom koristiti za bilo koje svrhe) .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Latn-RS" b="1" dirty="0"/>
            <a:t>Neporeski </a:t>
          </a:r>
          <a:br>
            <a:rPr lang="sr-Latn-RS" b="1" dirty="0"/>
          </a:br>
          <a:r>
            <a:rPr lang="sr-Latn-RS" b="1" dirty="0"/>
            <a:t>prihodi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noProof="0" dirty="0">
              <a:latin typeface="Calibri" panose="020F0502020204030204" pitchFamily="34" charset="0"/>
            </a:rPr>
            <a:t>Vrsta javnih prihoda koji se naplaćuju za korišćenje javnih dobara (naknade), pružanje javnih usluga (takse) ili zbog kršenja ugovornih ili zakonskih odredbi (kazne i penali)</a:t>
          </a:r>
          <a:endParaRPr lang="sr-Cyrl-RS" sz="1400" noProof="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Latn-RS" b="1" dirty="0"/>
            <a:t>Primanja od prodaje nefinansijske imovine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just"/>
          <a:r>
            <a:rPr lang="sr-Latn-RS" sz="1400" noProof="0" dirty="0">
              <a:solidFill>
                <a:schemeClr val="accent1">
                  <a:lumMod val="40000"/>
                  <a:lumOff val="60000"/>
                </a:schemeClr>
              </a:solidFill>
            </a:rPr>
            <a:t>Ova primanja se ostvaruju prodajom nepokretnosti i pokretnih stvari u vlasništvu grada. </a:t>
          </a: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Latn-RS" b="1" dirty="0"/>
            <a:t>Preneta sredstva iz ranijih godina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</a:t>
          </a:r>
          <a:r>
            <a:rPr lang="en-US" altLang="en-US" sz="1400" dirty="0" err="1"/>
            <a:t>Predstavljaju</a:t>
          </a:r>
          <a:r>
            <a:rPr lang="en-US" altLang="en-US" sz="1400" dirty="0"/>
            <a:t> </a:t>
          </a:r>
          <a:r>
            <a:rPr lang="en-US" altLang="en-US" sz="1400" dirty="0" err="1"/>
            <a:t>višak</a:t>
          </a:r>
          <a:r>
            <a:rPr lang="en-US" altLang="en-US" sz="1400" dirty="0"/>
            <a:t> </a:t>
          </a:r>
          <a:r>
            <a:rPr lang="en-US" altLang="en-US" sz="1400" dirty="0" err="1"/>
            <a:t>prihoda</a:t>
          </a:r>
          <a:r>
            <a:rPr lang="en-US" altLang="en-US" sz="1400" dirty="0"/>
            <a:t> </a:t>
          </a:r>
          <a:r>
            <a:rPr lang="en-US" altLang="en-US" sz="1400" dirty="0" err="1"/>
            <a:t>budžeta</a:t>
          </a:r>
          <a:r>
            <a:rPr lang="en-US" altLang="en-US" sz="1400" dirty="0"/>
            <a:t> </a:t>
          </a:r>
          <a:r>
            <a:rPr lang="en-US" altLang="en-US" sz="1400" dirty="0" err="1"/>
            <a:t>grada</a:t>
          </a:r>
          <a:r>
            <a:rPr lang="en-US" altLang="en-US" sz="1400" dirty="0"/>
            <a:t> </a:t>
          </a:r>
          <a:r>
            <a:rPr lang="en-US" altLang="en-US" sz="1400" dirty="0" err="1"/>
            <a:t>koji</a:t>
          </a:r>
          <a:r>
            <a:rPr lang="en-US" altLang="en-US" sz="1400" dirty="0"/>
            <a:t> </a:t>
          </a:r>
          <a:r>
            <a:rPr lang="en-US" altLang="en-US" sz="1400" dirty="0" err="1"/>
            <a:t>nisu</a:t>
          </a:r>
          <a:r>
            <a:rPr lang="en-US" altLang="en-US" sz="1400" dirty="0"/>
            <a:t> </a:t>
          </a:r>
          <a:r>
            <a:rPr lang="en-US" altLang="en-US" sz="1400" dirty="0" err="1"/>
            <a:t>potrošeni</a:t>
          </a:r>
          <a:r>
            <a:rPr lang="en-US" altLang="en-US" sz="1400" dirty="0"/>
            <a:t> u </a:t>
          </a:r>
          <a:r>
            <a:rPr lang="en-US" altLang="en-US" sz="1400" dirty="0" err="1"/>
            <a:t>prethodnoj</a:t>
          </a:r>
          <a:r>
            <a:rPr lang="en-US" altLang="en-US" sz="1400" dirty="0"/>
            <a:t>  </a:t>
          </a:r>
          <a:r>
            <a:rPr lang="en-US" altLang="en-US" sz="1400" dirty="0" err="1"/>
            <a:t>budžetskoj</a:t>
          </a:r>
          <a:r>
            <a:rPr lang="en-US" altLang="en-US" sz="1400" dirty="0"/>
            <a:t> </a:t>
          </a:r>
          <a:r>
            <a:rPr lang="en-US" altLang="en-US" sz="1400" dirty="0" err="1"/>
            <a:t>godini</a:t>
          </a:r>
          <a:r>
            <a:rPr lang="en-US" altLang="en-US" sz="1400" dirty="0"/>
            <a:t>   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5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5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5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5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5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5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5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5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5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5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5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5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4" presStyleCnt="5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4" presStyleCnt="5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4" presStyleCnt="5">
        <dgm:presLayoutVars>
          <dgm:bulletEnabled val="1"/>
        </dgm:presLayoutVars>
      </dgm:prSet>
      <dgm:spPr/>
    </dgm:pt>
  </dgm:ptLst>
  <dgm:cxnLst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F0833111-710A-438D-8DAD-39E1E37FCCA2}" type="presOf" srcId="{E1AD8724-28DC-48C5-B75E-B0D1F33E6279}" destId="{939B76D1-BB33-4E50-9ECD-839FB5787B95}" srcOrd="0" destOrd="0" presId="urn:diagrams.loki3.com/BracketList"/>
    <dgm:cxn modelId="{1D90891A-5CA6-46E0-9B94-066929D862D5}" type="presOf" srcId="{28888755-727E-436B-B2F2-DA7896544A65}" destId="{9312B733-3AEB-49F6-8245-08553BA2949B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021894C-289A-4B28-BA0D-6767C27230B8}" type="presOf" srcId="{D45E583C-4AAD-40D2-9D24-9A0A68141567}" destId="{7BB6658A-32E0-42C7-B82A-240BF45CF27D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39B6D187-F738-494F-864B-824768F311FC}" type="presOf" srcId="{6B14159D-5902-471E-9F91-CEA86CA18597}" destId="{FFFD7BD8-195B-4FA4-9414-4F4C582F5570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87FAF999-9E08-4A6A-A6D7-11D7E30AC118}" type="presOf" srcId="{EEA47F19-311D-44B3-AAA4-35C98BD4844B}" destId="{EFEB1020-9C17-48DC-BBE0-54FA743F9F75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53E397A2-7CAD-4A4C-ABDE-885D92961EB2}" type="presOf" srcId="{FE2BA0E8-81AC-463B-B498-EF464F5BCE06}" destId="{9893D59A-7FEC-486D-89C4-D28135F6121C}" srcOrd="0" destOrd="0" presId="urn:diagrams.loki3.com/BracketList"/>
    <dgm:cxn modelId="{9EBB09AF-7741-47ED-B436-933466BD5F46}" srcId="{EEA47F19-311D-44B3-AAA4-35C98BD4844B}" destId="{E1AD8724-28DC-48C5-B75E-B0D1F33E6279}" srcOrd="4" destOrd="0" parTransId="{411CE078-310E-457E-A7C1-09A580CCEBB0}" sibTransId="{BCA81F17-B88D-47F3-91A4-C02EC1C807D8}"/>
    <dgm:cxn modelId="{E9154DB6-8B71-4C47-A778-19BA49538396}" type="presOf" srcId="{92FD0664-EE76-4121-BE7B-68FC1EE5F4D7}" destId="{C6BA9D27-2D60-4BA7-98A9-E18E57FDB6CB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F06063E2-D018-4F42-A342-274E0902DE34}" type="presOf" srcId="{A22D28D0-C0EE-4FAC-9411-A8A4995FB17B}" destId="{B43D6F8D-5103-4DCA-8971-053A6B7A987B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C3FF0216-0C3D-49E3-97BA-BD3CECD08547}" type="presParOf" srcId="{EFEB1020-9C17-48DC-BBE0-54FA743F9F75}" destId="{2B991069-479A-498A-AF83-5B33CD9F12C6}" srcOrd="8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Latn-RS" dirty="0"/>
            <a:t>Ukupni</a:t>
          </a:r>
          <a:r>
            <a:rPr lang="sr-Cyrl-RS" dirty="0"/>
            <a:t> </a:t>
          </a:r>
          <a:r>
            <a:rPr lang="sr-Latn-RS" dirty="0"/>
            <a:t>budžetski prihodi i primanja</a:t>
          </a:r>
          <a:r>
            <a:rPr lang="sr-Cyrl-RS" dirty="0"/>
            <a:t>  </a:t>
          </a:r>
          <a:r>
            <a:rPr lang="en-US" b="1" u="sng" dirty="0">
              <a:solidFill>
                <a:schemeClr val="bg1"/>
              </a:solidFill>
            </a:rPr>
            <a:t>4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421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9</a:t>
          </a:r>
          <a:r>
            <a:rPr lang="sr-Latn-RS" b="1" u="sng" dirty="0">
              <a:solidFill>
                <a:schemeClr val="bg1"/>
              </a:solidFill>
            </a:rPr>
            <a:t>00.000</a:t>
          </a:r>
          <a:r>
            <a:rPr lang="sr-Cyrl-RS" dirty="0"/>
            <a:t> </a:t>
          </a:r>
          <a:r>
            <a:rPr lang="sr-Latn-RS" dirty="0"/>
            <a:t>dinara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 custT="1"/>
      <dgm:spPr/>
      <dgm:t>
        <a:bodyPr/>
        <a:lstStyle/>
        <a:p>
          <a:pPr algn="ctr"/>
          <a:r>
            <a:rPr lang="sr-Latn-RS" sz="1050" dirty="0"/>
            <a:t>Prihodi od poreza</a:t>
          </a:r>
          <a:r>
            <a:rPr lang="sr-Cyrl-RS" sz="1050" dirty="0"/>
            <a:t>  </a:t>
          </a:r>
          <a:r>
            <a:rPr lang="en-US" sz="1100" b="1" u="sng" dirty="0">
              <a:solidFill>
                <a:schemeClr val="bg1"/>
              </a:solidFill>
            </a:rPr>
            <a:t>2</a:t>
          </a:r>
          <a:r>
            <a:rPr lang="sr-Latn-RS" sz="1100" b="1" u="sng" dirty="0">
              <a:solidFill>
                <a:schemeClr val="bg1"/>
              </a:solidFill>
            </a:rPr>
            <a:t>.</a:t>
          </a:r>
          <a:r>
            <a:rPr lang="en-US" sz="1100" b="1" u="sng" dirty="0">
              <a:solidFill>
                <a:schemeClr val="bg1"/>
              </a:solidFill>
            </a:rPr>
            <a:t>313</a:t>
          </a:r>
          <a:r>
            <a:rPr lang="sr-Latn-RS" sz="1100" b="1" u="sng" dirty="0">
              <a:solidFill>
                <a:schemeClr val="bg1"/>
              </a:solidFill>
            </a:rPr>
            <a:t>.</a:t>
          </a:r>
          <a:r>
            <a:rPr lang="en-US" sz="1100" b="1" u="sng" dirty="0">
              <a:solidFill>
                <a:schemeClr val="bg1"/>
              </a:solidFill>
            </a:rPr>
            <a:t>00</a:t>
          </a:r>
          <a:r>
            <a:rPr lang="sr-Latn-RS" sz="1100" b="1" u="sng" dirty="0">
              <a:solidFill>
                <a:schemeClr val="bg1"/>
              </a:solidFill>
            </a:rPr>
            <a:t>0.000</a:t>
          </a:r>
          <a:r>
            <a:rPr lang="sr-Cyrl-RS" sz="1100" b="1" u="sng" dirty="0">
              <a:solidFill>
                <a:schemeClr val="bg1"/>
              </a:solidFill>
            </a:rPr>
            <a:t> </a:t>
          </a:r>
          <a:r>
            <a:rPr lang="sr-Cyrl-RS" sz="1100" u="sng" dirty="0">
              <a:solidFill>
                <a:srgbClr val="FF0000"/>
              </a:solidFill>
            </a:rPr>
            <a:t> </a:t>
          </a:r>
          <a:r>
            <a:rPr lang="sr-Cyrl-RS" sz="1050" dirty="0">
              <a:solidFill>
                <a:srgbClr val="FF0000"/>
              </a:solidFill>
            </a:rPr>
            <a:t>  </a:t>
          </a:r>
          <a:r>
            <a:rPr lang="sr-Cyrl-RS" sz="1050" dirty="0"/>
            <a:t>    </a:t>
          </a:r>
          <a:r>
            <a:rPr lang="sr-Latn-RS" sz="1050" dirty="0"/>
            <a:t>dinara</a:t>
          </a:r>
          <a:endParaRPr lang="en-US" sz="1050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 custT="1"/>
      <dgm:spPr/>
      <dgm:t>
        <a:bodyPr/>
        <a:lstStyle/>
        <a:p>
          <a:pPr algn="ctr"/>
          <a:r>
            <a:rPr lang="sr-Latn-RS" sz="1100" dirty="0"/>
            <a:t>Donacije i transferi</a:t>
          </a:r>
          <a:r>
            <a:rPr lang="sr-Cyrl-RS" sz="1100" dirty="0"/>
            <a:t> </a:t>
          </a:r>
          <a:r>
            <a:rPr lang="sr-Latn-RS" sz="1200" b="1" u="sng" dirty="0">
              <a:solidFill>
                <a:schemeClr val="bg1"/>
              </a:solidFill>
            </a:rPr>
            <a:t>9</a:t>
          </a:r>
          <a:r>
            <a:rPr lang="en-US" sz="1200" b="1" u="sng" dirty="0">
              <a:solidFill>
                <a:schemeClr val="bg1"/>
              </a:solidFill>
            </a:rPr>
            <a:t>45.0</a:t>
          </a:r>
          <a:r>
            <a:rPr lang="sr-Latn-RS" sz="1200" b="1" u="sng" dirty="0">
              <a:solidFill>
                <a:schemeClr val="bg1"/>
              </a:solidFill>
            </a:rPr>
            <a:t>00.000</a:t>
          </a:r>
          <a:r>
            <a:rPr lang="sr-Latn-RS" sz="1200" b="1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tx1"/>
              </a:solidFill>
            </a:rPr>
            <a:t>dinara</a:t>
          </a:r>
          <a:endParaRPr lang="en-US" sz="1100" dirty="0">
            <a:solidFill>
              <a:schemeClr val="tx1"/>
            </a:solidFill>
          </a:endParaRPr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 custT="1"/>
      <dgm:spPr/>
      <dgm:t>
        <a:bodyPr/>
        <a:lstStyle/>
        <a:p>
          <a:pPr algn="ctr"/>
          <a:r>
            <a:rPr lang="sr-Latn-RS" sz="1100" dirty="0"/>
            <a:t>Drugi prihodi</a:t>
          </a:r>
          <a:r>
            <a:rPr lang="sr-Cyrl-RS" sz="1100" dirty="0"/>
            <a:t> </a:t>
          </a:r>
          <a:r>
            <a:rPr lang="en-US" sz="1200" b="1" u="sng" dirty="0">
              <a:solidFill>
                <a:schemeClr val="bg1"/>
              </a:solidFill>
            </a:rPr>
            <a:t>933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00</a:t>
          </a:r>
          <a:r>
            <a:rPr lang="sr-Latn-RS" sz="1200" b="1" u="sng" dirty="0">
              <a:solidFill>
                <a:schemeClr val="bg1"/>
              </a:solidFill>
            </a:rPr>
            <a:t>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100" dirty="0"/>
            <a:t>dinara</a:t>
          </a:r>
          <a:endParaRPr lang="en-US" sz="1100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 custT="1"/>
      <dgm:spPr/>
      <dgm:t>
        <a:bodyPr/>
        <a:lstStyle/>
        <a:p>
          <a:pPr algn="ctr"/>
          <a:r>
            <a:rPr lang="sr-Latn-RS" sz="1100" dirty="0"/>
            <a:t>Primanja od prodaje nefinansijske imovine</a:t>
          </a:r>
          <a:r>
            <a:rPr lang="sr-Cyrl-RS" sz="1100" dirty="0"/>
            <a:t> </a:t>
          </a:r>
          <a:r>
            <a:rPr lang="en-US" sz="1200" b="1" u="sng" dirty="0">
              <a:solidFill>
                <a:schemeClr val="bg1"/>
              </a:solidFill>
            </a:rPr>
            <a:t>81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9</a:t>
          </a:r>
          <a:r>
            <a:rPr lang="sr-Latn-RS" sz="1200" b="1" u="sng" dirty="0">
              <a:solidFill>
                <a:schemeClr val="bg1"/>
              </a:solidFill>
            </a:rPr>
            <a:t>00.000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100" dirty="0"/>
            <a:t>dinara</a:t>
          </a:r>
          <a:endParaRPr lang="en-US" sz="1100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Latn-RS" sz="1100" dirty="0"/>
            <a:t>Preneta sredstva iz ranijih godina </a:t>
          </a:r>
          <a:r>
            <a:rPr lang="en-US" sz="1200" b="1" u="sng" dirty="0">
              <a:solidFill>
                <a:schemeClr val="bg1"/>
              </a:solidFill>
            </a:rPr>
            <a:t>149</a:t>
          </a:r>
          <a:r>
            <a:rPr lang="sr-Latn-RS" sz="1200" b="1" u="sng" dirty="0">
              <a:solidFill>
                <a:schemeClr val="bg1"/>
              </a:solidFill>
            </a:rPr>
            <a:t>.000.000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200" b="1" dirty="0">
              <a:solidFill>
                <a:schemeClr val="bg1"/>
              </a:solidFill>
            </a:rPr>
            <a:t> </a:t>
          </a:r>
          <a:r>
            <a:rPr lang="sr-Latn-RS" sz="1100" dirty="0"/>
            <a:t>dinara</a:t>
          </a:r>
          <a:endParaRPr lang="en-US" sz="11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6"/>
      <dgm:spPr/>
    </dgm:pt>
    <dgm:pt modelId="{63432802-399F-407F-AC10-7219543A0326}" type="pres">
      <dgm:prSet presAssocID="{DB1A1606-130D-4B45-9553-0A0B804495DF}" presName="node" presStyleLbl="vennNode1" presStyleIdx="1" presStyleCnt="6">
        <dgm:presLayoutVars>
          <dgm:bulletEnabled val="1"/>
        </dgm:presLayoutVars>
      </dgm:prSet>
      <dgm:spPr/>
    </dgm:pt>
    <dgm:pt modelId="{449BFEB2-6844-4A2C-8DC2-780280CBA079}" type="pres">
      <dgm:prSet presAssocID="{AEA7499A-114B-4146-9776-CDD8ACEC6B39}" presName="node" presStyleLbl="vennNode1" presStyleIdx="2" presStyleCnt="6">
        <dgm:presLayoutVars>
          <dgm:bulletEnabled val="1"/>
        </dgm:presLayoutVars>
      </dgm:prSet>
      <dgm:spPr/>
    </dgm:pt>
    <dgm:pt modelId="{9DDE88A7-5745-4E4F-A7A8-F71A4DA0D5F2}" type="pres">
      <dgm:prSet presAssocID="{BF71EFAE-EC9F-46E9-BD2A-1686637595DA}" presName="node" presStyleLbl="vennNode1" presStyleIdx="3" presStyleCnt="6" custRadScaleRad="100226" custRadScaleInc="-1012">
        <dgm:presLayoutVars>
          <dgm:bulletEnabled val="1"/>
        </dgm:presLayoutVars>
      </dgm:prSet>
      <dgm:spPr/>
    </dgm:pt>
    <dgm:pt modelId="{72DE4213-15E1-4436-8045-C055E8A54EDE}" type="pres">
      <dgm:prSet presAssocID="{40EF3D92-C4CB-4CBC-8AED-087234C53764}" presName="node" presStyleLbl="vennNode1" presStyleIdx="4" presStyleCnt="6">
        <dgm:presLayoutVars>
          <dgm:bulletEnabled val="1"/>
        </dgm:presLayoutVars>
      </dgm:prSet>
      <dgm:spPr/>
    </dgm:pt>
    <dgm:pt modelId="{FC69A2CE-A671-47B5-8CD8-544465E52E9C}" type="pres">
      <dgm:prSet presAssocID="{15426A40-9AD2-4153-8230-E20BC4B11534}" presName="node" presStyleLbl="vennNode1" presStyleIdx="5" presStyleCnt="6">
        <dgm:presLayoutVars>
          <dgm:bulletEnabled val="1"/>
        </dgm:presLayoutVars>
      </dgm:prSet>
      <dgm:spPr/>
    </dgm:pt>
  </dgm:ptLst>
  <dgm:cxnLst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09B198C8-E6EF-4BF2-B04A-98A7D3B82C52}" srcId="{43275D6C-D470-4E2E-96F8-239EECE5D634}" destId="{15426A40-9AD2-4153-8230-E20BC4B11534}" srcOrd="4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AB36D377-182D-4F38-A7FA-BE410BDE00D5}" type="presParOf" srcId="{1FB746E2-D736-4446-8093-C865FE09A112}" destId="{FC69A2CE-A671-47B5-8CD8-544465E52E9C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Latn-RS" b="1" dirty="0"/>
            <a:t>Rashodi za zaposlene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Latn-RS" sz="1400" b="1" noProof="0" dirty="0"/>
            <a:t>Rashodi za zaposlene </a:t>
          </a:r>
          <a:r>
            <a:rPr lang="sr-Latn-RS" sz="1400" noProof="0" dirty="0"/>
            <a:t>predstavljaju sve troškove za zaposlene, kako u upravi tako i kod budžetskih korisnika </a:t>
          </a:r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Latn-RS" b="1" dirty="0"/>
            <a:t>Korišćenje</a:t>
          </a:r>
          <a:br>
            <a:rPr lang="sr-Latn-RS" b="1" dirty="0"/>
          </a:br>
          <a:r>
            <a:rPr lang="sr-Latn-RS" b="1" dirty="0"/>
            <a:t>roba i usluga</a:t>
          </a:r>
          <a:r>
            <a:rPr lang="sr-Cyrl-RS" b="1" dirty="0"/>
            <a:t>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Latn-RS" sz="1400" b="1" noProof="0" dirty="0"/>
            <a:t>Korišćenje roba i usluga </a:t>
          </a:r>
          <a:r>
            <a:rPr lang="sr-Latn-RS" sz="1400" b="0" noProof="0" dirty="0"/>
            <a:t>obuhvataju stalne troškove, putne troškove, usluge po ugovoru, specijalizovane usluge, troškove materijala i tekuće popravke i održavanje.</a:t>
          </a: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Latn-RS" b="1" dirty="0"/>
            <a:t>Dotacije i transferi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Latn-RS" sz="1400" b="1" noProof="0" dirty="0"/>
            <a:t>Dotacije i transferi </a:t>
          </a:r>
          <a:r>
            <a:rPr lang="sr-Latn-RS" sz="1400" noProof="0" dirty="0"/>
            <a:t>su troškovi koje lokalna samouprava ima za isplatu institucijama koje su u primarnoj nadležnosti centralnog/pokrajinskog nivoa kao što su škole, centar za socijalni rad, dom zdravlja.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Latn-RS" b="1" dirty="0"/>
            <a:t>Ostali rashodi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Latn-RS" sz="1400" b="1" noProof="0" dirty="0"/>
            <a:t>Ostali rashodi </a:t>
          </a:r>
          <a:r>
            <a:rPr lang="sr-Latn-RS" sz="1400" b="0" noProof="0" dirty="0"/>
            <a:t>obuhvataju dotacije nevladinim organizacijama, poreze, takse, novčane kazne. </a:t>
          </a: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Latn-RS" b="1" dirty="0"/>
            <a:t>Sibvencije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vi-VN" sz="1400" b="1" dirty="0">
              <a:latin typeface="Calibri" pitchFamily="34" charset="0"/>
              <a:cs typeface="Calibri" pitchFamily="34" charset="0"/>
            </a:rPr>
            <a:t>Subvencije 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se odobravaju za funkcionisanje međumesnog prevoza i  poljoprivrednim proizvođačima.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Latn-RS" b="1" dirty="0"/>
            <a:t>Socijalna</a:t>
          </a:r>
          <a:br>
            <a:rPr lang="sr-Latn-RS" b="1" dirty="0"/>
          </a:br>
          <a:r>
            <a:rPr lang="sr-Latn-RS" b="1" dirty="0"/>
            <a:t>zaštita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vi-VN" sz="1400" b="1" dirty="0">
              <a:latin typeface="Calibri" pitchFamily="34" charset="0"/>
              <a:cs typeface="Calibri" pitchFamily="34" charset="0"/>
            </a:rPr>
            <a:t>Socijalna zaštita 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obuhvata sve troškove isplate socijalne pomoći za različite kategorije građana.  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Latn-RS" b="1" dirty="0"/>
            <a:t>Budžetska</a:t>
          </a:r>
          <a:r>
            <a:rPr lang="sr-Cyrl-RS" b="1" dirty="0"/>
            <a:t> </a:t>
          </a:r>
          <a:r>
            <a:rPr lang="sr-Latn-RS" b="1" dirty="0"/>
            <a:t>rezerva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Latn-RS" sz="1400" b="1" noProof="0" dirty="0">
              <a:latin typeface="Calibri" pitchFamily="34" charset="0"/>
              <a:cs typeface="Calibri" pitchFamily="34" charset="0"/>
            </a:rPr>
            <a:t>Budžetska rezerva </a:t>
          </a:r>
          <a:r>
            <a:rPr lang="sr-Latn-RS" sz="1400" b="0" noProof="0" dirty="0">
              <a:latin typeface="Calibri" pitchFamily="34" charset="0"/>
              <a:cs typeface="Calibri" pitchFamily="34" charset="0"/>
            </a:rPr>
            <a:t>predstavlja novac koji se koristi za neplanirane ili nedovoljno planirane svrhe, kao i u slučaju vanrednih okolnosti</a:t>
          </a:r>
          <a:r>
            <a:rPr lang="en-US" sz="1400" b="0" dirty="0">
              <a:latin typeface="Calibri" pitchFamily="34" charset="0"/>
              <a:cs typeface="Calibri" pitchFamily="34" charset="0"/>
            </a:rPr>
            <a:t>. </a:t>
          </a:r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Latn-RS" b="1" dirty="0"/>
            <a:t>Kapitalni</a:t>
          </a:r>
          <a:br>
            <a:rPr lang="sr-Latn-RS" b="1" dirty="0"/>
          </a:br>
          <a:r>
            <a:rPr lang="sr-Latn-RS" b="1" dirty="0"/>
            <a:t>izdaci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Latn-RS" sz="1400" b="1" noProof="0" dirty="0">
              <a:latin typeface="+mn-lt"/>
            </a:rPr>
            <a:t>Kapitalni izdaci </a:t>
          </a:r>
          <a:r>
            <a:rPr lang="sr-Latn-RS" sz="1400" b="0" noProof="0" dirty="0">
              <a:latin typeface="+mn-lt"/>
            </a:rPr>
            <a:t>su troškovi za izgradnju novih, ili investiciono održavanje postojećih objekata, nabavku opreme, mašina zemljišta i slično. </a:t>
          </a:r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</dgm:pt>
  </dgm:ptLst>
  <dgm:cxnLst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913F8910-4C80-476B-BB1A-84CDC766C5E5}" type="presOf" srcId="{EEA47F19-311D-44B3-AAA4-35C98BD4844B}" destId="{EFEB1020-9C17-48DC-BBE0-54FA743F9F75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A66DD3E-AD41-4FBE-A90F-6733EF188F32}" type="presOf" srcId="{26EF48C7-6381-4355-B03F-DD441AE957C7}" destId="{EFAACCF6-3A6A-4536-89B0-F0A7C44F6BE1}" srcOrd="0" destOrd="0" presId="urn:diagrams.loki3.com/BracketList"/>
    <dgm:cxn modelId="{45E7555C-A21A-4EDC-9BCD-7FDE66998A88}" type="presOf" srcId="{4B4A2A45-FFA7-47F5-A99D-A2DFD7698107}" destId="{9A05939C-6B40-4C32-897A-4A6DC3E71E5B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CAC21658-3423-481C-AF27-E9996CB921F1}" type="presOf" srcId="{D45E583C-4AAD-40D2-9D24-9A0A68141567}" destId="{7BB6658A-32E0-42C7-B82A-240BF45CF27D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592F709B-0D71-4665-94FE-FCFCC1F99F37}" type="presOf" srcId="{48096665-F98A-4372-9642-AA104F5D458A}" destId="{B471A916-B6F4-4017-A447-E2C98CEE19B9}" srcOrd="0" destOrd="0" presId="urn:diagrams.loki3.com/BracketList"/>
    <dgm:cxn modelId="{C314BF9B-D2C0-49FD-8192-2D4E8F24E524}" type="presOf" srcId="{E1B79EE1-1157-4302-AB0B-8FEDC81165FD}" destId="{F40D94EA-52E0-4740-A924-EAF350BDF213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09EA19A1-AD92-457C-AA02-410DD0335895}" type="presOf" srcId="{E055884F-7426-4921-A0E5-9CA56A76B49A}" destId="{CCB8139E-CA19-491D-9FCD-6BF28923C72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6CADC6AF-E4D1-4118-B6AD-2936E20B24E4}" type="presOf" srcId="{E1AD8724-28DC-48C5-B75E-B0D1F33E6279}" destId="{939B76D1-BB33-4E50-9ECD-839FB5787B95}" srcOrd="0" destOrd="0" presId="urn:diagrams.loki3.com/BracketList"/>
    <dgm:cxn modelId="{125639C7-B690-4F53-A1C9-BB18BE26EFFF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EC0075EB-3DC2-4074-AA80-170858192B86}" type="presOf" srcId="{28888755-727E-436B-B2F2-DA7896544A65}" destId="{9312B733-3AEB-49F6-8245-08553BA2949B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Latn-RS" dirty="0">
              <a:solidFill>
                <a:schemeClr val="bg1"/>
              </a:solidFill>
            </a:rPr>
            <a:t>Ukupni rashodi i izdaci</a:t>
          </a:r>
          <a:r>
            <a:rPr lang="sr-Cyrl-RS" dirty="0">
              <a:solidFill>
                <a:schemeClr val="bg1"/>
              </a:solidFill>
            </a:rPr>
            <a:t> </a:t>
          </a:r>
          <a:r>
            <a:rPr lang="sr-Latn-RS" b="1" u="sng" dirty="0">
              <a:solidFill>
                <a:schemeClr val="bg1"/>
              </a:solidFill>
            </a:rPr>
            <a:t>4</a:t>
          </a:r>
          <a:r>
            <a:rPr lang="en-US" b="1" u="sng" dirty="0">
              <a:solidFill>
                <a:schemeClr val="bg1"/>
              </a:solidFill>
            </a:rPr>
            <a:t>.</a:t>
          </a:r>
          <a:r>
            <a:rPr lang="sr-Latn-RS" b="1" u="sng" dirty="0">
              <a:solidFill>
                <a:schemeClr val="bg1"/>
              </a:solidFill>
            </a:rPr>
            <a:t>4</a:t>
          </a:r>
          <a:r>
            <a:rPr lang="en-US" b="1" u="sng" dirty="0">
              <a:solidFill>
                <a:schemeClr val="bg1"/>
              </a:solidFill>
            </a:rPr>
            <a:t>21.900</a:t>
          </a:r>
          <a:r>
            <a:rPr lang="sr-Latn-RS" b="1" u="sng" dirty="0">
              <a:solidFill>
                <a:schemeClr val="bg1"/>
              </a:solidFill>
            </a:rPr>
            <a:t>.000</a:t>
          </a:r>
          <a:br>
            <a:rPr lang="sr-Latn-RS" dirty="0">
              <a:solidFill>
                <a:srgbClr val="FF0000"/>
              </a:solidFill>
            </a:rPr>
          </a:br>
          <a:r>
            <a:rPr lang="sr-Latn-RS" dirty="0">
              <a:solidFill>
                <a:schemeClr val="bg1"/>
              </a:solidFill>
            </a:rPr>
            <a:t>dinara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 custT="1"/>
      <dgm:spPr/>
      <dgm:t>
        <a:bodyPr/>
        <a:lstStyle/>
        <a:p>
          <a:r>
            <a:rPr lang="sr-Latn-RS" sz="1050" dirty="0">
              <a:solidFill>
                <a:schemeClr val="bg1"/>
              </a:solidFill>
            </a:rPr>
            <a:t>Korišćenje roba i usluga</a:t>
          </a:r>
          <a:r>
            <a:rPr lang="ru-RU" sz="1050" dirty="0">
              <a:solidFill>
                <a:schemeClr val="bg1"/>
              </a:solidFill>
            </a:rPr>
            <a:t> </a:t>
          </a:r>
          <a:r>
            <a:rPr lang="sr-Latn-RS" sz="1000" b="1" u="sng" dirty="0">
              <a:solidFill>
                <a:schemeClr val="bg1"/>
              </a:solidFill>
            </a:rPr>
            <a:t>1.206.690.000</a:t>
          </a:r>
          <a:r>
            <a:rPr lang="ru-RU" sz="1050" b="1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 dirty="0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 custT="1"/>
      <dgm:spPr/>
      <dgm:t>
        <a:bodyPr/>
        <a:lstStyle/>
        <a:p>
          <a:r>
            <a:rPr lang="sr-Latn-RS" sz="1100" dirty="0">
              <a:solidFill>
                <a:schemeClr val="bg1"/>
              </a:solidFill>
            </a:rPr>
            <a:t>Subvencije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en-US" sz="1100" b="1" u="sng" dirty="0">
              <a:solidFill>
                <a:schemeClr val="bg1"/>
              </a:solidFill>
            </a:rPr>
            <a:t>2</a:t>
          </a:r>
          <a:r>
            <a:rPr lang="sr-Latn-RS" sz="1100" b="1" u="sng" dirty="0">
              <a:solidFill>
                <a:schemeClr val="bg1"/>
              </a:solidFill>
            </a:rPr>
            <a:t>5.000.000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 custT="1"/>
      <dgm:spPr/>
      <dgm:t>
        <a:bodyPr/>
        <a:lstStyle/>
        <a:p>
          <a:r>
            <a:rPr lang="sr-Latn-RS" sz="1050" dirty="0">
              <a:solidFill>
                <a:schemeClr val="bg1"/>
              </a:solidFill>
            </a:rPr>
            <a:t>Kapitalni izdaci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50" b="1" u="sng" dirty="0">
              <a:solidFill>
                <a:schemeClr val="bg1"/>
              </a:solidFill>
            </a:rPr>
            <a:t>6</a:t>
          </a:r>
          <a:r>
            <a:rPr lang="en-US" sz="1050" b="1" u="sng" dirty="0">
              <a:solidFill>
                <a:schemeClr val="bg1"/>
              </a:solidFill>
            </a:rPr>
            <a:t>49.8</a:t>
          </a:r>
          <a:r>
            <a:rPr lang="sr-Latn-RS" sz="1050" b="1" u="sng" dirty="0">
              <a:solidFill>
                <a:schemeClr val="bg1"/>
              </a:solidFill>
            </a:rPr>
            <a:t>00.000</a:t>
          </a:r>
          <a:r>
            <a:rPr lang="sr-Cyrl-RS" sz="1050" b="1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 custT="1"/>
      <dgm:spPr/>
      <dgm:t>
        <a:bodyPr lIns="0" rIns="0"/>
        <a:lstStyle/>
        <a:p>
          <a:r>
            <a:rPr lang="sr-Latn-RS" sz="1050" dirty="0">
              <a:solidFill>
                <a:schemeClr val="bg1"/>
              </a:solidFill>
            </a:rPr>
            <a:t>Rashodi za zaposlene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00" b="1" u="sng" dirty="0">
              <a:solidFill>
                <a:schemeClr val="bg1"/>
              </a:solidFill>
            </a:rPr>
            <a:t>1.338</a:t>
          </a:r>
          <a:r>
            <a:rPr lang="en-US" sz="1000" b="1" u="sng" dirty="0">
              <a:solidFill>
                <a:schemeClr val="bg1"/>
              </a:solidFill>
            </a:rPr>
            <a:t>.</a:t>
          </a:r>
          <a:r>
            <a:rPr lang="sr-Latn-RS" sz="1000" b="1" u="sng" dirty="0">
              <a:solidFill>
                <a:schemeClr val="bg1"/>
              </a:solidFill>
            </a:rPr>
            <a:t>050.000</a:t>
          </a:r>
          <a:r>
            <a:rPr lang="sr-Cyrl-RS" sz="1000" b="1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1050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 custT="1"/>
      <dgm:spPr/>
      <dgm:t>
        <a:bodyPr/>
        <a:lstStyle/>
        <a:p>
          <a:r>
            <a:rPr lang="sr-Latn-RS" sz="1100" dirty="0">
              <a:solidFill>
                <a:schemeClr val="bg1"/>
              </a:solidFill>
            </a:rPr>
            <a:t>Socijalna pomoć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205.000.000</a:t>
          </a:r>
          <a:r>
            <a:rPr lang="sr-Cyrl-RS" sz="1100" b="1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 custT="1"/>
      <dgm:spPr/>
      <dgm:t>
        <a:bodyPr lIns="0" rIns="0"/>
        <a:lstStyle/>
        <a:p>
          <a:r>
            <a:rPr lang="sr-Latn-RS" sz="1100" dirty="0">
              <a:solidFill>
                <a:schemeClr val="bg1"/>
              </a:solidFill>
            </a:rPr>
            <a:t>Dotacije i trasfri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en-US" sz="1100" b="1" u="sng" dirty="0">
              <a:solidFill>
                <a:schemeClr val="bg1"/>
              </a:solidFill>
            </a:rPr>
            <a:t>520</a:t>
          </a:r>
          <a:r>
            <a:rPr lang="sr-Latn-RS" sz="1100" b="1" u="sng" dirty="0">
              <a:solidFill>
                <a:schemeClr val="bg1"/>
              </a:solidFill>
            </a:rPr>
            <a:t>.500.000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 custT="1"/>
      <dgm:spPr/>
      <dgm:t>
        <a:bodyPr lIns="0" rIns="0"/>
        <a:lstStyle/>
        <a:p>
          <a:r>
            <a:rPr lang="sr-Latn-RS" sz="1050" dirty="0">
              <a:solidFill>
                <a:schemeClr val="bg1"/>
              </a:solidFill>
            </a:rPr>
            <a:t>Ostali rashodi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50" b="1" u="sng" dirty="0">
              <a:solidFill>
                <a:schemeClr val="bg1"/>
              </a:solidFill>
            </a:rPr>
            <a:t>287.760.000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 custT="1"/>
      <dgm:spPr/>
      <dgm:t>
        <a:bodyPr/>
        <a:lstStyle/>
        <a:p>
          <a:r>
            <a:rPr lang="sr-Latn-RS" sz="1100" dirty="0">
              <a:solidFill>
                <a:schemeClr val="bg1"/>
              </a:solidFill>
            </a:rPr>
            <a:t>Sredstva rezerve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9.000.000</a:t>
          </a:r>
          <a:br>
            <a:rPr lang="sr-Latn-RS" sz="1050" b="1" u="sng" dirty="0">
              <a:solidFill>
                <a:schemeClr val="bg1"/>
              </a:solidFill>
            </a:rPr>
          </a:br>
          <a:r>
            <a:rPr lang="sr-Latn-RS" sz="1100" dirty="0">
              <a:solidFill>
                <a:schemeClr val="bg1"/>
              </a:solidFill>
            </a:rPr>
            <a:t>dinara</a:t>
          </a:r>
          <a:endParaRPr lang="sr-Latn-RS" sz="1000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9BCE34A9-673E-443E-BB77-41129F125313}">
      <dgm:prSet phldrT="[Text]" custT="1"/>
      <dgm:spPr/>
      <dgm:t>
        <a:bodyPr/>
        <a:lstStyle/>
        <a:p>
          <a:r>
            <a:rPr lang="sr-Latn-RS" sz="1000" noProof="0" dirty="0">
              <a:solidFill>
                <a:schemeClr val="bg1"/>
              </a:solidFill>
            </a:rPr>
            <a:t>Otplata kamata i prateći troškovi zaduživanja</a:t>
          </a:r>
          <a:br>
            <a:rPr lang="en-US" sz="1000" dirty="0">
              <a:solidFill>
                <a:schemeClr val="bg1"/>
              </a:solidFill>
            </a:rPr>
          </a:br>
          <a:r>
            <a:rPr lang="sr-Latn-RS" sz="1100" b="1" u="sng" dirty="0">
              <a:solidFill>
                <a:schemeClr val="bg1"/>
              </a:solidFill>
            </a:rPr>
            <a:t>40</a:t>
          </a:r>
          <a:r>
            <a:rPr lang="en-US" sz="1100" b="1" u="sng" dirty="0">
              <a:solidFill>
                <a:schemeClr val="bg1"/>
              </a:solidFill>
            </a:rPr>
            <a:t>.</a:t>
          </a:r>
          <a:r>
            <a:rPr lang="sr-Latn-RS" sz="1100" b="1" u="sng" dirty="0">
              <a:solidFill>
                <a:schemeClr val="bg1"/>
              </a:solidFill>
            </a:rPr>
            <a:t>10</a:t>
          </a:r>
          <a:r>
            <a:rPr lang="en-US" sz="1100" b="1" u="sng" dirty="0">
              <a:solidFill>
                <a:schemeClr val="bg1"/>
              </a:solidFill>
            </a:rPr>
            <a:t>0.000 </a:t>
          </a:r>
          <a:r>
            <a:rPr lang="sr-Latn-RS" sz="1100" b="0" u="none" noProof="0" dirty="0">
              <a:solidFill>
                <a:schemeClr val="bg1"/>
              </a:solidFill>
            </a:rPr>
            <a:t>dinara</a:t>
          </a:r>
          <a:endParaRPr lang="sr-Latn-RS" sz="1000" b="0" u="none" noProof="0" dirty="0">
            <a:solidFill>
              <a:schemeClr val="bg1"/>
            </a:solidFill>
          </a:endParaRPr>
        </a:p>
      </dgm:t>
    </dgm:pt>
    <dgm:pt modelId="{0D81EDC0-5792-46DE-B72B-1EDDC7F5E57B}" type="parTrans" cxnId="{FC011720-1C9C-4059-AC51-4F97180F4009}">
      <dgm:prSet/>
      <dgm:spPr/>
      <dgm:t>
        <a:bodyPr/>
        <a:lstStyle/>
        <a:p>
          <a:endParaRPr lang="en-US"/>
        </a:p>
      </dgm:t>
    </dgm:pt>
    <dgm:pt modelId="{2D364AC2-9D5F-4898-BE94-B0102EF88273}" type="sibTrans" cxnId="{FC011720-1C9C-4059-AC51-4F97180F4009}">
      <dgm:prSet/>
      <dgm:spPr/>
      <dgm:t>
        <a:bodyPr/>
        <a:lstStyle/>
        <a:p>
          <a:endParaRPr lang="en-US"/>
        </a:p>
      </dgm:t>
    </dgm:pt>
    <dgm:pt modelId="{6174BBB3-FC46-488D-B315-201BBCD82400}">
      <dgm:prSet custT="1"/>
      <dgm:spPr/>
      <dgm:t>
        <a:bodyPr/>
        <a:lstStyle/>
        <a:p>
          <a:r>
            <a:rPr lang="sr-Latn-RS" sz="1000" dirty="0">
              <a:solidFill>
                <a:schemeClr val="bg1"/>
              </a:solidFill>
            </a:rPr>
            <a:t>Izdaci za otplatu glavnice </a:t>
          </a:r>
          <a:r>
            <a:rPr lang="sr-Latn-RS" sz="1000" b="1" u="sng" dirty="0">
              <a:solidFill>
                <a:schemeClr val="bg1"/>
              </a:solidFill>
            </a:rPr>
            <a:t>140.000.000 </a:t>
          </a:r>
          <a:r>
            <a:rPr lang="sr-Latn-RS" sz="1000" dirty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F276D58F-0776-4BA5-9DC8-3158506F6E08}" type="parTrans" cxnId="{54BFD987-3D97-4FB5-A9CB-E91C2CA6BF08}">
      <dgm:prSet/>
      <dgm:spPr/>
      <dgm:t>
        <a:bodyPr/>
        <a:lstStyle/>
        <a:p>
          <a:endParaRPr lang="en-US"/>
        </a:p>
      </dgm:t>
    </dgm:pt>
    <dgm:pt modelId="{155AEB95-6184-4F03-B68C-F76D3011C968}" type="sibTrans" cxnId="{54BFD987-3D97-4FB5-A9CB-E91C2CA6BF08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59436B1-B652-4794-B4F4-4850647DACEB}" type="pres">
      <dgm:prSet presAssocID="{9ED1A3B2-A381-4201-823D-E4B4F944886D}" presName="centerShape" presStyleLbl="node0" presStyleIdx="0" presStyleCnt="1" custScaleX="156599" custScaleY="160478"/>
      <dgm:spPr/>
    </dgm:pt>
    <dgm:pt modelId="{73F305AC-CFDC-45B1-8AB8-6FABD1C99179}" type="pres">
      <dgm:prSet presAssocID="{A7091EAC-498C-4E8C-B46B-331B042A0C75}" presName="node" presStyleLbl="node1" presStyleIdx="0" presStyleCnt="10" custScaleX="147343" custScaleY="140917">
        <dgm:presLayoutVars>
          <dgm:bulletEnabled val="1"/>
        </dgm:presLayoutVars>
      </dgm:prSet>
      <dgm:spPr/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10"/>
      <dgm:spPr/>
    </dgm:pt>
    <dgm:pt modelId="{BA1149EF-BE7C-4E2C-BC69-9133F0EADFDA}" type="pres">
      <dgm:prSet presAssocID="{9BCE34A9-673E-443E-BB77-41129F125313}" presName="node" presStyleLbl="node1" presStyleIdx="1" presStyleCnt="10" custScaleX="153125" custScaleY="142770" custRadScaleRad="98629" custRadScaleInc="1427">
        <dgm:presLayoutVars>
          <dgm:bulletEnabled val="1"/>
        </dgm:presLayoutVars>
      </dgm:prSet>
      <dgm:spPr/>
    </dgm:pt>
    <dgm:pt modelId="{8465E365-50A4-4E28-969C-17607D6B0D4E}" type="pres">
      <dgm:prSet presAssocID="{9BCE34A9-673E-443E-BB77-41129F125313}" presName="dummy" presStyleCnt="0"/>
      <dgm:spPr/>
    </dgm:pt>
    <dgm:pt modelId="{B7204D32-E5CA-4F4F-9FB6-A7938BB40744}" type="pres">
      <dgm:prSet presAssocID="{2D364AC2-9D5F-4898-BE94-B0102EF88273}" presName="sibTrans" presStyleLbl="sibTrans2D1" presStyleIdx="1" presStyleCnt="10"/>
      <dgm:spPr/>
    </dgm:pt>
    <dgm:pt modelId="{A14630AA-C1BD-4A7E-B665-0A7C9B6C19C9}" type="pres">
      <dgm:prSet presAssocID="{3FA5C700-C8EE-4CAC-8DA0-0BA7CA952C72}" presName="node" presStyleLbl="node1" presStyleIdx="2" presStyleCnt="10" custScaleX="135339" custScaleY="137324" custRadScaleRad="99559" custRadScaleInc="5608">
        <dgm:presLayoutVars>
          <dgm:bulletEnabled val="1"/>
        </dgm:presLayoutVars>
      </dgm:prSet>
      <dgm:spPr/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2" presStyleCnt="10"/>
      <dgm:spPr/>
    </dgm:pt>
    <dgm:pt modelId="{E43F7264-94BE-4E7E-8A98-A0D70BB3AF06}" type="pres">
      <dgm:prSet presAssocID="{4746DA87-483C-4B84-9A22-BC58F96CB23A}" presName="node" presStyleLbl="node1" presStyleIdx="3" presStyleCnt="10" custScaleX="141297" custScaleY="130153">
        <dgm:presLayoutVars>
          <dgm:bulletEnabled val="1"/>
        </dgm:presLayoutVars>
      </dgm:prSet>
      <dgm:spPr/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3" presStyleCnt="10"/>
      <dgm:spPr/>
    </dgm:pt>
    <dgm:pt modelId="{115526CD-270E-4C52-A164-15F2B6F9FE39}" type="pres">
      <dgm:prSet presAssocID="{8329AE49-ECD5-4C13-B90F-CA83B6E6F994}" presName="node" presStyleLbl="node1" presStyleIdx="4" presStyleCnt="10" custScaleX="139125" custScaleY="123550">
        <dgm:presLayoutVars>
          <dgm:bulletEnabled val="1"/>
        </dgm:presLayoutVars>
      </dgm:prSet>
      <dgm:spPr/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4" presStyleCnt="10"/>
      <dgm:spPr/>
    </dgm:pt>
    <dgm:pt modelId="{5101AD7C-EA94-402A-A388-0FD916639D60}" type="pres">
      <dgm:prSet presAssocID="{9C6F0069-43DC-402D-BD84-1006528FCE04}" presName="node" presStyleLbl="node1" presStyleIdx="5" presStyleCnt="10" custScaleX="126153" custScaleY="124797" custRadScaleRad="98874" custRadScaleInc="-5820">
        <dgm:presLayoutVars>
          <dgm:bulletEnabled val="1"/>
        </dgm:presLayoutVars>
      </dgm:prSet>
      <dgm:spPr/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5" presStyleCnt="10"/>
      <dgm:spPr/>
    </dgm:pt>
    <dgm:pt modelId="{D19ADD6D-9F0A-4766-B637-BB2D5495A9BB}" type="pres">
      <dgm:prSet presAssocID="{ED01A515-5448-4A3E-A2EC-575448D0F5AA}" presName="node" presStyleLbl="node1" presStyleIdx="6" presStyleCnt="10" custScaleX="131148" custScaleY="130153">
        <dgm:presLayoutVars>
          <dgm:bulletEnabled val="1"/>
        </dgm:presLayoutVars>
      </dgm:prSet>
      <dgm:spPr/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6" presStyleCnt="10"/>
      <dgm:spPr/>
    </dgm:pt>
    <dgm:pt modelId="{4F05B281-B6DB-45BB-A427-1BF92AADC139}" type="pres">
      <dgm:prSet presAssocID="{AE26BF5A-34A6-4192-8BEA-D9ECFB941642}" presName="node" presStyleLbl="node1" presStyleIdx="7" presStyleCnt="10" custScaleX="131778" custScaleY="125494" custRadScaleRad="103092" custRadScaleInc="-3242">
        <dgm:presLayoutVars>
          <dgm:bulletEnabled val="1"/>
        </dgm:presLayoutVars>
      </dgm:prSet>
      <dgm:spPr/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7" presStyleCnt="10"/>
      <dgm:spPr/>
    </dgm:pt>
    <dgm:pt modelId="{2D6C03BD-4023-431E-84F6-C080A9961C8A}" type="pres">
      <dgm:prSet presAssocID="{91651A17-950C-49EC-8C35-2517548AE9E6}" presName="node" presStyleLbl="node1" presStyleIdx="8" presStyleCnt="10" custScaleX="134628" custScaleY="131362" custRadScaleRad="100605" custRadScaleInc="-26801">
        <dgm:presLayoutVars>
          <dgm:bulletEnabled val="1"/>
        </dgm:presLayoutVars>
      </dgm:prSet>
      <dgm:spPr/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8" presStyleCnt="10"/>
      <dgm:spPr/>
    </dgm:pt>
    <dgm:pt modelId="{F11F42A7-BF51-42D6-B41E-F361A6BE2538}" type="pres">
      <dgm:prSet presAssocID="{6174BBB3-FC46-488D-B315-201BBCD82400}" presName="node" presStyleLbl="node1" presStyleIdx="9" presStyleCnt="10" custScaleX="144484" custScaleY="133399">
        <dgm:presLayoutVars>
          <dgm:bulletEnabled val="1"/>
        </dgm:presLayoutVars>
      </dgm:prSet>
      <dgm:spPr/>
    </dgm:pt>
    <dgm:pt modelId="{BED80D98-EC61-44B1-A930-08EF7F09D9B0}" type="pres">
      <dgm:prSet presAssocID="{6174BBB3-FC46-488D-B315-201BBCD82400}" presName="dummy" presStyleCnt="0"/>
      <dgm:spPr/>
    </dgm:pt>
    <dgm:pt modelId="{C6FB02D3-A64E-4C87-88DC-3DEFA6F0CC22}" type="pres">
      <dgm:prSet presAssocID="{155AEB95-6184-4F03-B68C-F76D3011C968}" presName="sibTrans" presStyleLbl="sibTrans2D1" presStyleIdx="9" presStyleCnt="10"/>
      <dgm:spPr/>
    </dgm:pt>
  </dgm:ptLst>
  <dgm:cxnLst>
    <dgm:cxn modelId="{30638209-A4D1-4BFE-943D-C66C72DB50AF}" srcId="{9ED1A3B2-A381-4201-823D-E4B4F944886D}" destId="{ED01A515-5448-4A3E-A2EC-575448D0F5AA}" srcOrd="6" destOrd="0" parTransId="{3C8BC949-583D-42C4-9E18-497A2FA6C1D3}" sibTransId="{B658162B-CA61-458F-8F17-E18D499D4DE8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9755841D-AAE5-4909-9424-35035F484AB1}" type="presOf" srcId="{2D364AC2-9D5F-4898-BE94-B0102EF88273}" destId="{B7204D32-E5CA-4F4F-9FB6-A7938BB40744}" srcOrd="0" destOrd="0" presId="urn:microsoft.com/office/officeart/2005/8/layout/radial6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FC011720-1C9C-4059-AC51-4F97180F4009}" srcId="{9ED1A3B2-A381-4201-823D-E4B4F944886D}" destId="{9BCE34A9-673E-443E-BB77-41129F125313}" srcOrd="1" destOrd="0" parTransId="{0D81EDC0-5792-46DE-B72B-1EDDC7F5E57B}" sibTransId="{2D364AC2-9D5F-4898-BE94-B0102EF88273}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0F519843-417F-4196-AE51-1E900F71077B}" srcId="{9ED1A3B2-A381-4201-823D-E4B4F944886D}" destId="{4746DA87-483C-4B84-9A22-BC58F96CB23A}" srcOrd="3" destOrd="0" parTransId="{8A92D324-8EB2-4984-ADCB-62EACF9FECFF}" sibTransId="{DB95B0B9-5D2D-4D1A-A4F8-70F45A0E9738}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78605251-05F1-496C-82B3-97C44385A477}" type="presOf" srcId="{155AEB95-6184-4F03-B68C-F76D3011C968}" destId="{C6FB02D3-A64E-4C87-88DC-3DEFA6F0CC22}" srcOrd="0" destOrd="0" presId="urn:microsoft.com/office/officeart/2005/8/layout/radial6"/>
    <dgm:cxn modelId="{08F09871-B589-44BE-BB9C-AE1A8C072C05}" type="presOf" srcId="{6174BBB3-FC46-488D-B315-201BBCD82400}" destId="{F11F42A7-BF51-42D6-B41E-F361A6BE2538}" srcOrd="0" destOrd="0" presId="urn:microsoft.com/office/officeart/2005/8/layout/radial6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C2BA2E7D-A4DC-497F-82AA-B05171512E7B}" srcId="{9ED1A3B2-A381-4201-823D-E4B4F944886D}" destId="{AE26BF5A-34A6-4192-8BEA-D9ECFB941642}" srcOrd="7" destOrd="0" parTransId="{053AEA0B-0F73-4DAC-9295-FCA55D0C5C5A}" sibTransId="{F67939D1-3ADF-4276-A6FA-0083CE5DA4FA}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54BFD987-3D97-4FB5-A9CB-E91C2CA6BF08}" srcId="{9ED1A3B2-A381-4201-823D-E4B4F944886D}" destId="{6174BBB3-FC46-488D-B315-201BBCD82400}" srcOrd="9" destOrd="0" parTransId="{F276D58F-0776-4BA5-9DC8-3158506F6E08}" sibTransId="{155AEB95-6184-4F03-B68C-F76D3011C968}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A14346A8-4918-4300-9891-20568D283921}" srcId="{9ED1A3B2-A381-4201-823D-E4B4F944886D}" destId="{9C6F0069-43DC-402D-BD84-1006528FCE04}" srcOrd="5" destOrd="0" parTransId="{44D9A023-5F81-4677-8A1D-494A76B02F4A}" sibTransId="{9FF20664-3F6F-4415-8233-D443550F6854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47BC94C2-46D4-453B-A292-6076A9F8EE3B}" srcId="{9ED1A3B2-A381-4201-823D-E4B4F944886D}" destId="{8329AE49-ECD5-4C13-B90F-CA83B6E6F994}" srcOrd="4" destOrd="0" parTransId="{6A3537F1-6C7A-4D5E-9BC9-14D14BE7BA95}" sibTransId="{9CB0C477-89B3-4058-B341-9FC9F0AB6BB2}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3BA8FFD8-B6F3-4518-99B6-8F25F307CF52}" srcId="{9ED1A3B2-A381-4201-823D-E4B4F944886D}" destId="{3FA5C700-C8EE-4CAC-8DA0-0BA7CA952C72}" srcOrd="2" destOrd="0" parTransId="{6970CC38-AACF-4350-BF4D-BD796B05B1FA}" sibTransId="{61B610E5-4DC8-4394-A22C-5BBE6CDEE232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E14E4EEE-087E-4E8C-92C7-D48A2C2A60C4}" srcId="{9ED1A3B2-A381-4201-823D-E4B4F944886D}" destId="{91651A17-950C-49EC-8C35-2517548AE9E6}" srcOrd="8" destOrd="0" parTransId="{842A79D3-4827-4424-A76D-539154392405}" sibTransId="{8962C693-DF60-43F6-9F43-7615C2E1439A}"/>
    <dgm:cxn modelId="{DCF359EE-2AFB-421A-9066-7485BFA19EAF}" type="presOf" srcId="{9BCE34A9-673E-443E-BB77-41129F125313}" destId="{BA1149EF-BE7C-4E2C-BC69-9133F0EADFDA}" srcOrd="0" destOrd="0" presId="urn:microsoft.com/office/officeart/2005/8/layout/radial6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BFEABA3-E541-40E4-A9E2-75110EEEF528}" type="presParOf" srcId="{F4B68BA8-694B-4B7F-8215-68903FFCD2D7}" destId="{BA1149EF-BE7C-4E2C-BC69-9133F0EADFDA}" srcOrd="4" destOrd="0" presId="urn:microsoft.com/office/officeart/2005/8/layout/radial6"/>
    <dgm:cxn modelId="{89F861A6-F073-4339-A8D6-3418A6F28879}" type="presParOf" srcId="{F4B68BA8-694B-4B7F-8215-68903FFCD2D7}" destId="{8465E365-50A4-4E28-969C-17607D6B0D4E}" srcOrd="5" destOrd="0" presId="urn:microsoft.com/office/officeart/2005/8/layout/radial6"/>
    <dgm:cxn modelId="{7B70850E-CD2F-46F0-9851-31F3AA3F8A78}" type="presParOf" srcId="{F4B68BA8-694B-4B7F-8215-68903FFCD2D7}" destId="{B7204D32-E5CA-4F4F-9FB6-A7938BB40744}" srcOrd="6" destOrd="0" presId="urn:microsoft.com/office/officeart/2005/8/layout/radial6"/>
    <dgm:cxn modelId="{260041D7-6D0A-428E-8B93-851C50B7B7FF}" type="presParOf" srcId="{F4B68BA8-694B-4B7F-8215-68903FFCD2D7}" destId="{A14630AA-C1BD-4A7E-B665-0A7C9B6C19C9}" srcOrd="7" destOrd="0" presId="urn:microsoft.com/office/officeart/2005/8/layout/radial6"/>
    <dgm:cxn modelId="{0CF0692D-2CC1-4A7C-9D34-EF2560B3E5F1}" type="presParOf" srcId="{F4B68BA8-694B-4B7F-8215-68903FFCD2D7}" destId="{B3474404-DEC3-43DE-B1B0-FCCBA45B0B53}" srcOrd="8" destOrd="0" presId="urn:microsoft.com/office/officeart/2005/8/layout/radial6"/>
    <dgm:cxn modelId="{AF9F521A-6219-4917-9E1D-59F3BF42F08F}" type="presParOf" srcId="{F4B68BA8-694B-4B7F-8215-68903FFCD2D7}" destId="{5D42F3FF-3AAD-4819-B004-ADDCB69227EB}" srcOrd="9" destOrd="0" presId="urn:microsoft.com/office/officeart/2005/8/layout/radial6"/>
    <dgm:cxn modelId="{FEBE1266-ACDB-43EC-B9AF-A927FC3322F9}" type="presParOf" srcId="{F4B68BA8-694B-4B7F-8215-68903FFCD2D7}" destId="{E43F7264-94BE-4E7E-8A98-A0D70BB3AF06}" srcOrd="10" destOrd="0" presId="urn:microsoft.com/office/officeart/2005/8/layout/radial6"/>
    <dgm:cxn modelId="{DF58FAA5-9051-47B7-9B31-61C6C5137AE0}" type="presParOf" srcId="{F4B68BA8-694B-4B7F-8215-68903FFCD2D7}" destId="{931EF9CE-45BC-491C-9A74-72874D860E58}" srcOrd="11" destOrd="0" presId="urn:microsoft.com/office/officeart/2005/8/layout/radial6"/>
    <dgm:cxn modelId="{8F9F5FD1-5694-48A5-BB25-459151FF677D}" type="presParOf" srcId="{F4B68BA8-694B-4B7F-8215-68903FFCD2D7}" destId="{19B05264-FBF1-4254-AA6E-8DA1048C9EC5}" srcOrd="12" destOrd="0" presId="urn:microsoft.com/office/officeart/2005/8/layout/radial6"/>
    <dgm:cxn modelId="{72A42ED5-3446-4DE8-A4D3-148A0A30BDBF}" type="presParOf" srcId="{F4B68BA8-694B-4B7F-8215-68903FFCD2D7}" destId="{115526CD-270E-4C52-A164-15F2B6F9FE39}" srcOrd="13" destOrd="0" presId="urn:microsoft.com/office/officeart/2005/8/layout/radial6"/>
    <dgm:cxn modelId="{F5160239-523C-416B-B3F0-76F9EFD3254F}" type="presParOf" srcId="{F4B68BA8-694B-4B7F-8215-68903FFCD2D7}" destId="{E442822E-2282-4D84-AEA3-97E5D7F5026E}" srcOrd="14" destOrd="0" presId="urn:microsoft.com/office/officeart/2005/8/layout/radial6"/>
    <dgm:cxn modelId="{5959F9D9-A684-41D8-BEE2-DE8852492309}" type="presParOf" srcId="{F4B68BA8-694B-4B7F-8215-68903FFCD2D7}" destId="{1EBC4AA2-7966-4002-8CE2-7479E65C1C79}" srcOrd="15" destOrd="0" presId="urn:microsoft.com/office/officeart/2005/8/layout/radial6"/>
    <dgm:cxn modelId="{0657E8C1-01D7-4CC0-B548-C8E5739E41EB}" type="presParOf" srcId="{F4B68BA8-694B-4B7F-8215-68903FFCD2D7}" destId="{5101AD7C-EA94-402A-A388-0FD916639D60}" srcOrd="16" destOrd="0" presId="urn:microsoft.com/office/officeart/2005/8/layout/radial6"/>
    <dgm:cxn modelId="{0DE83748-214B-4394-AFCC-50F73128CA7F}" type="presParOf" srcId="{F4B68BA8-694B-4B7F-8215-68903FFCD2D7}" destId="{97296767-E761-4683-B475-54E34622C9C1}" srcOrd="17" destOrd="0" presId="urn:microsoft.com/office/officeart/2005/8/layout/radial6"/>
    <dgm:cxn modelId="{6FAD0287-3642-4BC3-838C-432047BEF64F}" type="presParOf" srcId="{F4B68BA8-694B-4B7F-8215-68903FFCD2D7}" destId="{FC9B55A0-D6BC-47A3-92D9-CF0D462CBA3E}" srcOrd="18" destOrd="0" presId="urn:microsoft.com/office/officeart/2005/8/layout/radial6"/>
    <dgm:cxn modelId="{85324FF1-B5A8-42C3-9CD8-B8F3A7B41DAF}" type="presParOf" srcId="{F4B68BA8-694B-4B7F-8215-68903FFCD2D7}" destId="{D19ADD6D-9F0A-4766-B637-BB2D5495A9BB}" srcOrd="19" destOrd="0" presId="urn:microsoft.com/office/officeart/2005/8/layout/radial6"/>
    <dgm:cxn modelId="{363F0F02-6E41-404E-B2E5-4890434DECC7}" type="presParOf" srcId="{F4B68BA8-694B-4B7F-8215-68903FFCD2D7}" destId="{CB9DB137-9ACF-4A5D-915D-C6DEF62C671A}" srcOrd="20" destOrd="0" presId="urn:microsoft.com/office/officeart/2005/8/layout/radial6"/>
    <dgm:cxn modelId="{C75A112C-7212-4B80-9DA4-CA7F2DD70EB5}" type="presParOf" srcId="{F4B68BA8-694B-4B7F-8215-68903FFCD2D7}" destId="{84EFD8D8-F116-4363-8F07-0BDD118D8287}" srcOrd="21" destOrd="0" presId="urn:microsoft.com/office/officeart/2005/8/layout/radial6"/>
    <dgm:cxn modelId="{F93707E6-5B1F-4F40-A3A3-B884267CE7F5}" type="presParOf" srcId="{F4B68BA8-694B-4B7F-8215-68903FFCD2D7}" destId="{4F05B281-B6DB-45BB-A427-1BF92AADC139}" srcOrd="22" destOrd="0" presId="urn:microsoft.com/office/officeart/2005/8/layout/radial6"/>
    <dgm:cxn modelId="{3D4ADB0D-3A32-46EB-993B-C2B89385D5E3}" type="presParOf" srcId="{F4B68BA8-694B-4B7F-8215-68903FFCD2D7}" destId="{FEDFE719-4F44-4DDA-B702-82A372856A51}" srcOrd="23" destOrd="0" presId="urn:microsoft.com/office/officeart/2005/8/layout/radial6"/>
    <dgm:cxn modelId="{EBDDFBD5-050A-401C-B541-60C312E8BADC}" type="presParOf" srcId="{F4B68BA8-694B-4B7F-8215-68903FFCD2D7}" destId="{C0575E5C-DEAA-49FF-9C6A-0DF4C03D040D}" srcOrd="24" destOrd="0" presId="urn:microsoft.com/office/officeart/2005/8/layout/radial6"/>
    <dgm:cxn modelId="{FD35A212-0E1F-4819-BF1F-B29719BECB43}" type="presParOf" srcId="{F4B68BA8-694B-4B7F-8215-68903FFCD2D7}" destId="{2D6C03BD-4023-431E-84F6-C080A9961C8A}" srcOrd="25" destOrd="0" presId="urn:microsoft.com/office/officeart/2005/8/layout/radial6"/>
    <dgm:cxn modelId="{BC555FE2-565F-4CC2-844D-BACDB94E3D46}" type="presParOf" srcId="{F4B68BA8-694B-4B7F-8215-68903FFCD2D7}" destId="{2578787D-F4B0-463A-AA6F-94706894BC8C}" srcOrd="26" destOrd="0" presId="urn:microsoft.com/office/officeart/2005/8/layout/radial6"/>
    <dgm:cxn modelId="{6F30A1FC-C56F-4DA2-B79C-F00209C57B2B}" type="presParOf" srcId="{F4B68BA8-694B-4B7F-8215-68903FFCD2D7}" destId="{7C884431-F906-455C-AAF5-4FBEC1E13C27}" srcOrd="27" destOrd="0" presId="urn:microsoft.com/office/officeart/2005/8/layout/radial6"/>
    <dgm:cxn modelId="{A85A8F78-5C78-4E94-836C-60779F897840}" type="presParOf" srcId="{F4B68BA8-694B-4B7F-8215-68903FFCD2D7}" destId="{F11F42A7-BF51-42D6-B41E-F361A6BE2538}" srcOrd="28" destOrd="0" presId="urn:microsoft.com/office/officeart/2005/8/layout/radial6"/>
    <dgm:cxn modelId="{95F7ED52-6062-4060-8515-C82C7379571A}" type="presParOf" srcId="{F4B68BA8-694B-4B7F-8215-68903FFCD2D7}" destId="{BED80D98-EC61-44B1-A930-08EF7F09D9B0}" srcOrd="29" destOrd="0" presId="urn:microsoft.com/office/officeart/2005/8/layout/radial6"/>
    <dgm:cxn modelId="{1B86C6B5-A9D7-4C3D-96E0-2E70BB0971EB}" type="presParOf" srcId="{F4B68BA8-694B-4B7F-8215-68903FFCD2D7}" destId="{C6FB02D3-A64E-4C87-88DC-3DEFA6F0CC22}" srcOrd="30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Gradske uprave</a:t>
          </a:r>
          <a:endParaRPr lang="sr-Cyrl-R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Gradonačelnik</a:t>
          </a:r>
          <a:endParaRPr lang="sr-Cyrl-R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Gradsko veće</a:t>
          </a:r>
          <a:endParaRPr lang="sr-Cyrl-R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Skupština grada</a:t>
          </a:r>
          <a:endParaRPr lang="en-US" sz="1600" kern="1200" dirty="0"/>
        </a:p>
      </dsp:txBody>
      <dsp:txXfrm>
        <a:off x="1749792" y="746778"/>
        <a:ext cx="2317769" cy="231771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Predškolska ustanova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Mesne zajednice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Ustanove kulture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Sportske ustanove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Turistička orgnizacija</a:t>
          </a: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 </a:t>
          </a:r>
        </a:p>
      </dsp:txBody>
      <dsp:txXfrm>
        <a:off x="182203" y="910964"/>
        <a:ext cx="1459460" cy="1226965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Osnovne škole</a:t>
          </a:r>
          <a:r>
            <a:rPr lang="sr-Cyrl-RS" sz="1200" kern="1200" dirty="0"/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Srednje</a:t>
          </a:r>
          <a:br>
            <a:rPr lang="sr-Latn-RS" sz="1200" kern="1200" dirty="0"/>
          </a:br>
          <a:r>
            <a:rPr lang="sr-Latn-RS" sz="1200" kern="1200" dirty="0"/>
            <a:t>škole</a:t>
          </a:r>
          <a:endParaRPr lang="sr-Cyrl-RS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Dom</a:t>
          </a:r>
          <a:br>
            <a:rPr lang="sr-Latn-RS" sz="1200" kern="1200" dirty="0"/>
          </a:br>
          <a:r>
            <a:rPr lang="sr-Latn-RS" sz="1200" kern="1200" dirty="0"/>
            <a:t>zdravlja</a:t>
          </a:r>
          <a:endParaRPr lang="en-US" sz="1200" kern="1200" dirty="0"/>
        </a:p>
      </dsp:txBody>
      <dsp:txXfrm>
        <a:off x="5078629" y="426625"/>
        <a:ext cx="942279" cy="94197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710013" y="2263316"/>
          <a:ext cx="589479" cy="1771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1771574"/>
              </a:lnTo>
              <a:lnTo>
                <a:pt x="589479" y="17715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1958075" y="3102426"/>
        <a:ext cx="93353" cy="93353"/>
      </dsp:txXfrm>
    </dsp:sp>
    <dsp:sp modelId="{EE8B77DA-77C5-46AD-80A2-BD307CFE9F0A}">
      <dsp:nvSpPr>
        <dsp:cNvPr id="0" name=""/>
        <dsp:cNvSpPr/>
      </dsp:nvSpPr>
      <dsp:spPr>
        <a:xfrm>
          <a:off x="1710013" y="2263316"/>
          <a:ext cx="589479" cy="11308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1130831"/>
              </a:lnTo>
              <a:lnTo>
                <a:pt x="589479" y="11308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72871" y="2796850"/>
        <a:ext cx="63762" cy="63762"/>
      </dsp:txXfrm>
    </dsp:sp>
    <dsp:sp modelId="{531482B3-13DA-4E77-8EF9-7A508768A321}">
      <dsp:nvSpPr>
        <dsp:cNvPr id="0" name=""/>
        <dsp:cNvSpPr/>
      </dsp:nvSpPr>
      <dsp:spPr>
        <a:xfrm>
          <a:off x="1710013" y="2263316"/>
          <a:ext cx="589479" cy="4823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482350"/>
              </a:lnTo>
              <a:lnTo>
                <a:pt x="589479" y="4823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85710" y="2485449"/>
        <a:ext cx="38083" cy="38083"/>
      </dsp:txXfrm>
    </dsp:sp>
    <dsp:sp modelId="{25CF5DCC-0AE9-4D09-ABC1-8BE4D97FDFCB}">
      <dsp:nvSpPr>
        <dsp:cNvPr id="0" name=""/>
        <dsp:cNvSpPr/>
      </dsp:nvSpPr>
      <dsp:spPr>
        <a:xfrm>
          <a:off x="1710013" y="1366475"/>
          <a:ext cx="589113" cy="896840"/>
        </a:xfrm>
        <a:custGeom>
          <a:avLst/>
          <a:gdLst/>
          <a:ahLst/>
          <a:cxnLst/>
          <a:rect l="0" t="0" r="0" b="0"/>
          <a:pathLst>
            <a:path>
              <a:moveTo>
                <a:pt x="0" y="896840"/>
              </a:moveTo>
              <a:lnTo>
                <a:pt x="294556" y="896840"/>
              </a:lnTo>
              <a:lnTo>
                <a:pt x="294556" y="0"/>
              </a:lnTo>
              <a:lnTo>
                <a:pt x="58911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77744" y="1788070"/>
        <a:ext cx="53651" cy="53651"/>
      </dsp:txXfrm>
    </dsp:sp>
    <dsp:sp modelId="{D1C52863-34A6-4E04-9740-6E0567681A8F}">
      <dsp:nvSpPr>
        <dsp:cNvPr id="0" name=""/>
        <dsp:cNvSpPr/>
      </dsp:nvSpPr>
      <dsp:spPr>
        <a:xfrm rot="16200000">
          <a:off x="-1116311" y="1473974"/>
          <a:ext cx="4073967" cy="15786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3000" kern="1200" dirty="0"/>
            <a:t>Na</a:t>
          </a:r>
          <a:r>
            <a:rPr lang="sr-Cyrl-RS" sz="3000" kern="1200" dirty="0"/>
            <a:t> </a:t>
          </a:r>
          <a:r>
            <a:rPr lang="sr-Latn-RS" sz="3000" kern="1200" dirty="0"/>
            <a:t>osnovu</a:t>
          </a:r>
          <a:r>
            <a:rPr lang="sr-Cyrl-RS" sz="3000" kern="1200" dirty="0"/>
            <a:t> </a:t>
          </a:r>
          <a:r>
            <a:rPr lang="sr-Latn-RS" sz="3000" kern="1200" dirty="0"/>
            <a:t>čega se</a:t>
          </a:r>
          <a:r>
            <a:rPr lang="sr-Cyrl-RS" sz="3000" kern="1200" dirty="0"/>
            <a:t> </a:t>
          </a:r>
          <a:r>
            <a:rPr lang="sr-Latn-RS" sz="3000" kern="1200" dirty="0"/>
            <a:t>donosi</a:t>
          </a:r>
          <a:r>
            <a:rPr lang="sr-Cyrl-RS" sz="3000" kern="1200" dirty="0"/>
            <a:t> </a:t>
          </a:r>
          <a:r>
            <a:rPr lang="sr-Latn-RS" sz="3000" kern="1200" dirty="0"/>
            <a:t>budžet</a:t>
          </a:r>
          <a:r>
            <a:rPr lang="en-US" sz="3000" kern="1200" dirty="0"/>
            <a:t>? </a:t>
          </a:r>
        </a:p>
      </dsp:txBody>
      <dsp:txXfrm>
        <a:off x="-1116311" y="1473974"/>
        <a:ext cx="4073967" cy="1578683"/>
      </dsp:txXfrm>
    </dsp:sp>
    <dsp:sp modelId="{AD67EDBF-32B4-495C-A262-4812FBE80932}">
      <dsp:nvSpPr>
        <dsp:cNvPr id="0" name=""/>
        <dsp:cNvSpPr/>
      </dsp:nvSpPr>
      <dsp:spPr>
        <a:xfrm>
          <a:off x="2299126" y="378808"/>
          <a:ext cx="5343518" cy="19753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Zakonski propisi</a:t>
          </a:r>
          <a:r>
            <a:rPr lang="sr-Cyrl-RS" sz="1400" kern="1200" dirty="0"/>
            <a:t>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 o finansiranju lokalne samouprave</a:t>
          </a:r>
          <a:r>
            <a:rPr lang="sr-Cyrl-RS" sz="1400" kern="1200" dirty="0"/>
            <a:t>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 o budžetskom sistemu</a:t>
          </a:r>
          <a:r>
            <a:rPr lang="sr-Cyrl-RS" sz="1400" kern="1200" dirty="0"/>
            <a:t>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 o lokalnoj samoupravi</a:t>
          </a:r>
          <a:r>
            <a:rPr lang="sr-Cyrl-RS" sz="1400" kern="1200" dirty="0"/>
            <a:t>, 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Uputstvo </a:t>
          </a:r>
          <a:r>
            <a:rPr lang="sr-Latn-RS" sz="1400" kern="1200" dirty="0"/>
            <a:t>Ministarstva finansija </a:t>
          </a:r>
          <a:r>
            <a:rPr lang="pl-PL" sz="1400" kern="1200" dirty="0"/>
            <a:t>za pripremu Odluke o budžetu lokalne vlasti za 202</a:t>
          </a:r>
          <a:r>
            <a:rPr lang="en-US" sz="1400" kern="1200" dirty="0"/>
            <a:t>4</a:t>
          </a:r>
          <a:r>
            <a:rPr lang="pl-PL" sz="1400" kern="1200" dirty="0"/>
            <a:t>. godinu i projekcija za 202</a:t>
          </a:r>
          <a:r>
            <a:rPr lang="en-US" sz="1400" kern="1200" dirty="0"/>
            <a:t>5</a:t>
          </a:r>
          <a:r>
            <a:rPr lang="pl-PL" sz="1400" kern="1200" dirty="0"/>
            <a:t>. i 202</a:t>
          </a:r>
          <a:r>
            <a:rPr lang="en-US" sz="1400" kern="1200" dirty="0"/>
            <a:t>6</a:t>
          </a:r>
          <a:r>
            <a:rPr lang="pl-PL" sz="1400" kern="1200" dirty="0"/>
            <a:t>. godinu</a:t>
          </a:r>
          <a:endParaRPr lang="sr-Cyrl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>
              <a:solidFill>
                <a:schemeClr val="tx1"/>
              </a:solidFill>
            </a:rPr>
            <a:t>Svi posebni propisi kojima su utvrđene nadležnosti JLS</a:t>
          </a:r>
          <a:endParaRPr lang="sr-Cyrl-RS" sz="1400" kern="1200" dirty="0">
            <a:solidFill>
              <a:schemeClr val="tx1"/>
            </a:solidFill>
          </a:endParaRPr>
        </a:p>
      </dsp:txBody>
      <dsp:txXfrm>
        <a:off x="2299126" y="378808"/>
        <a:ext cx="5343518" cy="1975332"/>
      </dsp:txXfrm>
    </dsp:sp>
    <dsp:sp modelId="{573F9BF2-AC82-43FC-A361-118085DB3D65}">
      <dsp:nvSpPr>
        <dsp:cNvPr id="0" name=""/>
        <dsp:cNvSpPr/>
      </dsp:nvSpPr>
      <dsp:spPr>
        <a:xfrm>
          <a:off x="2299492" y="2539002"/>
          <a:ext cx="5345038" cy="4133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Potrebe budžetskih korisnika</a:t>
          </a:r>
          <a:endParaRPr lang="en-US" sz="1400" kern="1200" dirty="0"/>
        </a:p>
      </dsp:txBody>
      <dsp:txXfrm>
        <a:off x="2299492" y="2539002"/>
        <a:ext cx="5345038" cy="413327"/>
      </dsp:txXfrm>
    </dsp:sp>
    <dsp:sp modelId="{B2DE3A8A-BA09-499F-9C72-0630724E4538}">
      <dsp:nvSpPr>
        <dsp:cNvPr id="0" name=""/>
        <dsp:cNvSpPr/>
      </dsp:nvSpPr>
      <dsp:spPr>
        <a:xfrm>
          <a:off x="2299492" y="3187895"/>
          <a:ext cx="5345038" cy="4125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Započeti projekti iz ranijih godina</a:t>
          </a:r>
          <a:endParaRPr lang="en-US" sz="1400" kern="1200" dirty="0"/>
        </a:p>
      </dsp:txBody>
      <dsp:txXfrm>
        <a:off x="2299492" y="3187895"/>
        <a:ext cx="5345038" cy="412503"/>
      </dsp:txXfrm>
    </dsp:sp>
    <dsp:sp modelId="{94F14A6F-3CD0-4A17-88D3-6F4D0EB2D4E6}">
      <dsp:nvSpPr>
        <dsp:cNvPr id="0" name=""/>
        <dsp:cNvSpPr/>
      </dsp:nvSpPr>
      <dsp:spPr>
        <a:xfrm>
          <a:off x="2299492" y="3821312"/>
          <a:ext cx="5338816" cy="4271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Ostvarenje prošlogodišnjeg budžeta</a:t>
          </a:r>
          <a:endParaRPr lang="en-US" sz="1400" kern="1200" dirty="0"/>
        </a:p>
      </dsp:txBody>
      <dsp:txXfrm>
        <a:off x="2299492" y="3821312"/>
        <a:ext cx="5338816" cy="4271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1602" y="304146"/>
          <a:ext cx="1231618" cy="1231618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Preneta sredstva iz ranijih godina</a:t>
          </a:r>
          <a:r>
            <a:rPr lang="sr-Cyrl-RS" sz="1200" kern="1200" dirty="0">
              <a:solidFill>
                <a:srgbClr val="FF0000"/>
              </a:solidFill>
            </a:rPr>
            <a:t> </a:t>
          </a:r>
          <a:r>
            <a:rPr lang="sr-Latn-RS" sz="1200" kern="1200" dirty="0">
              <a:solidFill>
                <a:srgbClr val="FF0000"/>
              </a:solidFill>
            </a:rPr>
            <a:t> </a:t>
          </a:r>
          <a:r>
            <a:rPr lang="en-US" sz="1200" b="1" u="sng" kern="1200" dirty="0"/>
            <a:t>149</a:t>
          </a:r>
          <a:r>
            <a:rPr lang="sr-Latn-RS" sz="1200" b="1" u="sng" kern="1200" dirty="0"/>
            <a:t>.000.000</a:t>
          </a:r>
          <a:endParaRPr lang="en-US" sz="1200" b="1" u="sng" kern="1200" dirty="0">
            <a:solidFill>
              <a:srgbClr val="FF0000"/>
            </a:solidFill>
          </a:endParaRPr>
        </a:p>
      </dsp:txBody>
      <dsp:txXfrm>
        <a:off x="181968" y="484512"/>
        <a:ext cx="870886" cy="870886"/>
      </dsp:txXfrm>
    </dsp:sp>
    <dsp:sp modelId="{98F3E7AB-6934-48FA-B82F-FBEAF1B2375D}">
      <dsp:nvSpPr>
        <dsp:cNvPr id="0" name=""/>
        <dsp:cNvSpPr/>
      </dsp:nvSpPr>
      <dsp:spPr>
        <a:xfrm>
          <a:off x="1333228" y="562786"/>
          <a:ext cx="714338" cy="714338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427914" y="835949"/>
        <a:ext cx="524966" cy="168012"/>
      </dsp:txXfrm>
    </dsp:sp>
    <dsp:sp modelId="{2F60A798-586E-4E47-B649-25F047F36835}">
      <dsp:nvSpPr>
        <dsp:cNvPr id="0" name=""/>
        <dsp:cNvSpPr/>
      </dsp:nvSpPr>
      <dsp:spPr>
        <a:xfrm>
          <a:off x="2147574" y="304146"/>
          <a:ext cx="1231618" cy="1231618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Primanja od prodaje nefinansijske imovine </a:t>
          </a:r>
          <a:r>
            <a:rPr lang="en-US" sz="1200" b="1" u="sng" kern="1200" dirty="0">
              <a:solidFill>
                <a:schemeClr val="bg1"/>
              </a:solidFill>
            </a:rPr>
            <a:t>81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9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endParaRPr lang="en-US" sz="1200" b="1" u="sng" kern="1200" dirty="0">
            <a:solidFill>
              <a:schemeClr val="bg1"/>
            </a:solidFill>
          </a:endParaRPr>
        </a:p>
      </dsp:txBody>
      <dsp:txXfrm>
        <a:off x="2327940" y="484512"/>
        <a:ext cx="870886" cy="870886"/>
      </dsp:txXfrm>
    </dsp:sp>
    <dsp:sp modelId="{41F09F99-3DCC-47E4-9188-F7D103A1F6E3}">
      <dsp:nvSpPr>
        <dsp:cNvPr id="0" name=""/>
        <dsp:cNvSpPr/>
      </dsp:nvSpPr>
      <dsp:spPr>
        <a:xfrm>
          <a:off x="3479200" y="562786"/>
          <a:ext cx="714338" cy="714338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573886" y="835949"/>
        <a:ext cx="524966" cy="168012"/>
      </dsp:txXfrm>
    </dsp:sp>
    <dsp:sp modelId="{6C1FFF0F-B1A4-4C41-B9D3-30452A0DFA4B}">
      <dsp:nvSpPr>
        <dsp:cNvPr id="0" name=""/>
        <dsp:cNvSpPr/>
      </dsp:nvSpPr>
      <dsp:spPr>
        <a:xfrm>
          <a:off x="4293546" y="311061"/>
          <a:ext cx="1343523" cy="1217787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300" kern="1200" dirty="0">
              <a:solidFill>
                <a:schemeClr val="bg1"/>
              </a:solidFill>
            </a:rPr>
            <a:t>Sredstva iz ostalih izvora</a:t>
          </a:r>
          <a:r>
            <a:rPr lang="sr-Cyrl-RS" sz="1300" kern="1200" dirty="0">
              <a:solidFill>
                <a:schemeClr val="bg1"/>
              </a:solidFill>
            </a:rPr>
            <a:t> </a:t>
          </a:r>
          <a:r>
            <a:rPr lang="en-US" sz="1200" b="1" u="sng" kern="1200" dirty="0">
              <a:solidFill>
                <a:schemeClr val="bg1"/>
              </a:solidFill>
            </a:rPr>
            <a:t>4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191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0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endParaRPr lang="en-US" sz="1300" b="1" u="sng" kern="1200" dirty="0">
            <a:solidFill>
              <a:schemeClr val="bg1"/>
            </a:solidFill>
          </a:endParaRPr>
        </a:p>
      </dsp:txBody>
      <dsp:txXfrm>
        <a:off x="4490300" y="489402"/>
        <a:ext cx="950015" cy="861105"/>
      </dsp:txXfrm>
    </dsp:sp>
    <dsp:sp modelId="{87C2FC52-975B-4E62-B5E0-1AB7C844E900}">
      <dsp:nvSpPr>
        <dsp:cNvPr id="0" name=""/>
        <dsp:cNvSpPr/>
      </dsp:nvSpPr>
      <dsp:spPr>
        <a:xfrm>
          <a:off x="5737077" y="562786"/>
          <a:ext cx="714338" cy="714338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5831763" y="709940"/>
        <a:ext cx="524966" cy="420030"/>
      </dsp:txXfrm>
    </dsp:sp>
    <dsp:sp modelId="{2DB98FF9-EDB5-4EEE-AFA3-A57C7337F497}">
      <dsp:nvSpPr>
        <dsp:cNvPr id="0" name=""/>
        <dsp:cNvSpPr/>
      </dsp:nvSpPr>
      <dsp:spPr>
        <a:xfrm>
          <a:off x="6551423" y="319689"/>
          <a:ext cx="1479949" cy="1200532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b="1" kern="1200" dirty="0"/>
            <a:t>Ukupan budžet grada</a:t>
          </a:r>
          <a:r>
            <a:rPr lang="sr-Cyrl-RS" sz="1200" b="1" kern="1200" dirty="0"/>
            <a:t> </a:t>
          </a:r>
          <a:r>
            <a:rPr lang="en-US" sz="1200" b="1" u="sng" kern="1200" dirty="0">
              <a:solidFill>
                <a:schemeClr val="bg1"/>
              </a:solidFill>
            </a:rPr>
            <a:t>4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421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9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endParaRPr lang="en-US" sz="1200" b="1" u="sng" kern="1200" dirty="0">
            <a:solidFill>
              <a:schemeClr val="bg1"/>
            </a:solidFill>
          </a:endParaRPr>
        </a:p>
      </dsp:txBody>
      <dsp:txXfrm>
        <a:off x="6768157" y="495503"/>
        <a:ext cx="1046481" cy="8489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59577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Poreski prihodi</a:t>
          </a:r>
          <a:endParaRPr lang="en-US" sz="2300" b="1" kern="1200" dirty="0"/>
        </a:p>
      </dsp:txBody>
      <dsp:txXfrm>
        <a:off x="4153" y="59577"/>
        <a:ext cx="2124745" cy="768487"/>
      </dsp:txXfrm>
    </dsp:sp>
    <dsp:sp modelId="{02385D1D-92EB-445D-B736-940004751C79}">
      <dsp:nvSpPr>
        <dsp:cNvPr id="0" name=""/>
        <dsp:cNvSpPr/>
      </dsp:nvSpPr>
      <dsp:spPr>
        <a:xfrm>
          <a:off x="2128898" y="59577"/>
          <a:ext cx="424949" cy="7684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59577"/>
          <a:ext cx="5779306" cy="768487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altLang="en-US" sz="1400" kern="1200" noProof="0" dirty="0">
              <a:latin typeface="Calibri" panose="020F0502020204030204" pitchFamily="34" charset="0"/>
            </a:rPr>
            <a:t>Vrsta javnih prihoda koji se prikupljaju obaveznim plaćanjima poreskih obveznika bez obaveze izvršenja specijalne usluge zauzvrat</a:t>
          </a:r>
          <a:endParaRPr lang="sr-Latn-RS" sz="1400" kern="1200" noProof="0" dirty="0"/>
        </a:p>
      </dsp:txBody>
      <dsp:txXfrm>
        <a:off x="2723827" y="59577"/>
        <a:ext cx="5779306" cy="768487"/>
      </dsp:txXfrm>
    </dsp:sp>
    <dsp:sp modelId="{F40D94EA-52E0-4740-A924-EAF350BDF213}">
      <dsp:nvSpPr>
        <dsp:cNvPr id="0" name=""/>
        <dsp:cNvSpPr/>
      </dsp:nvSpPr>
      <dsp:spPr>
        <a:xfrm>
          <a:off x="4153" y="1078971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Donacije i</a:t>
          </a:r>
          <a:br>
            <a:rPr lang="sr-Latn-RS" sz="2300" b="1" kern="1200" dirty="0"/>
          </a:br>
          <a:r>
            <a:rPr lang="sr-Latn-RS" sz="2300" b="1" kern="1200" dirty="0"/>
            <a:t>transferi</a:t>
          </a:r>
          <a:endParaRPr lang="en-US" sz="2300" b="1" kern="1200" dirty="0"/>
        </a:p>
      </dsp:txBody>
      <dsp:txXfrm>
        <a:off x="4153" y="1078971"/>
        <a:ext cx="2124745" cy="768487"/>
      </dsp:txXfrm>
    </dsp:sp>
    <dsp:sp modelId="{0E930D30-96BC-4D43-B65A-EE88C46DBE48}">
      <dsp:nvSpPr>
        <dsp:cNvPr id="0" name=""/>
        <dsp:cNvSpPr/>
      </dsp:nvSpPr>
      <dsp:spPr>
        <a:xfrm>
          <a:off x="2128898" y="910865"/>
          <a:ext cx="424949" cy="11047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910865"/>
          <a:ext cx="5779306" cy="1104700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1400" b="1" kern="1200" dirty="0">
              <a:latin typeface="Calibri" pitchFamily="34" charset="0"/>
              <a:cs typeface="Calibri" pitchFamily="34" charset="0"/>
            </a:rPr>
            <a:t>Donacije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 se dobijaju od domaćih i međunarodnih donatora i organizacija za različite projekte. Transferi podrazumevaju prenos sredstava od nivoa Republike Srbije</a:t>
          </a:r>
          <a:r>
            <a:rPr lang="sr-Latn-RS" sz="1400" b="0" kern="1200" dirty="0">
              <a:latin typeface="Calibri" pitchFamily="34" charset="0"/>
              <a:cs typeface="Calibri" pitchFamily="34" charset="0"/>
            </a:rPr>
            <a:t> lokalnom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 nivou vlasti. Mogu biti </a:t>
          </a:r>
          <a:r>
            <a:rPr lang="vi-VN" sz="1400" b="1" kern="1200" dirty="0">
              <a:latin typeface="Calibri" pitchFamily="34" charset="0"/>
              <a:cs typeface="Calibri" pitchFamily="34" charset="0"/>
            </a:rPr>
            <a:t>namenski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 (za tačno utvrđene namene) ili </a:t>
          </a:r>
          <a:r>
            <a:rPr lang="vi-VN" sz="1400" b="1" kern="1200" dirty="0">
              <a:latin typeface="Calibri" pitchFamily="34" charset="0"/>
              <a:cs typeface="Calibri" pitchFamily="34" charset="0"/>
            </a:rPr>
            <a:t>nenamenski 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(nije im unapred utvrđena namena te se mogu u skladu sa zakonom koristiti za bilo koje svrhe) .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723827" y="910865"/>
        <a:ext cx="5779306" cy="1104700"/>
      </dsp:txXfrm>
    </dsp:sp>
    <dsp:sp modelId="{CCB8139E-CA19-491D-9FCD-6BF28923C725}">
      <dsp:nvSpPr>
        <dsp:cNvPr id="0" name=""/>
        <dsp:cNvSpPr/>
      </dsp:nvSpPr>
      <dsp:spPr>
        <a:xfrm>
          <a:off x="4153" y="2098365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Neporeski </a:t>
          </a:r>
          <a:br>
            <a:rPr lang="sr-Latn-RS" sz="2300" b="1" kern="1200" dirty="0"/>
          </a:br>
          <a:r>
            <a:rPr lang="sr-Latn-RS" sz="2300" b="1" kern="1200" dirty="0"/>
            <a:t>prihodi</a:t>
          </a:r>
          <a:endParaRPr lang="en-US" sz="2300" b="1" kern="1200" dirty="0"/>
        </a:p>
      </dsp:txBody>
      <dsp:txXfrm>
        <a:off x="4153" y="2098365"/>
        <a:ext cx="2124745" cy="768487"/>
      </dsp:txXfrm>
    </dsp:sp>
    <dsp:sp modelId="{14D1633C-A097-4A5A-8269-B04E98857E56}">
      <dsp:nvSpPr>
        <dsp:cNvPr id="0" name=""/>
        <dsp:cNvSpPr/>
      </dsp:nvSpPr>
      <dsp:spPr>
        <a:xfrm>
          <a:off x="2128898" y="2098365"/>
          <a:ext cx="424949" cy="7684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098365"/>
          <a:ext cx="5779306" cy="768487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noProof="0" dirty="0">
              <a:latin typeface="Calibri" panose="020F0502020204030204" pitchFamily="34" charset="0"/>
            </a:rPr>
            <a:t>Vrsta javnih prihoda koji se naplaćuju za korišćenje javnih dobara (naknade), pružanje javnih usluga (takse) ili zbog kršenja ugovornih ili zakonskih odredbi (kazne i penali)</a:t>
          </a:r>
          <a:endParaRPr lang="sr-Cyrl-RS" sz="1400" kern="1200" noProof="0" dirty="0"/>
        </a:p>
      </dsp:txBody>
      <dsp:txXfrm>
        <a:off x="2723827" y="2098365"/>
        <a:ext cx="5779306" cy="768487"/>
      </dsp:txXfrm>
    </dsp:sp>
    <dsp:sp modelId="{9312B733-3AEB-49F6-8245-08553BA2949B}">
      <dsp:nvSpPr>
        <dsp:cNvPr id="0" name=""/>
        <dsp:cNvSpPr/>
      </dsp:nvSpPr>
      <dsp:spPr>
        <a:xfrm>
          <a:off x="4153" y="2949653"/>
          <a:ext cx="2124745" cy="142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Primanja od prodaje nefinansijske imovine</a:t>
          </a:r>
          <a:endParaRPr lang="en-US" sz="2300" b="1" kern="1200" dirty="0"/>
        </a:p>
      </dsp:txBody>
      <dsp:txXfrm>
        <a:off x="4153" y="2949653"/>
        <a:ext cx="2124745" cy="1423125"/>
      </dsp:txXfrm>
    </dsp:sp>
    <dsp:sp modelId="{435AB433-2559-485A-A03D-C32F36288071}">
      <dsp:nvSpPr>
        <dsp:cNvPr id="0" name=""/>
        <dsp:cNvSpPr/>
      </dsp:nvSpPr>
      <dsp:spPr>
        <a:xfrm>
          <a:off x="2128898" y="2949653"/>
          <a:ext cx="424949" cy="14231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949653"/>
          <a:ext cx="5779306" cy="1423125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kern="1200" noProof="0" dirty="0">
              <a:solidFill>
                <a:schemeClr val="accent1">
                  <a:lumMod val="40000"/>
                  <a:lumOff val="60000"/>
                </a:schemeClr>
              </a:solidFill>
            </a:rPr>
            <a:t>Ova primanja se ostvaruju prodajom nepokretnosti i pokretnih stvari u vlasništvu grada. </a:t>
          </a:r>
        </a:p>
      </dsp:txBody>
      <dsp:txXfrm>
        <a:off x="2723827" y="2949653"/>
        <a:ext cx="5779306" cy="1423125"/>
      </dsp:txXfrm>
    </dsp:sp>
    <dsp:sp modelId="{939B76D1-BB33-4E50-9ECD-839FB5787B95}">
      <dsp:nvSpPr>
        <dsp:cNvPr id="0" name=""/>
        <dsp:cNvSpPr/>
      </dsp:nvSpPr>
      <dsp:spPr>
        <a:xfrm>
          <a:off x="4153" y="4455578"/>
          <a:ext cx="2124745" cy="1081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Preneta sredstva iz ranijih godina</a:t>
          </a:r>
          <a:endParaRPr lang="en-US" sz="2300" b="1" kern="1200" dirty="0"/>
        </a:p>
      </dsp:txBody>
      <dsp:txXfrm>
        <a:off x="4153" y="4455578"/>
        <a:ext cx="2124745" cy="1081575"/>
      </dsp:txXfrm>
    </dsp:sp>
    <dsp:sp modelId="{7845F59F-6101-48DE-ABCC-EC5351843F5B}">
      <dsp:nvSpPr>
        <dsp:cNvPr id="0" name=""/>
        <dsp:cNvSpPr/>
      </dsp:nvSpPr>
      <dsp:spPr>
        <a:xfrm>
          <a:off x="2128898" y="4455578"/>
          <a:ext cx="424949" cy="10815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455578"/>
          <a:ext cx="5779306" cy="1081575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/>
            <a:t> </a:t>
          </a:r>
          <a:r>
            <a:rPr lang="en-US" altLang="en-US" sz="1400" kern="1200" dirty="0" err="1"/>
            <a:t>Predstavljaju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višak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prihoda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budžeta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grada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koji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nisu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potrošeni</a:t>
          </a:r>
          <a:r>
            <a:rPr lang="en-US" altLang="en-US" sz="1400" kern="1200" dirty="0"/>
            <a:t> u </a:t>
          </a:r>
          <a:r>
            <a:rPr lang="en-US" altLang="en-US" sz="1400" kern="1200" dirty="0" err="1"/>
            <a:t>prethodnoj</a:t>
          </a:r>
          <a:r>
            <a:rPr lang="en-US" altLang="en-US" sz="1400" kern="1200" dirty="0"/>
            <a:t>  </a:t>
          </a:r>
          <a:r>
            <a:rPr lang="en-US" altLang="en-US" sz="1400" kern="1200" dirty="0" err="1"/>
            <a:t>budžetskoj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godini</a:t>
          </a:r>
          <a:r>
            <a:rPr lang="en-US" altLang="en-US" sz="1400" kern="1200" dirty="0"/>
            <a:t>   </a:t>
          </a:r>
          <a:endParaRPr lang="en-US" sz="1400" kern="1200" dirty="0"/>
        </a:p>
      </dsp:txBody>
      <dsp:txXfrm>
        <a:off x="2723827" y="4455578"/>
        <a:ext cx="5779306" cy="10815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49527" y="1191898"/>
          <a:ext cx="2762919" cy="276291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200" kern="1200" dirty="0"/>
            <a:t>Ukupni</a:t>
          </a:r>
          <a:r>
            <a:rPr lang="sr-Cyrl-RS" sz="2200" kern="1200" dirty="0"/>
            <a:t> </a:t>
          </a:r>
          <a:r>
            <a:rPr lang="sr-Latn-RS" sz="2200" kern="1200" dirty="0"/>
            <a:t>budžetski prihodi i primanja</a:t>
          </a:r>
          <a:r>
            <a:rPr lang="sr-Cyrl-RS" sz="2200" kern="1200" dirty="0"/>
            <a:t>  </a:t>
          </a:r>
          <a:r>
            <a:rPr lang="en-US" sz="2200" b="1" u="sng" kern="1200" dirty="0">
              <a:solidFill>
                <a:schemeClr val="bg1"/>
              </a:solidFill>
            </a:rPr>
            <a:t>4</a:t>
          </a:r>
          <a:r>
            <a:rPr lang="sr-Latn-RS" sz="2200" b="1" u="sng" kern="1200" dirty="0">
              <a:solidFill>
                <a:schemeClr val="bg1"/>
              </a:solidFill>
            </a:rPr>
            <a:t>.</a:t>
          </a:r>
          <a:r>
            <a:rPr lang="en-US" sz="2200" b="1" u="sng" kern="1200" dirty="0">
              <a:solidFill>
                <a:schemeClr val="bg1"/>
              </a:solidFill>
            </a:rPr>
            <a:t>421</a:t>
          </a:r>
          <a:r>
            <a:rPr lang="sr-Latn-RS" sz="2200" b="1" u="sng" kern="1200" dirty="0">
              <a:solidFill>
                <a:schemeClr val="bg1"/>
              </a:solidFill>
            </a:rPr>
            <a:t>.</a:t>
          </a:r>
          <a:r>
            <a:rPr lang="en-US" sz="2200" b="1" u="sng" kern="1200" dirty="0">
              <a:solidFill>
                <a:schemeClr val="bg1"/>
              </a:solidFill>
            </a:rPr>
            <a:t>9</a:t>
          </a:r>
          <a:r>
            <a:rPr lang="sr-Latn-RS" sz="2200" b="1" u="sng" kern="1200" dirty="0">
              <a:solidFill>
                <a:schemeClr val="bg1"/>
              </a:solidFill>
            </a:rPr>
            <a:t>00.000</a:t>
          </a:r>
          <a:r>
            <a:rPr lang="sr-Cyrl-RS" sz="2200" kern="1200" dirty="0"/>
            <a:t> </a:t>
          </a:r>
          <a:r>
            <a:rPr lang="sr-Latn-RS" sz="2200" kern="1200" dirty="0"/>
            <a:t>dinara</a:t>
          </a:r>
          <a:endParaRPr lang="en-US" sz="2200" kern="1200" dirty="0"/>
        </a:p>
      </dsp:txBody>
      <dsp:txXfrm>
        <a:off x="2354147" y="1596518"/>
        <a:ext cx="1953679" cy="1953679"/>
      </dsp:txXfrm>
    </dsp:sp>
    <dsp:sp modelId="{63432802-399F-407F-AC10-7219543A0326}">
      <dsp:nvSpPr>
        <dsp:cNvPr id="0" name=""/>
        <dsp:cNvSpPr/>
      </dsp:nvSpPr>
      <dsp:spPr>
        <a:xfrm>
          <a:off x="2640257" y="85242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/>
            <a:t>Prihodi od poreza</a:t>
          </a:r>
          <a:r>
            <a:rPr lang="sr-Cyrl-RS" sz="1050" kern="1200" dirty="0"/>
            <a:t>  </a:t>
          </a:r>
          <a:r>
            <a:rPr lang="en-US" sz="1100" b="1" u="sng" kern="1200" dirty="0">
              <a:solidFill>
                <a:schemeClr val="bg1"/>
              </a:solidFill>
            </a:rPr>
            <a:t>2</a:t>
          </a:r>
          <a:r>
            <a:rPr lang="sr-Latn-RS" sz="1100" b="1" u="sng" kern="1200" dirty="0">
              <a:solidFill>
                <a:schemeClr val="bg1"/>
              </a:solidFill>
            </a:rPr>
            <a:t>.</a:t>
          </a:r>
          <a:r>
            <a:rPr lang="en-US" sz="1100" b="1" u="sng" kern="1200" dirty="0">
              <a:solidFill>
                <a:schemeClr val="bg1"/>
              </a:solidFill>
            </a:rPr>
            <a:t>313</a:t>
          </a:r>
          <a:r>
            <a:rPr lang="sr-Latn-RS" sz="1100" b="1" u="sng" kern="1200" dirty="0">
              <a:solidFill>
                <a:schemeClr val="bg1"/>
              </a:solidFill>
            </a:rPr>
            <a:t>.</a:t>
          </a:r>
          <a:r>
            <a:rPr lang="en-US" sz="1100" b="1" u="sng" kern="1200" dirty="0">
              <a:solidFill>
                <a:schemeClr val="bg1"/>
              </a:solidFill>
            </a:rPr>
            <a:t>00</a:t>
          </a:r>
          <a:r>
            <a:rPr lang="sr-Latn-RS" sz="1100" b="1" u="sng" kern="1200" dirty="0">
              <a:solidFill>
                <a:schemeClr val="bg1"/>
              </a:solidFill>
            </a:rPr>
            <a:t>0.000</a:t>
          </a:r>
          <a:r>
            <a:rPr lang="sr-Cyrl-RS" sz="1100" b="1" u="sng" kern="1200" dirty="0">
              <a:solidFill>
                <a:schemeClr val="bg1"/>
              </a:solidFill>
            </a:rPr>
            <a:t> </a:t>
          </a:r>
          <a:r>
            <a:rPr lang="sr-Cyrl-RS" sz="1100" u="sng" kern="1200" dirty="0">
              <a:solidFill>
                <a:srgbClr val="FF0000"/>
              </a:solidFill>
            </a:rPr>
            <a:t> </a:t>
          </a:r>
          <a:r>
            <a:rPr lang="sr-Cyrl-RS" sz="1050" kern="1200" dirty="0">
              <a:solidFill>
                <a:srgbClr val="FF0000"/>
              </a:solidFill>
            </a:rPr>
            <a:t>  </a:t>
          </a:r>
          <a:r>
            <a:rPr lang="sr-Cyrl-RS" sz="1050" kern="1200" dirty="0"/>
            <a:t>    </a:t>
          </a:r>
          <a:r>
            <a:rPr lang="sr-Latn-RS" sz="1050" kern="1200" dirty="0"/>
            <a:t>dinara</a:t>
          </a:r>
          <a:endParaRPr lang="en-US" sz="1050" kern="1200" dirty="0"/>
        </a:p>
      </dsp:txBody>
      <dsp:txXfrm>
        <a:off x="2842567" y="287552"/>
        <a:ext cx="976839" cy="976839"/>
      </dsp:txXfrm>
    </dsp:sp>
    <dsp:sp modelId="{449BFEB2-6844-4A2C-8DC2-780280CBA079}">
      <dsp:nvSpPr>
        <dsp:cNvPr id="0" name=""/>
        <dsp:cNvSpPr/>
      </dsp:nvSpPr>
      <dsp:spPr>
        <a:xfrm>
          <a:off x="4349672" y="1327205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Donacije i transferi</a:t>
          </a:r>
          <a:r>
            <a:rPr lang="sr-Cyrl-RS" sz="1100" kern="1200" dirty="0"/>
            <a:t> </a:t>
          </a:r>
          <a:r>
            <a:rPr lang="sr-Latn-RS" sz="1200" b="1" u="sng" kern="1200" dirty="0">
              <a:solidFill>
                <a:schemeClr val="bg1"/>
              </a:solidFill>
            </a:rPr>
            <a:t>9</a:t>
          </a:r>
          <a:r>
            <a:rPr lang="en-US" sz="1200" b="1" u="sng" kern="1200" dirty="0">
              <a:solidFill>
                <a:schemeClr val="bg1"/>
              </a:solidFill>
            </a:rPr>
            <a:t>45.0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r>
            <a:rPr lang="sr-Latn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tx1"/>
              </a:solidFill>
            </a:rPr>
            <a:t>dinara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4551982" y="1529515"/>
        <a:ext cx="976839" cy="976839"/>
      </dsp:txXfrm>
    </dsp:sp>
    <dsp:sp modelId="{9DDE88A7-5745-4E4F-A7A8-F71A4DA0D5F2}">
      <dsp:nvSpPr>
        <dsp:cNvPr id="0" name=""/>
        <dsp:cNvSpPr/>
      </dsp:nvSpPr>
      <dsp:spPr>
        <a:xfrm>
          <a:off x="3717569" y="3326446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Drugi prihodi</a:t>
          </a:r>
          <a:r>
            <a:rPr lang="sr-Cyrl-RS" sz="1100" kern="1200" dirty="0"/>
            <a:t> </a:t>
          </a:r>
          <a:r>
            <a:rPr lang="en-US" sz="1200" b="1" u="sng" kern="1200" dirty="0">
              <a:solidFill>
                <a:schemeClr val="bg1"/>
              </a:solidFill>
            </a:rPr>
            <a:t>933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00</a:t>
          </a:r>
          <a:r>
            <a:rPr lang="sr-Latn-RS" sz="1200" b="1" u="sng" kern="1200" dirty="0">
              <a:solidFill>
                <a:schemeClr val="bg1"/>
              </a:solidFill>
            </a:rPr>
            <a:t>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/>
            <a:t>dinara</a:t>
          </a:r>
          <a:endParaRPr lang="en-US" sz="1100" kern="1200" dirty="0"/>
        </a:p>
      </dsp:txBody>
      <dsp:txXfrm>
        <a:off x="3919879" y="3528756"/>
        <a:ext cx="976839" cy="976839"/>
      </dsp:txXfrm>
    </dsp:sp>
    <dsp:sp modelId="{72DE4213-15E1-4436-8045-C055E8A54EDE}">
      <dsp:nvSpPr>
        <dsp:cNvPr id="0" name=""/>
        <dsp:cNvSpPr/>
      </dsp:nvSpPr>
      <dsp:spPr>
        <a:xfrm>
          <a:off x="1583780" y="3336743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Primanja od prodaje nefinansijske imovine</a:t>
          </a:r>
          <a:r>
            <a:rPr lang="sr-Cyrl-RS" sz="1100" kern="1200" dirty="0"/>
            <a:t> </a:t>
          </a:r>
          <a:r>
            <a:rPr lang="en-US" sz="1200" b="1" u="sng" kern="1200" dirty="0">
              <a:solidFill>
                <a:schemeClr val="bg1"/>
              </a:solidFill>
            </a:rPr>
            <a:t>81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9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/>
            <a:t>dinara</a:t>
          </a:r>
          <a:endParaRPr lang="en-US" sz="1100" kern="1200" dirty="0"/>
        </a:p>
      </dsp:txBody>
      <dsp:txXfrm>
        <a:off x="1786090" y="3539053"/>
        <a:ext cx="976839" cy="976839"/>
      </dsp:txXfrm>
    </dsp:sp>
    <dsp:sp modelId="{FC69A2CE-A671-47B5-8CD8-544465E52E9C}">
      <dsp:nvSpPr>
        <dsp:cNvPr id="0" name=""/>
        <dsp:cNvSpPr/>
      </dsp:nvSpPr>
      <dsp:spPr>
        <a:xfrm>
          <a:off x="930841" y="1327205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Preneta sredstva iz ranijih godina </a:t>
          </a:r>
          <a:r>
            <a:rPr lang="en-US" sz="1200" b="1" u="sng" kern="1200" dirty="0">
              <a:solidFill>
                <a:schemeClr val="bg1"/>
              </a:solidFill>
            </a:rPr>
            <a:t>149</a:t>
          </a:r>
          <a:r>
            <a:rPr lang="sr-Latn-RS" sz="1200" b="1" u="sng" kern="1200" dirty="0">
              <a:solidFill>
                <a:schemeClr val="bg1"/>
              </a:solidFill>
            </a:rPr>
            <a:t>.000.000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/>
            <a:t>dinara</a:t>
          </a:r>
          <a:endParaRPr lang="en-US" sz="1100" kern="1200" dirty="0"/>
        </a:p>
      </dsp:txBody>
      <dsp:txXfrm>
        <a:off x="1133151" y="1529515"/>
        <a:ext cx="976839" cy="9768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89418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Rashodi za zaposlene</a:t>
          </a:r>
          <a:endParaRPr lang="en-US" sz="1900" b="1" kern="1200" dirty="0"/>
        </a:p>
      </dsp:txBody>
      <dsp:txXfrm>
        <a:off x="0" y="89418"/>
        <a:ext cx="2055390" cy="634837"/>
      </dsp:txXfrm>
    </dsp:sp>
    <dsp:sp modelId="{02385D1D-92EB-445D-B736-940004751C79}">
      <dsp:nvSpPr>
        <dsp:cNvPr id="0" name=""/>
        <dsp:cNvSpPr/>
      </dsp:nvSpPr>
      <dsp:spPr>
        <a:xfrm>
          <a:off x="2055390" y="89418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89418"/>
          <a:ext cx="5590663" cy="63483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Rashodi za zaposlene </a:t>
          </a:r>
          <a:r>
            <a:rPr lang="sr-Latn-RS" sz="1400" kern="1200" noProof="0" dirty="0"/>
            <a:t>predstavljaju sve troškove za zaposlene, kako u upravi tako i kod budžetskih korisnika </a:t>
          </a:r>
        </a:p>
      </dsp:txBody>
      <dsp:txXfrm>
        <a:off x="2630900" y="89418"/>
        <a:ext cx="5590663" cy="634837"/>
      </dsp:txXfrm>
    </dsp:sp>
    <dsp:sp modelId="{F40D94EA-52E0-4740-A924-EAF350BDF213}">
      <dsp:nvSpPr>
        <dsp:cNvPr id="0" name=""/>
        <dsp:cNvSpPr/>
      </dsp:nvSpPr>
      <dsp:spPr>
        <a:xfrm>
          <a:off x="0" y="822413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Korišćenje</a:t>
          </a:r>
          <a:br>
            <a:rPr lang="sr-Latn-RS" sz="1900" b="1" kern="1200" dirty="0"/>
          </a:br>
          <a:r>
            <a:rPr lang="sr-Latn-RS" sz="1900" b="1" kern="1200" dirty="0"/>
            <a:t>roba i usluga</a:t>
          </a:r>
          <a:r>
            <a:rPr lang="sr-Cyrl-RS" sz="1900" b="1" kern="1200" dirty="0"/>
            <a:t> </a:t>
          </a:r>
          <a:endParaRPr lang="en-US" sz="1900" kern="1200" dirty="0"/>
        </a:p>
      </dsp:txBody>
      <dsp:txXfrm>
        <a:off x="0" y="822413"/>
        <a:ext cx="2055390" cy="634837"/>
      </dsp:txXfrm>
    </dsp:sp>
    <dsp:sp modelId="{0E930D30-96BC-4D43-B65A-EE88C46DBE48}">
      <dsp:nvSpPr>
        <dsp:cNvPr id="0" name=""/>
        <dsp:cNvSpPr/>
      </dsp:nvSpPr>
      <dsp:spPr>
        <a:xfrm>
          <a:off x="2055390" y="792655"/>
          <a:ext cx="411078" cy="69435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792655"/>
          <a:ext cx="5590663" cy="694353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Korišćenje roba i usluga </a:t>
          </a:r>
          <a:r>
            <a:rPr lang="sr-Latn-RS" sz="1400" b="0" kern="1200" noProof="0" dirty="0"/>
            <a:t>obuhvataju stalne troškove, putne troškove, usluge po ugovoru, specijalizovane usluge, troškove materijala i tekuće popravke i održavanje.</a:t>
          </a:r>
        </a:p>
      </dsp:txBody>
      <dsp:txXfrm>
        <a:off x="2630900" y="792655"/>
        <a:ext cx="5590663" cy="694353"/>
      </dsp:txXfrm>
    </dsp:sp>
    <dsp:sp modelId="{CCB8139E-CA19-491D-9FCD-6BF28923C725}">
      <dsp:nvSpPr>
        <dsp:cNvPr id="0" name=""/>
        <dsp:cNvSpPr/>
      </dsp:nvSpPr>
      <dsp:spPr>
        <a:xfrm>
          <a:off x="0" y="1585167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Dotacije i transferi</a:t>
          </a:r>
          <a:endParaRPr lang="en-US" sz="1900" b="1" kern="1200" dirty="0"/>
        </a:p>
      </dsp:txBody>
      <dsp:txXfrm>
        <a:off x="0" y="1585167"/>
        <a:ext cx="2055390" cy="634837"/>
      </dsp:txXfrm>
    </dsp:sp>
    <dsp:sp modelId="{14D1633C-A097-4A5A-8269-B04E98857E56}">
      <dsp:nvSpPr>
        <dsp:cNvPr id="0" name=""/>
        <dsp:cNvSpPr/>
      </dsp:nvSpPr>
      <dsp:spPr>
        <a:xfrm>
          <a:off x="2055390" y="1555409"/>
          <a:ext cx="411078" cy="69435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555409"/>
          <a:ext cx="5590663" cy="694353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Dotacije i transferi </a:t>
          </a:r>
          <a:r>
            <a:rPr lang="sr-Latn-RS" sz="1400" kern="1200" noProof="0" dirty="0"/>
            <a:t>su troškovi koje lokalna samouprava ima za isplatu institucijama koje su u primarnoj nadležnosti centralnog/pokrajinskog nivoa kao što su škole, centar za socijalni rad, dom zdravlja.</a:t>
          </a:r>
        </a:p>
      </dsp:txBody>
      <dsp:txXfrm>
        <a:off x="2630900" y="1555409"/>
        <a:ext cx="5590663" cy="694353"/>
      </dsp:txXfrm>
    </dsp:sp>
    <dsp:sp modelId="{9312B733-3AEB-49F6-8245-08553BA2949B}">
      <dsp:nvSpPr>
        <dsp:cNvPr id="0" name=""/>
        <dsp:cNvSpPr/>
      </dsp:nvSpPr>
      <dsp:spPr>
        <a:xfrm>
          <a:off x="0" y="2382822"/>
          <a:ext cx="2057400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Ostali rashodi</a:t>
          </a:r>
          <a:endParaRPr lang="en-US" sz="1900" b="1" kern="1200" dirty="0"/>
        </a:p>
      </dsp:txBody>
      <dsp:txXfrm>
        <a:off x="0" y="2382822"/>
        <a:ext cx="2057400" cy="376200"/>
      </dsp:txXfrm>
    </dsp:sp>
    <dsp:sp modelId="{435AB433-2559-485A-A03D-C32F36288071}">
      <dsp:nvSpPr>
        <dsp:cNvPr id="0" name=""/>
        <dsp:cNvSpPr/>
      </dsp:nvSpPr>
      <dsp:spPr>
        <a:xfrm>
          <a:off x="2057399" y="2318162"/>
          <a:ext cx="411480" cy="5055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3471" y="2318162"/>
          <a:ext cx="5596128" cy="50551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Ostali rashodi </a:t>
          </a:r>
          <a:r>
            <a:rPr lang="sr-Latn-RS" sz="1400" b="0" kern="1200" noProof="0" dirty="0"/>
            <a:t>obuhvataju dotacije nevladinim organizacijama, poreze, takse, novčane kazne. </a:t>
          </a:r>
        </a:p>
      </dsp:txBody>
      <dsp:txXfrm>
        <a:off x="2633471" y="2318162"/>
        <a:ext cx="5596128" cy="505518"/>
      </dsp:txXfrm>
    </dsp:sp>
    <dsp:sp modelId="{EFAACCF6-3A6A-4536-89B0-F0A7C44F6BE1}">
      <dsp:nvSpPr>
        <dsp:cNvPr id="0" name=""/>
        <dsp:cNvSpPr/>
      </dsp:nvSpPr>
      <dsp:spPr>
        <a:xfrm>
          <a:off x="0" y="2956740"/>
          <a:ext cx="2057400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Sibvencije</a:t>
          </a:r>
          <a:endParaRPr lang="en-US" sz="1900" b="1" kern="1200" dirty="0"/>
        </a:p>
      </dsp:txBody>
      <dsp:txXfrm>
        <a:off x="0" y="2956740"/>
        <a:ext cx="2057400" cy="376200"/>
      </dsp:txXfrm>
    </dsp:sp>
    <dsp:sp modelId="{6497CA82-45EE-4BD1-AEB4-CC3961FBFB74}">
      <dsp:nvSpPr>
        <dsp:cNvPr id="0" name=""/>
        <dsp:cNvSpPr/>
      </dsp:nvSpPr>
      <dsp:spPr>
        <a:xfrm>
          <a:off x="2057399" y="2892081"/>
          <a:ext cx="411480" cy="5055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92081"/>
          <a:ext cx="5596128" cy="50551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1400" b="1" kern="1200" dirty="0">
              <a:latin typeface="Calibri" pitchFamily="34" charset="0"/>
              <a:cs typeface="Calibri" pitchFamily="34" charset="0"/>
            </a:rPr>
            <a:t>Subvencije 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se odobravaju za funkcionisanje međumesnog prevoza i  poljoprivrednim proizvođačima.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3471" y="2892081"/>
        <a:ext cx="5596128" cy="505518"/>
      </dsp:txXfrm>
    </dsp:sp>
    <dsp:sp modelId="{939B76D1-BB33-4E50-9ECD-839FB5787B95}">
      <dsp:nvSpPr>
        <dsp:cNvPr id="0" name=""/>
        <dsp:cNvSpPr/>
      </dsp:nvSpPr>
      <dsp:spPr>
        <a:xfrm>
          <a:off x="0" y="3466000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Socijalna</a:t>
          </a:r>
          <a:br>
            <a:rPr lang="sr-Latn-RS" sz="1900" b="1" kern="1200" dirty="0"/>
          </a:br>
          <a:r>
            <a:rPr lang="sr-Latn-RS" sz="1900" b="1" kern="1200" dirty="0"/>
            <a:t>zaštita</a:t>
          </a:r>
          <a:endParaRPr lang="en-US" sz="1900" b="1" kern="1200" dirty="0"/>
        </a:p>
      </dsp:txBody>
      <dsp:txXfrm>
        <a:off x="0" y="3466000"/>
        <a:ext cx="2055390" cy="634837"/>
      </dsp:txXfrm>
    </dsp:sp>
    <dsp:sp modelId="{7845F59F-6101-48DE-ABCC-EC5351843F5B}">
      <dsp:nvSpPr>
        <dsp:cNvPr id="0" name=""/>
        <dsp:cNvSpPr/>
      </dsp:nvSpPr>
      <dsp:spPr>
        <a:xfrm>
          <a:off x="2055390" y="3466000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66000"/>
          <a:ext cx="5590663" cy="6348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1400" b="1" kern="1200" dirty="0">
              <a:latin typeface="Calibri" pitchFamily="34" charset="0"/>
              <a:cs typeface="Calibri" pitchFamily="34" charset="0"/>
            </a:rPr>
            <a:t>Socijalna zaštita 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obuhvata sve troškove isplate socijalne pomoći za različite kategorije građana.  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0900" y="3466000"/>
        <a:ext cx="5590663" cy="634837"/>
      </dsp:txXfrm>
    </dsp:sp>
    <dsp:sp modelId="{B471A916-B6F4-4017-A447-E2C98CEE19B9}">
      <dsp:nvSpPr>
        <dsp:cNvPr id="0" name=""/>
        <dsp:cNvSpPr/>
      </dsp:nvSpPr>
      <dsp:spPr>
        <a:xfrm>
          <a:off x="0" y="4169237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Budžetska</a:t>
          </a:r>
          <a:r>
            <a:rPr lang="sr-Cyrl-RS" sz="1900" b="1" kern="1200" dirty="0"/>
            <a:t> </a:t>
          </a:r>
          <a:r>
            <a:rPr lang="sr-Latn-RS" sz="1900" b="1" kern="1200" dirty="0"/>
            <a:t>rezerva</a:t>
          </a:r>
          <a:endParaRPr lang="en-US" sz="1900" b="1" kern="1200" dirty="0"/>
        </a:p>
      </dsp:txBody>
      <dsp:txXfrm>
        <a:off x="0" y="4169237"/>
        <a:ext cx="2055390" cy="634837"/>
      </dsp:txXfrm>
    </dsp:sp>
    <dsp:sp modelId="{7F976215-9D17-4223-A92A-D3302071B429}">
      <dsp:nvSpPr>
        <dsp:cNvPr id="0" name=""/>
        <dsp:cNvSpPr/>
      </dsp:nvSpPr>
      <dsp:spPr>
        <a:xfrm>
          <a:off x="2055390" y="4169237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4169237"/>
          <a:ext cx="5590663" cy="63483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>
              <a:latin typeface="Calibri" pitchFamily="34" charset="0"/>
              <a:cs typeface="Calibri" pitchFamily="34" charset="0"/>
            </a:rPr>
            <a:t>Budžetska rezerva </a:t>
          </a:r>
          <a:r>
            <a:rPr lang="sr-Latn-RS" sz="1400" b="0" kern="1200" noProof="0" dirty="0">
              <a:latin typeface="Calibri" pitchFamily="34" charset="0"/>
              <a:cs typeface="Calibri" pitchFamily="34" charset="0"/>
            </a:rPr>
            <a:t>predstavlja novac koji se koristi za neplanirane ili nedovoljno planirane svrhe, kao i u slučaju vanrednih okolnosti</a:t>
          </a:r>
          <a:r>
            <a:rPr lang="en-US" sz="1400" b="0" kern="1200" dirty="0">
              <a:latin typeface="Calibri" pitchFamily="34" charset="0"/>
              <a:cs typeface="Calibri" pitchFamily="34" charset="0"/>
            </a:rPr>
            <a:t>. </a:t>
          </a:r>
        </a:p>
      </dsp:txBody>
      <dsp:txXfrm>
        <a:off x="2630900" y="4169237"/>
        <a:ext cx="5590663" cy="634837"/>
      </dsp:txXfrm>
    </dsp:sp>
    <dsp:sp modelId="{320B77C6-F8A0-4CEB-8B55-79E4A1BAF9E9}">
      <dsp:nvSpPr>
        <dsp:cNvPr id="0" name=""/>
        <dsp:cNvSpPr/>
      </dsp:nvSpPr>
      <dsp:spPr>
        <a:xfrm>
          <a:off x="0" y="4872475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Kapitalni</a:t>
          </a:r>
          <a:br>
            <a:rPr lang="sr-Latn-RS" sz="1900" b="1" kern="1200" dirty="0"/>
          </a:br>
          <a:r>
            <a:rPr lang="sr-Latn-RS" sz="1900" b="1" kern="1200" dirty="0"/>
            <a:t>izdaci</a:t>
          </a:r>
          <a:endParaRPr lang="en-US" sz="1900" b="1" kern="1200" dirty="0"/>
        </a:p>
      </dsp:txBody>
      <dsp:txXfrm>
        <a:off x="0" y="4872475"/>
        <a:ext cx="2055390" cy="634837"/>
      </dsp:txXfrm>
    </dsp:sp>
    <dsp:sp modelId="{803A06C6-F698-48F4-A91D-0B2B17EECBA4}">
      <dsp:nvSpPr>
        <dsp:cNvPr id="0" name=""/>
        <dsp:cNvSpPr/>
      </dsp:nvSpPr>
      <dsp:spPr>
        <a:xfrm>
          <a:off x="2055390" y="4872475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872475"/>
          <a:ext cx="5590663" cy="634837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>
              <a:latin typeface="+mn-lt"/>
            </a:rPr>
            <a:t>Kapitalni izdaci </a:t>
          </a:r>
          <a:r>
            <a:rPr lang="sr-Latn-RS" sz="1400" b="0" kern="1200" noProof="0" dirty="0">
              <a:latin typeface="+mn-lt"/>
            </a:rPr>
            <a:t>su troškovi za izgradnju novih, ili investiciono održavanje postojećih objekata, nabavku opreme, mašina zemljišta i slično. </a:t>
          </a:r>
        </a:p>
      </dsp:txBody>
      <dsp:txXfrm>
        <a:off x="2630900" y="4872475"/>
        <a:ext cx="5590663" cy="63483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FB02D3-A64E-4C87-88DC-3DEFA6F0CC22}">
      <dsp:nvSpPr>
        <dsp:cNvPr id="0" name=""/>
        <dsp:cNvSpPr/>
      </dsp:nvSpPr>
      <dsp:spPr>
        <a:xfrm>
          <a:off x="2238231" y="382164"/>
          <a:ext cx="3937847" cy="3937847"/>
        </a:xfrm>
        <a:prstGeom prst="blockArc">
          <a:avLst>
            <a:gd name="adj1" fmla="val 14040000"/>
            <a:gd name="adj2" fmla="val 16200000"/>
            <a:gd name="adj3" fmla="val 2758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884431-F906-455C-AAF5-4FBEC1E13C27}">
      <dsp:nvSpPr>
        <dsp:cNvPr id="0" name=""/>
        <dsp:cNvSpPr/>
      </dsp:nvSpPr>
      <dsp:spPr>
        <a:xfrm>
          <a:off x="2223167" y="392999"/>
          <a:ext cx="3937847" cy="3937847"/>
        </a:xfrm>
        <a:prstGeom prst="blockArc">
          <a:avLst>
            <a:gd name="adj1" fmla="val 11712386"/>
            <a:gd name="adj2" fmla="val 14072852"/>
            <a:gd name="adj3" fmla="val 2758"/>
          </a:avLst>
        </a:prstGeom>
        <a:solidFill>
          <a:schemeClr val="accent3">
            <a:hueOff val="10000235"/>
            <a:satOff val="-15004"/>
            <a:lumOff val="-244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01674" y="466335"/>
          <a:ext cx="3937847" cy="3937847"/>
        </a:xfrm>
        <a:prstGeom prst="blockArc">
          <a:avLst>
            <a:gd name="adj1" fmla="val 9817674"/>
            <a:gd name="adj2" fmla="val 11847690"/>
            <a:gd name="adj3" fmla="val 2758"/>
          </a:avLst>
        </a:prstGeom>
        <a:solidFill>
          <a:schemeClr val="accent3">
            <a:hueOff val="8750205"/>
            <a:satOff val="-13129"/>
            <a:lumOff val="-21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153890" y="324220"/>
          <a:ext cx="3937847" cy="3937847"/>
        </a:xfrm>
        <a:prstGeom prst="blockArc">
          <a:avLst>
            <a:gd name="adj1" fmla="val 7378816"/>
            <a:gd name="adj2" fmla="val 9552162"/>
            <a:gd name="adj3" fmla="val 2758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08357" y="360888"/>
          <a:ext cx="3937847" cy="3937847"/>
        </a:xfrm>
        <a:prstGeom prst="blockArc">
          <a:avLst>
            <a:gd name="adj1" fmla="val 5305669"/>
            <a:gd name="adj2" fmla="val 7495069"/>
            <a:gd name="adj3" fmla="val 2758"/>
          </a:avLst>
        </a:prstGeom>
        <a:solidFill>
          <a:schemeClr val="accent3">
            <a:hueOff val="6250147"/>
            <a:satOff val="-9378"/>
            <a:lumOff val="-152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9131" y="360172"/>
          <a:ext cx="3937847" cy="3937847"/>
        </a:xfrm>
        <a:prstGeom prst="blockArc">
          <a:avLst>
            <a:gd name="adj1" fmla="val 3307149"/>
            <a:gd name="adj2" fmla="val 5413275"/>
            <a:gd name="adj3" fmla="val 2758"/>
          </a:avLst>
        </a:prstGeom>
        <a:solidFill>
          <a:schemeClr val="accent3">
            <a:hueOff val="5000117"/>
            <a:satOff val="-7502"/>
            <a:lumOff val="-122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38231" y="382164"/>
          <a:ext cx="3937847" cy="3937847"/>
        </a:xfrm>
        <a:prstGeom prst="blockArc">
          <a:avLst>
            <a:gd name="adj1" fmla="val 1080000"/>
            <a:gd name="adj2" fmla="val 3240000"/>
            <a:gd name="adj3" fmla="val 2758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33704" y="396280"/>
          <a:ext cx="3937847" cy="3937847"/>
        </a:xfrm>
        <a:prstGeom prst="blockArc">
          <a:avLst>
            <a:gd name="adj1" fmla="val 20538908"/>
            <a:gd name="adj2" fmla="val 1053756"/>
            <a:gd name="adj3" fmla="val 2758"/>
          </a:avLst>
        </a:prstGeom>
        <a:solidFill>
          <a:schemeClr val="accent3">
            <a:hueOff val="2500059"/>
            <a:satOff val="-3751"/>
            <a:lumOff val="-61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204D32-E5CA-4F4F-9FB6-A7938BB40744}">
      <dsp:nvSpPr>
        <dsp:cNvPr id="0" name=""/>
        <dsp:cNvSpPr/>
      </dsp:nvSpPr>
      <dsp:spPr>
        <a:xfrm>
          <a:off x="2240266" y="416477"/>
          <a:ext cx="3937847" cy="3937847"/>
        </a:xfrm>
        <a:prstGeom prst="blockArc">
          <a:avLst>
            <a:gd name="adj1" fmla="val 18331512"/>
            <a:gd name="adj2" fmla="val 20501310"/>
            <a:gd name="adj3" fmla="val 2758"/>
          </a:avLst>
        </a:prstGeom>
        <a:solidFill>
          <a:schemeClr val="accent3">
            <a:hueOff val="1250029"/>
            <a:satOff val="-1876"/>
            <a:lumOff val="-3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192995" y="381637"/>
          <a:ext cx="3937847" cy="3937847"/>
        </a:xfrm>
        <a:prstGeom prst="blockArc">
          <a:avLst>
            <a:gd name="adj1" fmla="val 16280092"/>
            <a:gd name="adj2" fmla="val 18435478"/>
            <a:gd name="adj3" fmla="val 2758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363401" y="1486435"/>
          <a:ext cx="1687506" cy="172930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 dirty="0">
              <a:solidFill>
                <a:schemeClr val="bg1"/>
              </a:solidFill>
            </a:rPr>
            <a:t>Ukupni rashodi i izdaci</a:t>
          </a:r>
          <a:r>
            <a:rPr lang="sr-Cyrl-RS" sz="1500" kern="1200" dirty="0">
              <a:solidFill>
                <a:schemeClr val="bg1"/>
              </a:solidFill>
            </a:rPr>
            <a:t> </a:t>
          </a:r>
          <a:r>
            <a:rPr lang="sr-Latn-RS" sz="1500" b="1" u="sng" kern="1200" dirty="0">
              <a:solidFill>
                <a:schemeClr val="bg1"/>
              </a:solidFill>
            </a:rPr>
            <a:t>4</a:t>
          </a:r>
          <a:r>
            <a:rPr lang="en-US" sz="1500" b="1" u="sng" kern="1200" dirty="0">
              <a:solidFill>
                <a:schemeClr val="bg1"/>
              </a:solidFill>
            </a:rPr>
            <a:t>.</a:t>
          </a:r>
          <a:r>
            <a:rPr lang="sr-Latn-RS" sz="1500" b="1" u="sng" kern="1200" dirty="0">
              <a:solidFill>
                <a:schemeClr val="bg1"/>
              </a:solidFill>
            </a:rPr>
            <a:t>4</a:t>
          </a:r>
          <a:r>
            <a:rPr lang="en-US" sz="1500" b="1" u="sng" kern="1200" dirty="0">
              <a:solidFill>
                <a:schemeClr val="bg1"/>
              </a:solidFill>
            </a:rPr>
            <a:t>21.900</a:t>
          </a:r>
          <a:r>
            <a:rPr lang="sr-Latn-RS" sz="1500" b="1" u="sng" kern="1200" dirty="0">
              <a:solidFill>
                <a:schemeClr val="bg1"/>
              </a:solidFill>
            </a:rPr>
            <a:t>.000</a:t>
          </a:r>
          <a:br>
            <a:rPr lang="sr-Latn-RS" sz="1500" kern="1200" dirty="0">
              <a:solidFill>
                <a:srgbClr val="FF0000"/>
              </a:solidFill>
            </a:rPr>
          </a:br>
          <a:r>
            <a:rPr lang="sr-Latn-RS" sz="1500" kern="1200" dirty="0">
              <a:solidFill>
                <a:schemeClr val="bg1"/>
              </a:solidFill>
            </a:rPr>
            <a:t>dinara</a:t>
          </a:r>
          <a:endParaRPr lang="en-US" sz="1500" kern="1200" dirty="0">
            <a:solidFill>
              <a:schemeClr val="bg1"/>
            </a:solidFill>
          </a:endParaRPr>
        </a:p>
      </dsp:txBody>
      <dsp:txXfrm>
        <a:off x="3610531" y="1739686"/>
        <a:ext cx="1193246" cy="1222804"/>
      </dsp:txXfrm>
    </dsp:sp>
    <dsp:sp modelId="{73F305AC-CFDC-45B1-8AB8-6FABD1C99179}">
      <dsp:nvSpPr>
        <dsp:cNvPr id="0" name=""/>
        <dsp:cNvSpPr/>
      </dsp:nvSpPr>
      <dsp:spPr>
        <a:xfrm>
          <a:off x="3651437" y="-122160"/>
          <a:ext cx="1111434" cy="10629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Korišćenje roba i usluga</a:t>
          </a:r>
          <a:r>
            <a:rPr lang="ru-RU" sz="1050" kern="1200" dirty="0">
              <a:solidFill>
                <a:schemeClr val="bg1"/>
              </a:solidFill>
            </a:rPr>
            <a:t> </a:t>
          </a:r>
          <a:r>
            <a:rPr lang="sr-Latn-RS" sz="1000" b="1" u="sng" kern="1200" dirty="0">
              <a:solidFill>
                <a:schemeClr val="bg1"/>
              </a:solidFill>
            </a:rPr>
            <a:t>1.206.690.000</a:t>
          </a:r>
          <a:r>
            <a:rPr lang="ru-RU" sz="1050" b="1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3814203" y="33507"/>
        <a:ext cx="785902" cy="751628"/>
      </dsp:txXfrm>
    </dsp:sp>
    <dsp:sp modelId="{BA1149EF-BE7C-4E2C-BC69-9133F0EADFDA}">
      <dsp:nvSpPr>
        <dsp:cNvPr id="0" name=""/>
        <dsp:cNvSpPr/>
      </dsp:nvSpPr>
      <dsp:spPr>
        <a:xfrm>
          <a:off x="4759950" y="266603"/>
          <a:ext cx="1155049" cy="1076939"/>
        </a:xfrm>
        <a:prstGeom prst="ellipse">
          <a:avLst/>
        </a:prstGeom>
        <a:solidFill>
          <a:schemeClr val="accent3">
            <a:hueOff val="1250029"/>
            <a:satOff val="-1876"/>
            <a:lumOff val="-3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00" kern="1200" noProof="0" dirty="0">
              <a:solidFill>
                <a:schemeClr val="bg1"/>
              </a:solidFill>
            </a:rPr>
            <a:t>Otplata kamata i prateći troškovi zaduživanja</a:t>
          </a:r>
          <a:br>
            <a:rPr lang="en-US" sz="1000" kern="1200" dirty="0">
              <a:solidFill>
                <a:schemeClr val="bg1"/>
              </a:solidFill>
            </a:rPr>
          </a:br>
          <a:r>
            <a:rPr lang="sr-Latn-RS" sz="1100" b="1" u="sng" kern="1200" dirty="0">
              <a:solidFill>
                <a:schemeClr val="bg1"/>
              </a:solidFill>
            </a:rPr>
            <a:t>40</a:t>
          </a:r>
          <a:r>
            <a:rPr lang="en-US" sz="1100" b="1" u="sng" kern="1200" dirty="0">
              <a:solidFill>
                <a:schemeClr val="bg1"/>
              </a:solidFill>
            </a:rPr>
            <a:t>.</a:t>
          </a:r>
          <a:r>
            <a:rPr lang="sr-Latn-RS" sz="1100" b="1" u="sng" kern="1200" dirty="0">
              <a:solidFill>
                <a:schemeClr val="bg1"/>
              </a:solidFill>
            </a:rPr>
            <a:t>10</a:t>
          </a:r>
          <a:r>
            <a:rPr lang="en-US" sz="1100" b="1" u="sng" kern="1200" dirty="0">
              <a:solidFill>
                <a:schemeClr val="bg1"/>
              </a:solidFill>
            </a:rPr>
            <a:t>0.000 </a:t>
          </a:r>
          <a:r>
            <a:rPr lang="sr-Latn-RS" sz="1100" b="0" u="none" kern="1200" noProof="0" dirty="0">
              <a:solidFill>
                <a:schemeClr val="bg1"/>
              </a:solidFill>
            </a:rPr>
            <a:t>dinara</a:t>
          </a:r>
          <a:endParaRPr lang="sr-Latn-RS" sz="1000" b="0" u="none" kern="1200" noProof="0" dirty="0">
            <a:solidFill>
              <a:schemeClr val="bg1"/>
            </a:solidFill>
          </a:endParaRPr>
        </a:p>
      </dsp:txBody>
      <dsp:txXfrm>
        <a:off x="4929103" y="424317"/>
        <a:ext cx="816743" cy="761511"/>
      </dsp:txXfrm>
    </dsp:sp>
    <dsp:sp modelId="{A14630AA-C1BD-4A7E-B665-0A7C9B6C19C9}">
      <dsp:nvSpPr>
        <dsp:cNvPr id="0" name=""/>
        <dsp:cNvSpPr/>
      </dsp:nvSpPr>
      <dsp:spPr>
        <a:xfrm>
          <a:off x="5542188" y="1257401"/>
          <a:ext cx="1020886" cy="1035859"/>
        </a:xfrm>
        <a:prstGeom prst="ellipse">
          <a:avLst/>
        </a:prstGeom>
        <a:solidFill>
          <a:schemeClr val="accent3">
            <a:hueOff val="2500059"/>
            <a:satOff val="-3751"/>
            <a:lumOff val="-6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Dotacije i trasfri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en-US" sz="1100" b="1" u="sng" kern="1200" dirty="0">
              <a:solidFill>
                <a:schemeClr val="bg1"/>
              </a:solidFill>
            </a:rPr>
            <a:t>520</a:t>
          </a:r>
          <a:r>
            <a:rPr lang="sr-Latn-RS" sz="1100" b="1" u="sng" kern="1200" dirty="0">
              <a:solidFill>
                <a:schemeClr val="bg1"/>
              </a:solidFill>
            </a:rPr>
            <a:t>.500.000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5691693" y="1409099"/>
        <a:ext cx="721876" cy="732463"/>
      </dsp:txXfrm>
    </dsp:sp>
    <dsp:sp modelId="{E43F7264-94BE-4E7E-8A98-A0D70BB3AF06}">
      <dsp:nvSpPr>
        <dsp:cNvPr id="0" name=""/>
        <dsp:cNvSpPr/>
      </dsp:nvSpPr>
      <dsp:spPr>
        <a:xfrm>
          <a:off x="5520971" y="2460244"/>
          <a:ext cx="1065828" cy="981767"/>
        </a:xfrm>
        <a:prstGeom prst="ellipse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Rashodi za zaposlene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00" b="1" u="sng" kern="1200" dirty="0">
              <a:solidFill>
                <a:schemeClr val="bg1"/>
              </a:solidFill>
            </a:rPr>
            <a:t>1.338</a:t>
          </a:r>
          <a:r>
            <a:rPr lang="en-US" sz="1000" b="1" u="sng" kern="1200" dirty="0">
              <a:solidFill>
                <a:schemeClr val="bg1"/>
              </a:solidFill>
            </a:rPr>
            <a:t>.</a:t>
          </a:r>
          <a:r>
            <a:rPr lang="sr-Latn-RS" sz="1000" b="1" u="sng" kern="1200" dirty="0">
              <a:solidFill>
                <a:schemeClr val="bg1"/>
              </a:solidFill>
            </a:rPr>
            <a:t>050.000</a:t>
          </a:r>
          <a:r>
            <a:rPr lang="sr-Cyrl-RS" sz="1000" b="1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1050" kern="1200" dirty="0">
            <a:solidFill>
              <a:schemeClr val="bg1"/>
            </a:solidFill>
          </a:endParaRPr>
        </a:p>
      </dsp:txBody>
      <dsp:txXfrm>
        <a:off x="5677058" y="2604020"/>
        <a:ext cx="753654" cy="694215"/>
      </dsp:txXfrm>
    </dsp:sp>
    <dsp:sp modelId="{115526CD-270E-4C52-A164-15F2B6F9FE39}">
      <dsp:nvSpPr>
        <dsp:cNvPr id="0" name=""/>
        <dsp:cNvSpPr/>
      </dsp:nvSpPr>
      <dsp:spPr>
        <a:xfrm>
          <a:off x="4823774" y="3456031"/>
          <a:ext cx="1049445" cy="931960"/>
        </a:xfrm>
        <a:prstGeom prst="ellipse">
          <a:avLst/>
        </a:prstGeom>
        <a:solidFill>
          <a:schemeClr val="accent3">
            <a:hueOff val="5000117"/>
            <a:satOff val="-7502"/>
            <a:lumOff val="-12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Socijalna pomoć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205.000.000</a:t>
          </a:r>
          <a:r>
            <a:rPr lang="sr-Cyrl-RS" sz="1100" b="1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977462" y="3592513"/>
        <a:ext cx="742069" cy="658996"/>
      </dsp:txXfrm>
    </dsp:sp>
    <dsp:sp modelId="{5101AD7C-EA94-402A-A388-0FD916639D60}">
      <dsp:nvSpPr>
        <dsp:cNvPr id="0" name=""/>
        <dsp:cNvSpPr/>
      </dsp:nvSpPr>
      <dsp:spPr>
        <a:xfrm>
          <a:off x="3754759" y="3800166"/>
          <a:ext cx="951594" cy="941366"/>
        </a:xfrm>
        <a:prstGeom prst="ellipse">
          <a:avLst/>
        </a:prstGeom>
        <a:solidFill>
          <a:schemeClr val="accent3">
            <a:hueOff val="6250147"/>
            <a:satOff val="-9378"/>
            <a:lumOff val="-15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Subvencije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en-US" sz="1100" b="1" u="sng" kern="1200" dirty="0">
              <a:solidFill>
                <a:schemeClr val="bg1"/>
              </a:solidFill>
            </a:rPr>
            <a:t>2</a:t>
          </a:r>
          <a:r>
            <a:rPr lang="sr-Latn-RS" sz="1100" b="1" u="sng" kern="1200" dirty="0">
              <a:solidFill>
                <a:schemeClr val="bg1"/>
              </a:solidFill>
            </a:rPr>
            <a:t>5.000.000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894117" y="3938026"/>
        <a:ext cx="672878" cy="665646"/>
      </dsp:txXfrm>
    </dsp:sp>
    <dsp:sp modelId="{D19ADD6D-9F0A-4766-B637-BB2D5495A9BB}">
      <dsp:nvSpPr>
        <dsp:cNvPr id="0" name=""/>
        <dsp:cNvSpPr/>
      </dsp:nvSpPr>
      <dsp:spPr>
        <a:xfrm>
          <a:off x="2571175" y="3431128"/>
          <a:ext cx="989273" cy="981767"/>
        </a:xfrm>
        <a:prstGeom prst="ellipse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Ostali rashodi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50" b="1" u="sng" kern="1200" dirty="0">
              <a:solidFill>
                <a:schemeClr val="bg1"/>
              </a:solidFill>
            </a:rPr>
            <a:t>287.760.000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2716051" y="3574904"/>
        <a:ext cx="699521" cy="694215"/>
      </dsp:txXfrm>
    </dsp:sp>
    <dsp:sp modelId="{4F05B281-B6DB-45BB-A427-1BF92AADC139}">
      <dsp:nvSpPr>
        <dsp:cNvPr id="0" name=""/>
        <dsp:cNvSpPr/>
      </dsp:nvSpPr>
      <dsp:spPr>
        <a:xfrm>
          <a:off x="1810553" y="2509281"/>
          <a:ext cx="994025" cy="946623"/>
        </a:xfrm>
        <a:prstGeom prst="ellipse">
          <a:avLst/>
        </a:prstGeom>
        <a:solidFill>
          <a:schemeClr val="accent3">
            <a:hueOff val="8750205"/>
            <a:satOff val="-13129"/>
            <a:lumOff val="-21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Sredstva rezerve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9.000.000</a:t>
          </a:r>
          <a:br>
            <a:rPr lang="sr-Latn-RS" sz="1050" b="1" u="sng" kern="1200" dirty="0">
              <a:solidFill>
                <a:schemeClr val="bg1"/>
              </a:solidFill>
            </a:rPr>
          </a:b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sr-Latn-RS" sz="1000" kern="1200" dirty="0">
            <a:solidFill>
              <a:schemeClr val="bg1"/>
            </a:solidFill>
          </a:endParaRPr>
        </a:p>
      </dsp:txBody>
      <dsp:txXfrm>
        <a:off x="1956125" y="2647911"/>
        <a:ext cx="702881" cy="669363"/>
      </dsp:txXfrm>
    </dsp:sp>
    <dsp:sp modelId="{2D6C03BD-4023-431E-84F6-C080A9961C8A}">
      <dsp:nvSpPr>
        <dsp:cNvPr id="0" name=""/>
        <dsp:cNvSpPr/>
      </dsp:nvSpPr>
      <dsp:spPr>
        <a:xfrm>
          <a:off x="1810547" y="1357158"/>
          <a:ext cx="1015523" cy="990887"/>
        </a:xfrm>
        <a:prstGeom prst="ellipse">
          <a:avLst/>
        </a:prstGeom>
        <a:solidFill>
          <a:schemeClr val="accent3">
            <a:hueOff val="10000235"/>
            <a:satOff val="-15004"/>
            <a:lumOff val="-24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Kapitalni izdaci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50" b="1" u="sng" kern="1200" dirty="0">
              <a:solidFill>
                <a:schemeClr val="bg1"/>
              </a:solidFill>
            </a:rPr>
            <a:t>6</a:t>
          </a:r>
          <a:r>
            <a:rPr lang="en-US" sz="1050" b="1" u="sng" kern="1200" dirty="0">
              <a:solidFill>
                <a:schemeClr val="bg1"/>
              </a:solidFill>
            </a:rPr>
            <a:t>49.8</a:t>
          </a:r>
          <a:r>
            <a:rPr lang="sr-Latn-RS" sz="1050" b="1" u="sng" kern="1200" dirty="0">
              <a:solidFill>
                <a:schemeClr val="bg1"/>
              </a:solidFill>
            </a:rPr>
            <a:t>00.000</a:t>
          </a:r>
          <a:r>
            <a:rPr lang="sr-Cyrl-RS" sz="1050" b="1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1959267" y="1502270"/>
        <a:ext cx="718083" cy="700663"/>
      </dsp:txXfrm>
    </dsp:sp>
    <dsp:sp modelId="{F11F42A7-BF51-42D6-B41E-F361A6BE2538}">
      <dsp:nvSpPr>
        <dsp:cNvPr id="0" name=""/>
        <dsp:cNvSpPr/>
      </dsp:nvSpPr>
      <dsp:spPr>
        <a:xfrm>
          <a:off x="2520877" y="277038"/>
          <a:ext cx="1089868" cy="1006252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00" kern="1200" dirty="0">
              <a:solidFill>
                <a:schemeClr val="bg1"/>
              </a:solidFill>
            </a:rPr>
            <a:t>Izdaci za otplatu glavnice </a:t>
          </a:r>
          <a:r>
            <a:rPr lang="sr-Latn-RS" sz="1000" b="1" u="sng" kern="1200" dirty="0">
              <a:solidFill>
                <a:schemeClr val="bg1"/>
              </a:solidFill>
            </a:rPr>
            <a:t>140.000.000 </a:t>
          </a:r>
          <a:r>
            <a:rPr lang="sr-Latn-RS" sz="1000" kern="1200" dirty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2680484" y="424400"/>
        <a:ext cx="770654" cy="711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30983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597792"/>
            <a:ext cx="7704856" cy="1600200"/>
          </a:xfrm>
        </p:spPr>
        <p:txBody>
          <a:bodyPr/>
          <a:lstStyle/>
          <a:p>
            <a:r>
              <a:rPr lang="sr-Latn-RS" b="1" dirty="0"/>
              <a:t>GRAĐANSK</a:t>
            </a:r>
            <a:r>
              <a:rPr lang="en-US" b="1" dirty="0"/>
              <a:t>I </a:t>
            </a:r>
            <a:r>
              <a:rPr lang="sr-Latn-RS" b="1" dirty="0"/>
              <a:t>VODIČ KROZ</a:t>
            </a:r>
            <a:r>
              <a:rPr lang="en-US" b="1" dirty="0"/>
              <a:t> </a:t>
            </a:r>
            <a:r>
              <a:rPr lang="sr-Latn-RS" b="1" dirty="0"/>
              <a:t>BUDŽET </a:t>
            </a:r>
            <a:br>
              <a:rPr lang="sr-Latn-RS" b="1" dirty="0"/>
            </a:br>
            <a:r>
              <a:rPr lang="sr-Latn-RS" b="1" dirty="0"/>
              <a:t>ZA 2024. godinu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404664"/>
            <a:ext cx="1644402" cy="1768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0AF26-CBF3-47D3-B412-DD36193B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800" b="1" dirty="0"/>
              <a:t>Struktura planiranih prihoda i primanja </a:t>
            </a:r>
            <a:br>
              <a:rPr lang="sr-Latn-RS" sz="2800" b="1" dirty="0"/>
            </a:br>
            <a:r>
              <a:rPr lang="sr-Latn-RS" sz="2800" b="1" dirty="0"/>
              <a:t>za </a:t>
            </a:r>
            <a:r>
              <a:rPr lang="sr-Cyrl-RS" sz="2800" b="1" dirty="0"/>
              <a:t>20</a:t>
            </a:r>
            <a:r>
              <a:rPr lang="sr-Latn-RS" sz="2800" b="1" dirty="0"/>
              <a:t>24</a:t>
            </a:r>
            <a:r>
              <a:rPr lang="sr-Cyrl-RS" sz="2800" b="1" dirty="0"/>
              <a:t>. </a:t>
            </a:r>
            <a:r>
              <a:rPr lang="sr-Latn-RS" sz="2800" b="1" dirty="0"/>
              <a:t>godinu</a:t>
            </a:r>
            <a:endParaRPr lang="en-US" sz="2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7115364"/>
              </p:ext>
            </p:extLst>
          </p:nvPr>
        </p:nvGraphicFramePr>
        <p:xfrm>
          <a:off x="951704" y="1614822"/>
          <a:ext cx="7240592" cy="4741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6164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Latn-RS" sz="3000" b="1" dirty="0"/>
              <a:t>Na šta se troše javna sredstva?</a:t>
            </a:r>
            <a:endParaRPr lang="en-US" sz="30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065762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sr-Latn-RS" sz="1600" b="1" dirty="0"/>
              <a:t>Budžet mora biti u ravnoteži, što znači da rashodi moraju odgovarati prihodima. </a:t>
            </a:r>
            <a:endParaRPr lang="en-US" sz="1600" b="1" dirty="0"/>
          </a:p>
          <a:p>
            <a:pPr marL="137160" indent="0" algn="ctr">
              <a:buNone/>
            </a:pPr>
            <a:r>
              <a:rPr lang="sr-Latn-RS" sz="1600" dirty="0"/>
              <a:t>Ukupni planirani rashodi i izdaci za 2024. godinu u Nacrtu odluke o budžetu iznose:</a:t>
            </a:r>
            <a:r>
              <a:rPr lang="sr-Cyrl-RS" sz="1600" dirty="0"/>
              <a:t>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sr-Latn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vi-VN" sz="1600" b="1" dirty="0">
                <a:latin typeface="Calibri" pitchFamily="34" charset="0"/>
                <a:cs typeface="Calibri" pitchFamily="34" charset="0"/>
              </a:rPr>
              <a:t>RASHODI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 Rashodi predstavljaju sve troškove grada za plate budžetskih korisnika, nabavku roba i usluga, subvencije, dotacije i transfere, socijalnu pomoć i ostale troškove koje grad/opština obezbeđuje bez direktne i neposredne naknade</a:t>
            </a:r>
            <a:r>
              <a:rPr lang="sr-Latn-RS" sz="1600" dirty="0">
                <a:latin typeface="Calibri" pitchFamily="34" charset="0"/>
                <a:cs typeface="Calibri" pitchFamily="34" charset="0"/>
              </a:rPr>
              <a:t>.</a:t>
            </a:r>
            <a:endParaRPr lang="vi-VN" sz="1600" dirty="0">
              <a:latin typeface="Calibri" pitchFamily="34" charset="0"/>
              <a:cs typeface="Calibri" pitchFamily="34" charset="0"/>
            </a:endParaRP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Latn-RS" sz="1600" b="1" dirty="0"/>
              <a:t>IZDACI</a:t>
            </a:r>
            <a:r>
              <a:rPr lang="sr-Latn-RS" sz="1600" dirty="0"/>
              <a:t> predstavljaju troškove izgradnje ili investicionog održavanja već postojećih objekata, nabavku zemljišta, mašina i opreme neophodne za rad budžetskih korisnika.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vi-VN" sz="1600" b="1" dirty="0">
                <a:latin typeface="Calibri" pitchFamily="34" charset="0"/>
                <a:cs typeface="Calibri" pitchFamily="34" charset="0"/>
              </a:rPr>
              <a:t>RASHODI I IZDACI 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moraju se iskazivati na zakonom propisan način, odnosno moraju se iskazivati: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programima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 koji pokazuju koliko se troši za izvršavanje osnovnih nadležnosti i strateških ciljeva grada;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osnovnoj nameni 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koja pokazuje za koju vrstu troška se sredstva izdvajaju;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funkciji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 koja pokazuje funkcionalnu namenu za određenu oblast i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korisnicima budžeta 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što pokazuje organizaciju rada grada Novog Pazara. </a:t>
            </a:r>
            <a:endParaRPr lang="sr-Cyrl-RS" sz="1600" dirty="0">
              <a:latin typeface="Calibri" pitchFamily="34" charset="0"/>
              <a:cs typeface="Calibri" pitchFamily="34" charset="0"/>
            </a:endParaRP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276872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/>
              <a:t>4.4</a:t>
            </a:r>
            <a:r>
              <a:rPr lang="en-US" b="1" dirty="0"/>
              <a:t>21</a:t>
            </a:r>
            <a:r>
              <a:rPr lang="sr-Latn-RS" b="1" dirty="0"/>
              <a:t>.</a:t>
            </a:r>
            <a:r>
              <a:rPr lang="en-US" b="1" dirty="0"/>
              <a:t>90</a:t>
            </a:r>
            <a:r>
              <a:rPr lang="sr-Latn-RS" b="1" dirty="0"/>
              <a:t>0.000</a:t>
            </a:r>
          </a:p>
          <a:p>
            <a:pPr algn="ctr"/>
            <a:r>
              <a:rPr lang="sr-Latn-RS" b="1" dirty="0"/>
              <a:t>hiljada dinara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dirty="0"/>
              <a:t>Šta su rashodi i izdaci budžeta</a:t>
            </a:r>
            <a:r>
              <a:rPr lang="sr-Cyrl-RS" dirty="0"/>
              <a:t>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8562868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0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Latn-RS" sz="3000" b="1" dirty="0"/>
              <a:t>Struktura projektovanih rashoda i izdataka budžeta</a:t>
            </a:r>
            <a:br>
              <a:rPr lang="sr-Latn-RS" sz="3000" b="1" dirty="0"/>
            </a:br>
            <a:r>
              <a:rPr lang="sr-Latn-RS" sz="3000" b="1" dirty="0"/>
              <a:t>za</a:t>
            </a:r>
            <a:r>
              <a:rPr lang="sr-Cyrl-RS" sz="3000" b="1" dirty="0"/>
              <a:t> 20</a:t>
            </a:r>
            <a:r>
              <a:rPr lang="sr-Latn-RS" sz="3000" b="1" dirty="0"/>
              <a:t>24</a:t>
            </a:r>
            <a:r>
              <a:rPr lang="sr-Cyrl-RS" sz="3000" b="1" dirty="0"/>
              <a:t>. </a:t>
            </a:r>
            <a:r>
              <a:rPr lang="sr-Latn-RS" sz="3000" b="1" dirty="0"/>
              <a:t>godinu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7605560"/>
              </p:ext>
            </p:extLst>
          </p:nvPr>
        </p:nvGraphicFramePr>
        <p:xfrm>
          <a:off x="457200" y="1484784"/>
          <a:ext cx="8439462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49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b="1" dirty="0"/>
              <a:t>Struktura projektovanih rashoda i izdataka budžeta za</a:t>
            </a:r>
            <a:r>
              <a:rPr lang="sr-Cyrl-RS" sz="3200" b="1" dirty="0"/>
              <a:t> 20</a:t>
            </a:r>
            <a:r>
              <a:rPr lang="sr-Latn-RS" sz="3200" b="1" dirty="0"/>
              <a:t>24</a:t>
            </a:r>
            <a:r>
              <a:rPr lang="sr-Cyrl-RS" sz="3200" b="1" dirty="0"/>
              <a:t>. </a:t>
            </a:r>
            <a:r>
              <a:rPr lang="sr-Latn-RS" sz="3200" b="1" dirty="0"/>
              <a:t>godinu</a:t>
            </a:r>
            <a:endParaRPr lang="en-US" sz="3200" b="1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4439833"/>
              </p:ext>
            </p:extLst>
          </p:nvPr>
        </p:nvGraphicFramePr>
        <p:xfrm>
          <a:off x="992300" y="1705237"/>
          <a:ext cx="7159400" cy="4688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8675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Latn-RS" sz="3000" b="1" dirty="0"/>
              <a:t>Planirani rashodi budžeta po programima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814867"/>
              </p:ext>
            </p:extLst>
          </p:nvPr>
        </p:nvGraphicFramePr>
        <p:xfrm>
          <a:off x="91846" y="980729"/>
          <a:ext cx="8960308" cy="567225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/>
                        <a:t>Naziv programa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/>
                        <a:t>Sredstva iz Nacrta Odluke o budžetu za </a:t>
                      </a:r>
                      <a:r>
                        <a:rPr lang="sr-Cyrl-RS" sz="1200" dirty="0"/>
                        <a:t>20</a:t>
                      </a:r>
                      <a:r>
                        <a:rPr lang="sr-Latn-RS" sz="1200" dirty="0"/>
                        <a:t>24</a:t>
                      </a:r>
                      <a:r>
                        <a:rPr lang="sr-Cyrl-RS" sz="1200" dirty="0"/>
                        <a:t>. </a:t>
                      </a:r>
                      <a:r>
                        <a:rPr lang="sr-Latn-RS" sz="1200" dirty="0"/>
                        <a:t>godinu</a:t>
                      </a:r>
                      <a:r>
                        <a:rPr lang="sr-Cyrl-RS" sz="1200" dirty="0"/>
                        <a:t> (</a:t>
                      </a:r>
                      <a:r>
                        <a:rPr lang="sr-Latn-RS" sz="1200" dirty="0"/>
                        <a:t>iznos u dinarima</a:t>
                      </a:r>
                      <a:r>
                        <a:rPr lang="sr-Cyrl-RS" sz="1200" dirty="0"/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</a:t>
                      </a:r>
                      <a:r>
                        <a:rPr lang="sr-Latn-RS" sz="1200" dirty="0"/>
                        <a:t>budžeta po</a:t>
                      </a:r>
                      <a:r>
                        <a:rPr lang="sr-Latn-RS" sz="1200" baseline="0" dirty="0"/>
                        <a:t> programu</a:t>
                      </a:r>
                      <a:r>
                        <a:rPr lang="sr-Cyrl-RS" sz="120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kern="1200" dirty="0">
                          <a:effectLst/>
                        </a:rPr>
                        <a:t> 1. </a:t>
                      </a:r>
                      <a:r>
                        <a:rPr lang="en-US" sz="1200" kern="1200" dirty="0" err="1">
                          <a:effectLst/>
                        </a:rPr>
                        <a:t>Stanovanje</a:t>
                      </a:r>
                      <a:r>
                        <a:rPr lang="en-US" sz="1200" kern="1200" dirty="0">
                          <a:effectLst/>
                        </a:rPr>
                        <a:t>, </a:t>
                      </a:r>
                      <a:r>
                        <a:rPr lang="en-US" sz="1200" kern="1200" dirty="0" err="1">
                          <a:effectLst/>
                        </a:rPr>
                        <a:t>urbanizam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i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prostorno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planiranje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tabLst>
                          <a:tab pos="1774825" algn="l"/>
                          <a:tab pos="1882775" algn="l"/>
                          <a:tab pos="2003425" algn="l"/>
                        </a:tabLst>
                      </a:pPr>
                      <a:r>
                        <a:rPr lang="en-US" sz="1000" dirty="0"/>
                        <a:t>1</a:t>
                      </a:r>
                      <a:r>
                        <a:rPr lang="sr-Latn-RS" sz="1000" dirty="0"/>
                        <a:t>69.000.000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3</a:t>
                      </a:r>
                      <a:r>
                        <a:rPr lang="sr-Latn-RS" sz="1000" dirty="0"/>
                        <a:t>,8</a:t>
                      </a:r>
                      <a:r>
                        <a:rPr lang="en-US" sz="1000" dirty="0"/>
                        <a:t>2</a:t>
                      </a:r>
                    </a:p>
                    <a:p>
                      <a:pPr algn="r"/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2. </a:t>
                      </a:r>
                      <a:r>
                        <a:rPr lang="en-US" sz="1200" dirty="0" err="1"/>
                        <a:t>Komunalne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delatnosti</a:t>
                      </a:r>
                      <a:r>
                        <a:rPr lang="en-US" sz="1200" dirty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4</a:t>
                      </a:r>
                      <a:r>
                        <a:rPr lang="en-US" sz="1000" dirty="0"/>
                        <a:t>9</a:t>
                      </a:r>
                      <a:r>
                        <a:rPr lang="sr-Latn-RS" sz="1000" dirty="0"/>
                        <a:t>2.500.000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1</a:t>
                      </a:r>
                      <a:r>
                        <a:rPr lang="en-US" sz="1000" dirty="0"/>
                        <a:t>1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14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3. </a:t>
                      </a:r>
                      <a:r>
                        <a:rPr lang="en-US" sz="1200" dirty="0" err="1"/>
                        <a:t>Lokalni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ekonomski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15</a:t>
                      </a:r>
                      <a:r>
                        <a:rPr lang="sr-Latn-RS" sz="1000" dirty="0"/>
                        <a:t>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0,34%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4.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turizma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91.900.000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2,0</a:t>
                      </a:r>
                      <a:r>
                        <a:rPr lang="en-US" sz="1000" dirty="0"/>
                        <a:t>8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5. </a:t>
                      </a:r>
                      <a:r>
                        <a:rPr lang="en-US" sz="1200" dirty="0" err="1"/>
                        <a:t>Poljoprivreda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ruralni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razvoj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2</a:t>
                      </a:r>
                      <a:r>
                        <a:rPr lang="sr-Latn-RS" sz="1000" dirty="0"/>
                        <a:t>4.000.000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0,54%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6. </a:t>
                      </a:r>
                      <a:r>
                        <a:rPr lang="en-US" sz="1200" dirty="0" err="1"/>
                        <a:t>Zaštita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životne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sredine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20.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,45%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7. </a:t>
                      </a:r>
                      <a:r>
                        <a:rPr lang="pl-PL" sz="1200" dirty="0"/>
                        <a:t>Organizacija saobraćaja i saobraćajna infrastruktura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382.</a:t>
                      </a:r>
                      <a:r>
                        <a:rPr lang="en-US" sz="1000" dirty="0"/>
                        <a:t>00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8,6</a:t>
                      </a:r>
                      <a:r>
                        <a:rPr lang="en-US" sz="1000" dirty="0"/>
                        <a:t>4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8. </a:t>
                      </a:r>
                      <a:r>
                        <a:rPr lang="en-US" sz="1200" dirty="0" err="1"/>
                        <a:t>Predškolsko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vaspitanje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obrazovanje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570.000.000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12,</a:t>
                      </a:r>
                      <a:r>
                        <a:rPr lang="en-US" sz="1000" dirty="0"/>
                        <a:t>89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9. </a:t>
                      </a:r>
                      <a:r>
                        <a:rPr lang="en-US" sz="1200" dirty="0" err="1"/>
                        <a:t>Osnovno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obrazovanje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vaspitanje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262.</a:t>
                      </a:r>
                      <a:r>
                        <a:rPr lang="en-US" sz="1000" dirty="0"/>
                        <a:t>5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5,9</a:t>
                      </a:r>
                      <a:r>
                        <a:rPr lang="en-US" sz="1000" dirty="0"/>
                        <a:t>4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10. </a:t>
                      </a:r>
                      <a:r>
                        <a:rPr lang="en-US" sz="1200" dirty="0" err="1"/>
                        <a:t>Srednje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obrazovanje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vaspitanje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</a:t>
                      </a:r>
                      <a:r>
                        <a:rPr lang="sr-Latn-RS" sz="1000" dirty="0"/>
                        <a:t>49.0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3</a:t>
                      </a:r>
                      <a:r>
                        <a:rPr lang="sr-Latn-RS" sz="1000" dirty="0"/>
                        <a:t>,3</a:t>
                      </a:r>
                      <a:r>
                        <a:rPr lang="en-US" sz="1000" dirty="0"/>
                        <a:t>7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11. </a:t>
                      </a:r>
                      <a:r>
                        <a:rPr lang="en-US" sz="1200" dirty="0" err="1"/>
                        <a:t>Socijalna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dečija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zaštita</a:t>
                      </a:r>
                      <a:r>
                        <a:rPr lang="en-US" sz="1200" dirty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2</a:t>
                      </a:r>
                      <a:r>
                        <a:rPr lang="sr-Latn-RS" sz="1000" dirty="0"/>
                        <a:t>14.500.000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4,8</a:t>
                      </a:r>
                      <a:r>
                        <a:rPr lang="en-US" sz="1000" dirty="0"/>
                        <a:t>5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12. </a:t>
                      </a:r>
                      <a:r>
                        <a:rPr lang="en-US" sz="1200" dirty="0" err="1"/>
                        <a:t>Zdravstvena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zaštita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17.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,3</a:t>
                      </a:r>
                      <a:r>
                        <a:rPr lang="en-US" sz="1000" dirty="0"/>
                        <a:t>8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13.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kulture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informisanja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322.0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7,</a:t>
                      </a:r>
                      <a:r>
                        <a:rPr lang="en-US" sz="1000" dirty="0"/>
                        <a:t>28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14.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sporta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omladine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283.9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6,4</a:t>
                      </a:r>
                      <a:r>
                        <a:rPr lang="en-US" sz="1000" dirty="0"/>
                        <a:t>2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15. </a:t>
                      </a:r>
                      <a:r>
                        <a:rPr lang="en-US" sz="1200" dirty="0" err="1"/>
                        <a:t>Opšte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usluge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lokalne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samouprave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1.23</a:t>
                      </a:r>
                      <a:r>
                        <a:rPr lang="en-US" sz="1000" dirty="0"/>
                        <a:t>8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10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</a:t>
                      </a:r>
                      <a:r>
                        <a:rPr lang="en-US" sz="1000" dirty="0"/>
                        <a:t>8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00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16. </a:t>
                      </a:r>
                      <a:r>
                        <a:rPr lang="en-US" sz="1200" dirty="0" err="1"/>
                        <a:t>Politički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sistem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lokalne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samouprave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85.</a:t>
                      </a:r>
                      <a:r>
                        <a:rPr lang="en-US" sz="1000" dirty="0"/>
                        <a:t>50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</a:t>
                      </a:r>
                      <a:r>
                        <a:rPr lang="sr-Latn-RS" sz="1000" dirty="0"/>
                        <a:t>,9</a:t>
                      </a:r>
                      <a:r>
                        <a:rPr lang="en-US" sz="1000" dirty="0"/>
                        <a:t>3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17. </a:t>
                      </a:r>
                      <a:r>
                        <a:rPr lang="en-US" sz="1200" dirty="0" err="1"/>
                        <a:t>Energetska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efikasnost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obnovljivi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izvori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energije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85.000.000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</a:t>
                      </a:r>
                      <a:r>
                        <a:rPr lang="sr-Latn-RS" sz="1000" dirty="0"/>
                        <a:t>,9</a:t>
                      </a:r>
                      <a:r>
                        <a:rPr lang="en-US" sz="1000" dirty="0"/>
                        <a:t>2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Latn-RS" sz="1400" dirty="0"/>
                        <a:t>Ukupni rashodi po programima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/>
                        <a:t>4.4</a:t>
                      </a:r>
                      <a:r>
                        <a:rPr lang="en-US" dirty="0"/>
                        <a:t>21</a:t>
                      </a:r>
                      <a:r>
                        <a:rPr lang="sr-Latn-RS" dirty="0"/>
                        <a:t>.</a:t>
                      </a:r>
                      <a:r>
                        <a:rPr lang="en-US" dirty="0"/>
                        <a:t>9</a:t>
                      </a:r>
                      <a:r>
                        <a:rPr lang="sr-Latn-RS" dirty="0"/>
                        <a:t>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740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r-Latn-RS" sz="3100" b="1" dirty="0"/>
              <a:t>Struktura planiranih rashoda po budžetskim programima</a:t>
            </a:r>
            <a:endParaRPr lang="en-U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1313573"/>
              </p:ext>
            </p:extLst>
          </p:nvPr>
        </p:nvGraphicFramePr>
        <p:xfrm>
          <a:off x="577697" y="1117351"/>
          <a:ext cx="7988605" cy="5208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5339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sr-Latn-RS" sz="2800" dirty="0"/>
              <a:t>Najvažniji planirani projekti od intersa za</a:t>
            </a:r>
            <a:br>
              <a:rPr lang="sr-Latn-RS" sz="2800" dirty="0"/>
            </a:br>
            <a:r>
              <a:rPr lang="sr-Latn-RS" sz="2800" dirty="0"/>
              <a:t>lokalnu zajednicu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2750885"/>
              </p:ext>
            </p:extLst>
          </p:nvPr>
        </p:nvGraphicFramePr>
        <p:xfrm>
          <a:off x="457200" y="2348880"/>
          <a:ext cx="8147249" cy="3883554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4513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8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22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2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2603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Naziv projekta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Latn-RS" sz="1600" dirty="0">
                          <a:effectLst/>
                        </a:rPr>
                        <a:t>Planirana sredstva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(</a:t>
                      </a:r>
                      <a:r>
                        <a:rPr lang="sr-Latn-RS" sz="1600" dirty="0">
                          <a:effectLst/>
                        </a:rPr>
                        <a:t>iznos u dinarima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Latn-RS" sz="1500" dirty="0">
                          <a:effectLst/>
                        </a:rPr>
                        <a:t>22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Latn-RS" sz="1500" dirty="0">
                          <a:effectLst/>
                        </a:rPr>
                        <a:t>23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Latn-RS" sz="1500" dirty="0">
                          <a:effectLst/>
                        </a:rPr>
                        <a:t>24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2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komunalne infrastrukture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185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200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180.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53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Zemljište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.000.000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1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Dogradnja hotela na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Atletskom stadionu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43.000.000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29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1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zgrade za socijalno stanovanje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10.000.000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0.000.000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11392504"/>
                  </a:ext>
                </a:extLst>
              </a:tr>
              <a:tr h="4991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IT centra (II faza)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10.000.000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39.000.000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10007860"/>
                  </a:ext>
                </a:extLst>
              </a:tr>
              <a:tr h="4991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omladinskog centra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74428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07943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sr-Latn-RS" sz="3200" dirty="0"/>
              <a:t>Ka ravnopravnijem gradu</a:t>
            </a:r>
            <a:r>
              <a:rPr lang="sr-Cyrl-RS" sz="3200" dirty="0"/>
              <a:t> – </a:t>
            </a:r>
            <a:r>
              <a:rPr lang="sr-Latn-RS" sz="3200" dirty="0"/>
              <a:t>Rodno odgovorno budžetiranje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86610"/>
          </a:xfrm>
        </p:spPr>
        <p:txBody>
          <a:bodyPr>
            <a:normAutofit fontScale="40000" lnSpcReduction="20000"/>
          </a:bodyPr>
          <a:lstStyle/>
          <a:p>
            <a:pPr algn="just"/>
            <a:endParaRPr lang="sr-Cyrl-RS" dirty="0"/>
          </a:p>
          <a:p>
            <a:pPr algn="just"/>
            <a:r>
              <a:rPr lang="sr-Latn-RS" sz="4000" dirty="0">
                <a:latin typeface="Calibri" pitchFamily="34" charset="0"/>
                <a:cs typeface="Calibri" pitchFamily="34" charset="0"/>
              </a:rPr>
              <a:t>Uvođenje principa rodne ravnopravnosti u budžetski proces doprinosi poboljšanju efektivnosti budžeta i omogućava bolji uvid u koristi koje žene i muškarci imaju od budžetskih sredstava.</a:t>
            </a:r>
          </a:p>
          <a:p>
            <a:pPr algn="just">
              <a:buNone/>
            </a:pPr>
            <a:endParaRPr lang="sr-Latn-RS" sz="4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sr-Latn-RS" sz="4000" dirty="0">
                <a:latin typeface="Calibri" pitchFamily="34" charset="0"/>
                <a:cs typeface="Calibri" pitchFamily="34" charset="0"/>
              </a:rPr>
              <a:t>Nastavili smo trend iz prethodnih godina i proširujemo obuhvat urodnjenih informacija u budžetu - u skladu sa Zakonom smo u prvom kvartalu ove godine usvojili Plan postupnog uvođenja rodno odgovornog budžetiranja za narednu 2024. godinu. </a:t>
            </a:r>
          </a:p>
          <a:p>
            <a:pPr algn="just">
              <a:buNone/>
            </a:pPr>
            <a:endParaRPr lang="sr-Latn-RS" sz="4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sr-Latn-RS" sz="4000" dirty="0">
                <a:latin typeface="Calibri" pitchFamily="34" charset="0"/>
                <a:cs typeface="Calibri" pitchFamily="34" charset="0"/>
              </a:rPr>
              <a:t>U skladu sa ovim Planom - u Nacrtu Odluke o budžetu za 2024. godinu primenili smo rodno osetljive ciljeve i/ili indikatore u okviru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programa</a:t>
            </a:r>
            <a:r>
              <a:rPr lang="en-US" sz="40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3</a:t>
            </a:r>
            <a:r>
              <a:rPr lang="en-US" sz="40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–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Lokalni ekonomski razvoj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- U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napređenje privrednog i investicionog ambijenta,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Cilj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1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: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Unapređenje administrativnih procedura i razvoj adekvatnih servisa i usluga za pružanje postojećoj privredi,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u="sng" dirty="0" err="1">
                <a:latin typeface="Calibri" pitchFamily="34" charset="0"/>
                <a:cs typeface="Calibri" pitchFamily="34" charset="0"/>
              </a:rPr>
              <a:t>Indikator</a:t>
            </a:r>
            <a:r>
              <a:rPr lang="en-US" sz="4000" b="1" u="sng" dirty="0">
                <a:latin typeface="Calibri" pitchFamily="34" charset="0"/>
                <a:cs typeface="Calibri" pitchFamily="34" charset="0"/>
              </a:rPr>
              <a:t>: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1)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preduzeća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koja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koristila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usluge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servise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grada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u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odnosu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na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ukupan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preduzeća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vodeći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računa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o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ženskih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preduzetnika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koje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koristile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usluge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i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servise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grada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.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 2)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žena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koje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korisnice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subvencija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za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samozapošljavanje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od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ukupnog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dodeljenih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subvencija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i="1" dirty="0" err="1">
                <a:latin typeface="Calibri" pitchFamily="34" charset="0"/>
                <a:cs typeface="Calibri" pitchFamily="34" charset="0"/>
              </a:rPr>
              <a:t>programa</a:t>
            </a:r>
            <a:r>
              <a:rPr lang="en-US" sz="40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5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– Poljoprivreda i ruralni razvoj – Podrška za sprovođenje poljoprivredne politike u lokalnoj zajednici, </a:t>
            </a:r>
            <a:r>
              <a:rPr lang="sr-Latn-RS" sz="4000" u="sng" dirty="0">
                <a:latin typeface="Calibri" pitchFamily="34" charset="0"/>
                <a:cs typeface="Calibri" pitchFamily="34" charset="0"/>
              </a:rPr>
              <a:t>Cilj 1: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Stvaranje uslova za razvoj i unapređenje poljoprivredne proizvodnje na teritoriji grada, </a:t>
            </a:r>
            <a:r>
              <a:rPr lang="sr-Latn-RS" sz="4000" b="1" u="sng" dirty="0">
                <a:latin typeface="Calibri" pitchFamily="34" charset="0"/>
                <a:cs typeface="Calibri" pitchFamily="34" charset="0"/>
              </a:rPr>
              <a:t>Indikator: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Broj učesnika edukacija (broj učesnika žena u odnosu na ukupan broj);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program 11 – Socijalna i dečija zaštita -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Jednokratne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pomo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ći i drugi oblici pomoći, </a:t>
            </a:r>
            <a:r>
              <a:rPr lang="sr-Latn-RS" sz="4000" u="sng" dirty="0">
                <a:latin typeface="Calibri" pitchFamily="34" charset="0"/>
                <a:cs typeface="Calibri" pitchFamily="34" charset="0"/>
              </a:rPr>
              <a:t>Cilj 1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: Unapređenje zaštite siromaštva, Indikator: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Broj žena korisnica jednokratne pomoći u odnosu na ukupan broj i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programa 13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–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Razvoj kulture i informisanja – Ostvarivanje i unapređivanje javnog interesa u oblasti javnog informisanja, </a:t>
            </a:r>
            <a:r>
              <a:rPr lang="sr-Latn-RS" sz="4000" u="sng" dirty="0">
                <a:latin typeface="Calibri" pitchFamily="34" charset="0"/>
                <a:cs typeface="Calibri" pitchFamily="34" charset="0"/>
              </a:rPr>
              <a:t>Cilj 1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– Povećana ponuda kvalitetnih medijskih sadržaja iz oblasti društvenog života lokalne zajednice, </a:t>
            </a:r>
            <a:r>
              <a:rPr lang="sr-Latn-RS" sz="4000" b="1" u="sng" dirty="0">
                <a:latin typeface="Calibri" pitchFamily="34" charset="0"/>
                <a:cs typeface="Calibri" pitchFamily="34" charset="0"/>
              </a:rPr>
              <a:t>Indikator: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Broj različitih tematskih tipova programa (sa posebnim akcentom na programe namenjene ženskoj populaciji).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02317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876160"/>
            <a:ext cx="1644402" cy="17688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14765" y="4509120"/>
            <a:ext cx="1893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www.novipazar.rs</a:t>
            </a:r>
            <a:endParaRPr lang="en-GB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699792" y="4437112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079432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Uvod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u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javnu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raspravu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o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nacrtu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odluke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o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budžetu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grada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Novog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Pazara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za 202</a:t>
            </a:r>
            <a:r>
              <a:rPr lang="sr-Latn-RS" sz="2800" b="1" dirty="0">
                <a:latin typeface="Calibri (Headings)"/>
                <a:ea typeface="+mj-ea"/>
                <a:cs typeface="Calibri" pitchFamily="34" charset="0"/>
              </a:rPr>
              <a:t>4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.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godinu</a:t>
            </a:r>
            <a:endParaRPr lang="sr-Cyrl-RS" sz="2800" b="1" dirty="0">
              <a:latin typeface="Calibri (Headings)"/>
              <a:ea typeface="+mj-ea"/>
              <a:cs typeface="Calibri" pitchFamily="34" charset="0"/>
            </a:endParaRP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Svrha ove prezentacije je da na što jednostavniji i razumljiviji način objasni na koji način lokalna samouprava planira u narednoj godini da koristi javne resurse kako bi se izvršile obaveze i zadovoljile potrebe građana.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Namera nam je da Vam damo sažet i jasan prikaz Nacrta odluke o budžetu grada Novog Pazara za 202</a:t>
            </a:r>
            <a:r>
              <a:rPr lang="sr-Latn-RS" dirty="0">
                <a:latin typeface="Calibri (Body)"/>
                <a:cs typeface="Calibri" pitchFamily="34" charset="0"/>
              </a:rPr>
              <a:t>4</a:t>
            </a:r>
            <a:r>
              <a:rPr lang="vi-VN" dirty="0">
                <a:latin typeface="Calibri (Body)"/>
                <a:cs typeface="Calibri" pitchFamily="34" charset="0"/>
              </a:rPr>
              <a:t>. godinu, koja je po svojoj formi veoma obimna i teška za razumevanje zbog specifičnih pojmova i klasifikacija koje je čine.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Želimo da čujemo vaše mišljenje o Nacrtu odluke o budžetu grada Novog Pazara za 202</a:t>
            </a:r>
            <a:r>
              <a:rPr lang="sr-Latn-RS" dirty="0">
                <a:latin typeface="Calibri (Body)"/>
                <a:cs typeface="Calibri" pitchFamily="34" charset="0"/>
              </a:rPr>
              <a:t>4</a:t>
            </a:r>
            <a:r>
              <a:rPr lang="vi-VN" dirty="0">
                <a:latin typeface="Calibri (Body)"/>
                <a:cs typeface="Calibri" pitchFamily="34" charset="0"/>
              </a:rPr>
              <a:t>. godinu i sugestije za unapređenje.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Nastojimo da kroz ovaj transparentan pristup unapredimo Vaše razumevanje i interesovanje za lokalne finansije, a u perspektivi očekujemo i unapređenje zajedničke saradnje u postavljanju ciljeva, definisanju prioriteta i planiranju razvoja našeg grada Novog Pazara.</a:t>
            </a:r>
          </a:p>
        </p:txBody>
      </p:sp>
    </p:spTree>
    <p:extLst>
      <p:ext uri="{BB962C8B-B14F-4D97-AF65-F5344CB8AC3E}">
        <p14:creationId xmlns:p14="http://schemas.microsoft.com/office/powerpoint/2010/main" val="149683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 err="1"/>
              <a:t>Ko</a:t>
            </a:r>
            <a:r>
              <a:rPr lang="en-US" sz="3000" b="1" dirty="0"/>
              <a:t> se </a:t>
            </a:r>
            <a:r>
              <a:rPr lang="en-US" sz="3000" b="1" dirty="0" err="1"/>
              <a:t>finansira</a:t>
            </a:r>
            <a:r>
              <a:rPr lang="en-US" sz="3000" b="1" dirty="0"/>
              <a:t> </a:t>
            </a:r>
            <a:r>
              <a:rPr lang="en-US" sz="3000" b="1" dirty="0" err="1"/>
              <a:t>iz</a:t>
            </a:r>
            <a:r>
              <a:rPr lang="en-US" sz="3000" b="1" dirty="0"/>
              <a:t> </a:t>
            </a:r>
            <a:r>
              <a:rPr lang="en-US" sz="3000" b="1" dirty="0" err="1"/>
              <a:t>budžeta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86808" cy="25562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sr-Latn-RS" alt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Direktni korisnici budžetskih sredstava</a:t>
            </a:r>
            <a:r>
              <a:rPr lang="ru-RU" alt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Skupština grada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Gradonačelnik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Gradsko veće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Gradska uprava za izvorne i poverene poslove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Gradska uprava za naplatu javnih prihoda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Gradsko javno pravobranilaštvo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5"/>
            <a:ext cx="4038600" cy="378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r-Latn-RS" altLang="en-US" sz="1600" b="1" dirty="0">
                <a:cs typeface="Calibri" panose="020F0502020204030204" pitchFamily="34" charset="0"/>
              </a:rPr>
              <a:t>Indirektni korisnici budžetskih sredstava</a:t>
            </a:r>
            <a:r>
              <a:rPr lang="ru-RU" altLang="en-US" sz="1600" b="1" dirty="0">
                <a:cs typeface="Calibri" panose="020F0502020204030204" pitchFamily="34" charset="0"/>
              </a:rPr>
              <a:t>: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Narodna biblioteka Dositej Obradović</a:t>
            </a:r>
            <a:r>
              <a:rPr lang="ru-RU" altLang="en-US" sz="1600" dirty="0"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Muzej Ras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Arhiv Ras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Kulturni centar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Regionalno pozorište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Centar za decu i omladinu Duga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Turistička organizacija Novi Pazar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Predškolska ustanova Mladist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Mesne zajednice</a:t>
            </a:r>
            <a:endParaRPr lang="ru-RU" altLang="en-US" sz="1600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sr-Latn-RS" altLang="en-US" sz="1600" dirty="0">
                <a:cs typeface="Calibri" panose="020F0502020204030204" pitchFamily="34" charset="0"/>
              </a:rPr>
              <a:t>Regionalni centar za profesionalni razvoj zaposlenih u obrazovanju</a:t>
            </a:r>
            <a:endParaRPr lang="en-US" altLang="en-US" sz="1600" dirty="0">
              <a:cs typeface="Calibri" panose="020F0502020204030204" pitchFamily="34" charset="0"/>
            </a:endParaRP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 err="1">
                <a:cs typeface="Calibri" panose="020F0502020204030204" pitchFamily="34" charset="0"/>
              </a:rPr>
              <a:t>Ustanova</a:t>
            </a:r>
            <a:r>
              <a:rPr lang="en-US" altLang="en-US" sz="1600" dirty="0">
                <a:cs typeface="Calibri" panose="020F0502020204030204" pitchFamily="34" charset="0"/>
              </a:rPr>
              <a:t> za sport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3916957"/>
            <a:ext cx="4038600" cy="23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r-Latn-RS" altLang="en-US" sz="1600" b="1" dirty="0">
                <a:cs typeface="Calibri" panose="020F0502020204030204" pitchFamily="34" charset="0"/>
              </a:rPr>
              <a:t>Ostali korisnici javnih sredstava</a:t>
            </a:r>
            <a:r>
              <a:rPr lang="ru-RU" altLang="en-US" sz="1600" b="1" dirty="0">
                <a:cs typeface="Calibri" panose="020F0502020204030204" pitchFamily="34" charset="0"/>
              </a:rPr>
              <a:t>: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Obrazovne ustanove </a:t>
            </a:r>
            <a:r>
              <a:rPr lang="ru-RU" altLang="en-US" sz="1600" dirty="0">
                <a:cs typeface="Calibri" panose="020F0502020204030204" pitchFamily="34" charset="0"/>
              </a:rPr>
              <a:t>(</a:t>
            </a:r>
            <a:r>
              <a:rPr lang="sr-Latn-RS" altLang="en-US" sz="1600" dirty="0">
                <a:cs typeface="Calibri" panose="020F0502020204030204" pitchFamily="34" charset="0"/>
              </a:rPr>
              <a:t>škole</a:t>
            </a:r>
            <a:r>
              <a:rPr lang="ru-RU" altLang="en-US" sz="1600" dirty="0">
                <a:cs typeface="Calibri" panose="020F0502020204030204" pitchFamily="34" charset="0"/>
              </a:rPr>
              <a:t>)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sr-Latn-RS" altLang="en-US" sz="1600" dirty="0">
                <a:cs typeface="Calibri" panose="020F0502020204030204" pitchFamily="34" charset="0"/>
              </a:rPr>
              <a:t>Sportski savez</a:t>
            </a:r>
            <a:endParaRPr lang="en-U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sr-Latn-RS" altLang="en-US" sz="1600" dirty="0">
                <a:cs typeface="Calibri" panose="020F0502020204030204" pitchFamily="34" charset="0"/>
              </a:rPr>
              <a:t>Centar za socijalni rad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Dom </a:t>
            </a:r>
            <a:r>
              <a:rPr lang="en-US" altLang="en-US" sz="1600" dirty="0" err="1">
                <a:cs typeface="Calibri" panose="020F0502020204030204" pitchFamily="34" charset="0"/>
              </a:rPr>
              <a:t>zdravlja</a:t>
            </a:r>
            <a:endParaRPr lang="en-U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sr-Latn-RS" altLang="en-US" sz="1600" dirty="0">
                <a:cs typeface="Calibri" panose="020F0502020204030204" pitchFamily="34" charset="0"/>
              </a:rPr>
              <a:t>Javna ustanova - Kancelarija za mlade</a:t>
            </a: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endParaRPr lang="sr-Latn-R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sr-Latn-R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Latn-RS" sz="3000" b="1" dirty="0"/>
              <a:t>Kako nastaje budžet grada?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715070"/>
            <a:ext cx="8492686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1700" b="1" dirty="0">
                <a:latin typeface="Calibri" pitchFamily="34" charset="0"/>
                <a:cs typeface="Calibri" pitchFamily="34" charset="0"/>
              </a:rPr>
              <a:t>BUDŽET</a:t>
            </a:r>
            <a:r>
              <a:rPr lang="vi-VN" sz="1700" dirty="0">
                <a:latin typeface="Calibri" pitchFamily="34" charset="0"/>
                <a:cs typeface="Calibri" pitchFamily="34" charset="0"/>
              </a:rPr>
              <a:t> grada je pravni dokument koji utvrđuje plan prihoda i primanja i rashoda i izdataka grada za budžetsku, odnosno kalendarsku godinu.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To znači da ovaj dokument predstavlja predviđanje koliko će se novca od građana i privrede u toku jedne godine prikupiti i na koji način će se taj novac trošiti.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Iz gradskog budžeta se tokom godine plaćaju sve obaveze lokalne samouprave. Isto tako u budžet se slivaju prihodi iz kojih se podmiruju te obaveze. 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Gradonačelnik i lokalna samouprava sprovode gradsku politiku, a glavna poluga te politike i razvoja je upravo budžet grada.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Prilikom definisanja ovog, za grad Novi Pazar najvažnijeg dokumenta, rukovode se zakonskim okvirom i propisima, strateškim prioritetima razvoja i drugim elementima.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Realnost je takva da postoje velike razlike između želja i mogućnosti, tako da kreiranje budžeta podrazumeva utvrđivanje prioriteta i pravljenje kompromisa. </a:t>
            </a:r>
          </a:p>
        </p:txBody>
      </p:sp>
    </p:spTree>
    <p:extLst>
      <p:ext uri="{BB962C8B-B14F-4D97-AF65-F5344CB8AC3E}">
        <p14:creationId xmlns:p14="http://schemas.microsoft.com/office/powerpoint/2010/main" val="2641440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b="1" dirty="0"/>
              <a:t>Ko učestvuje u budžetskom procesu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707125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000" dirty="0"/>
              <a:t>Građani i njihova udruženja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000" dirty="0"/>
              <a:t>Javna</a:t>
            </a:r>
            <a:r>
              <a:rPr lang="sr-Cyrl-RS" sz="1000" dirty="0"/>
              <a:t> </a:t>
            </a:r>
            <a:r>
              <a:rPr lang="sr-Latn-RS" sz="1000" dirty="0"/>
              <a:t>preduzeća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68475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Latn-RS" sz="3000" b="1" dirty="0"/>
              <a:t>Na osnovu čega se donosi budžet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03586574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6950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Latn-RS" sz="2800" b="1" dirty="0"/>
              <a:t>Kako se puni gradska kasa</a:t>
            </a:r>
            <a:r>
              <a:rPr lang="sr-Cyrl-RS" sz="2800" b="1" dirty="0"/>
              <a:t>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Latn-RS" sz="1600" dirty="0"/>
              <a:t>Ukupni planirani</a:t>
            </a:r>
            <a:r>
              <a:rPr lang="sr-Cyrl-RS" sz="1600" dirty="0"/>
              <a:t> </a:t>
            </a:r>
            <a:r>
              <a:rPr lang="sr-Latn-RS" sz="1600" b="1" dirty="0"/>
              <a:t>javni prihodi i primanja</a:t>
            </a:r>
            <a:r>
              <a:rPr lang="sr-Cyrl-RS" sz="1600" b="1" dirty="0"/>
              <a:t> </a:t>
            </a:r>
            <a:r>
              <a:rPr lang="sr-Latn-RS" sz="1600" dirty="0"/>
              <a:t>grada </a:t>
            </a:r>
            <a:r>
              <a:rPr lang="en-US" sz="1600" dirty="0" err="1"/>
              <a:t>Novog</a:t>
            </a:r>
            <a:r>
              <a:rPr lang="en-US" sz="1600" dirty="0"/>
              <a:t> </a:t>
            </a:r>
            <a:r>
              <a:rPr lang="en-US" sz="1600" dirty="0" err="1"/>
              <a:t>Pazara</a:t>
            </a:r>
            <a:r>
              <a:rPr lang="sr-Cyrl-RS" sz="1600" dirty="0"/>
              <a:t> </a:t>
            </a:r>
            <a:r>
              <a:rPr lang="sr-Latn-RS" sz="1600" dirty="0"/>
              <a:t>za</a:t>
            </a:r>
            <a:r>
              <a:rPr lang="sr-Cyrl-RS" sz="1600" dirty="0"/>
              <a:t> 20</a:t>
            </a:r>
            <a:r>
              <a:rPr lang="en-US" sz="1600" dirty="0"/>
              <a:t>2</a:t>
            </a:r>
            <a:r>
              <a:rPr lang="sr-Latn-RS" sz="1600" dirty="0"/>
              <a:t>4</a:t>
            </a:r>
            <a:r>
              <a:rPr lang="sr-Cyrl-RS" sz="1600" dirty="0"/>
              <a:t>. </a:t>
            </a:r>
            <a:r>
              <a:rPr lang="sr-Latn-RS" sz="1600" dirty="0"/>
              <a:t>godinu iznose</a:t>
            </a:r>
            <a:endParaRPr lang="sr-Cyrl-RS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en-US" sz="1600" dirty="0" err="1"/>
              <a:t>Nacrtom</a:t>
            </a:r>
            <a:r>
              <a:rPr lang="en-US" sz="1600" dirty="0"/>
              <a:t> </a:t>
            </a:r>
            <a:r>
              <a:rPr lang="en-US" sz="1600" dirty="0" err="1"/>
              <a:t>odluke</a:t>
            </a:r>
            <a:r>
              <a:rPr lang="en-US" sz="1600" dirty="0"/>
              <a:t> o </a:t>
            </a:r>
            <a:r>
              <a:rPr lang="en-US" sz="1600" dirty="0" err="1"/>
              <a:t>budžetu</a:t>
            </a:r>
            <a:r>
              <a:rPr lang="en-US" sz="1600" dirty="0"/>
              <a:t> </a:t>
            </a:r>
            <a:r>
              <a:rPr lang="en-US" sz="1600" dirty="0" err="1"/>
              <a:t>grada</a:t>
            </a:r>
            <a:r>
              <a:rPr lang="sr-Latn-RS" sz="1600" dirty="0"/>
              <a:t> Novog Pazara</a:t>
            </a:r>
            <a:r>
              <a:rPr lang="en-US" sz="1600" dirty="0"/>
              <a:t>  za 20</a:t>
            </a:r>
            <a:r>
              <a:rPr lang="sr-Latn-RS" sz="1600" dirty="0"/>
              <a:t>2</a:t>
            </a:r>
            <a:r>
              <a:rPr lang="en-US" sz="1600" dirty="0"/>
              <a:t>4. </a:t>
            </a:r>
            <a:r>
              <a:rPr lang="en-US" sz="1600" dirty="0" err="1"/>
              <a:t>godinu</a:t>
            </a:r>
            <a:r>
              <a:rPr lang="en-US" sz="1600" dirty="0"/>
              <a:t> </a:t>
            </a:r>
            <a:r>
              <a:rPr lang="en-US" sz="1600" dirty="0" err="1"/>
              <a:t>planirana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 </a:t>
            </a:r>
            <a:r>
              <a:rPr lang="en-US" sz="1600" dirty="0" err="1"/>
              <a:t>preneta</a:t>
            </a:r>
            <a:r>
              <a:rPr lang="en-US" sz="1600" dirty="0"/>
              <a:t> </a:t>
            </a:r>
            <a:r>
              <a:rPr lang="en-US" sz="1600" dirty="0" err="1"/>
              <a:t>sredstva</a:t>
            </a:r>
            <a:r>
              <a:rPr lang="en-US" sz="1600" dirty="0"/>
              <a:t>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ranijih</a:t>
            </a:r>
            <a:r>
              <a:rPr lang="en-US" sz="1600" dirty="0"/>
              <a:t> </a:t>
            </a:r>
            <a:r>
              <a:rPr lang="en-US" sz="1600" dirty="0" err="1"/>
              <a:t>godina</a:t>
            </a:r>
            <a:r>
              <a:rPr lang="en-US" sz="1600" dirty="0"/>
              <a:t> u </a:t>
            </a:r>
            <a:r>
              <a:rPr lang="en-US" sz="1600" dirty="0" err="1"/>
              <a:t>iznosu</a:t>
            </a:r>
            <a:r>
              <a:rPr lang="en-US" sz="1600" dirty="0"/>
              <a:t> od </a:t>
            </a:r>
            <a:r>
              <a:rPr lang="sr-Latn-RS" sz="1600" dirty="0"/>
              <a:t>1</a:t>
            </a:r>
            <a:r>
              <a:rPr lang="en-US" sz="1600" dirty="0"/>
              <a:t>49</a:t>
            </a:r>
            <a:r>
              <a:rPr lang="sr-Latn-RS" sz="1600" dirty="0"/>
              <a:t> miliona</a:t>
            </a:r>
            <a:r>
              <a:rPr lang="en-US" sz="1600" dirty="0"/>
              <a:t> </a:t>
            </a:r>
            <a:r>
              <a:rPr lang="en-US" sz="1600" dirty="0" err="1"/>
              <a:t>dinara</a:t>
            </a:r>
            <a:r>
              <a:rPr lang="en-US" sz="1600" dirty="0"/>
              <a:t>, </a:t>
            </a:r>
            <a:r>
              <a:rPr lang="en-US" sz="1600" dirty="0" err="1"/>
              <a:t>sredstva</a:t>
            </a:r>
            <a:r>
              <a:rPr lang="en-US" sz="1600" dirty="0"/>
              <a:t> </a:t>
            </a:r>
            <a:r>
              <a:rPr lang="sr-Latn-RS" sz="1600" dirty="0"/>
              <a:t>od prodaje nefinansijske imovine u</a:t>
            </a:r>
            <a:r>
              <a:rPr lang="en-US" sz="1600" dirty="0"/>
              <a:t> </a:t>
            </a:r>
            <a:r>
              <a:rPr lang="en-US" sz="1600" dirty="0" err="1"/>
              <a:t>iznosu</a:t>
            </a:r>
            <a:r>
              <a:rPr lang="en-US" sz="1600" dirty="0"/>
              <a:t> od 81.9 </a:t>
            </a:r>
            <a:r>
              <a:rPr lang="sr-Latn-RS" sz="1600" dirty="0"/>
              <a:t>miliona </a:t>
            </a:r>
            <a:r>
              <a:rPr lang="en-US" sz="1600" dirty="0" err="1"/>
              <a:t>dinara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sredstva</a:t>
            </a:r>
            <a:r>
              <a:rPr lang="en-US" sz="1600" dirty="0"/>
              <a:t>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ostalih</a:t>
            </a:r>
            <a:r>
              <a:rPr lang="en-US" sz="1600" dirty="0"/>
              <a:t> </a:t>
            </a:r>
            <a:r>
              <a:rPr lang="en-US" sz="1600" dirty="0" err="1"/>
              <a:t>izvora</a:t>
            </a:r>
            <a:r>
              <a:rPr lang="en-US" sz="1600" dirty="0"/>
              <a:t> </a:t>
            </a:r>
            <a:r>
              <a:rPr lang="sr-Latn-RS" sz="1600" dirty="0"/>
              <a:t>u iznosu od </a:t>
            </a:r>
            <a:r>
              <a:rPr lang="en-US" sz="1600" b="1" dirty="0"/>
              <a:t>4</a:t>
            </a:r>
            <a:r>
              <a:rPr lang="sr-Latn-RS" sz="1600" b="1" dirty="0"/>
              <a:t>.</a:t>
            </a:r>
            <a:r>
              <a:rPr lang="en-US" sz="1600" b="1" dirty="0"/>
              <a:t>191.000</a:t>
            </a:r>
            <a:r>
              <a:rPr lang="sr-Latn-RS" sz="1600" b="1" dirty="0"/>
              <a:t> </a:t>
            </a:r>
            <a:r>
              <a:rPr lang="en-US" sz="1600" dirty="0" err="1"/>
              <a:t>hiljada</a:t>
            </a:r>
            <a:r>
              <a:rPr lang="en-US" sz="1600" dirty="0"/>
              <a:t> </a:t>
            </a:r>
            <a:r>
              <a:rPr lang="en-US" sz="1600" dirty="0" err="1"/>
              <a:t>dinara</a:t>
            </a:r>
            <a:r>
              <a:rPr lang="en-US" sz="1600" dirty="0"/>
              <a:t>.</a:t>
            </a:r>
            <a:endParaRPr lang="sr-Cyrl-R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77801292"/>
              </p:ext>
            </p:extLst>
          </p:nvPr>
        </p:nvGraphicFramePr>
        <p:xfrm>
          <a:off x="571472" y="4365104"/>
          <a:ext cx="8032976" cy="183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707904" y="1839830"/>
            <a:ext cx="5150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rgbClr val="FF0000"/>
                </a:solidFill>
              </a:rPr>
              <a:t>4.421.900 </a:t>
            </a:r>
            <a:r>
              <a:rPr lang="en-GB" sz="3200" b="1" dirty="0" err="1"/>
              <a:t>hiljada</a:t>
            </a:r>
            <a:r>
              <a:rPr lang="sr-Latn-RS" sz="3200" b="1" dirty="0"/>
              <a:t> dinara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704473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Latn-RS" dirty="0"/>
              <a:t>Šta su prihodi i primanja budžeta</a:t>
            </a:r>
            <a:r>
              <a:rPr lang="sr-Cyrl-RS" dirty="0"/>
              <a:t>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3890768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73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Latn-RS" sz="3000" b="1" dirty="0"/>
              <a:t>Struktura planiranih prihoda i primanja za </a:t>
            </a:r>
            <a:r>
              <a:rPr lang="sr-Cyrl-RS" sz="3000" b="1" dirty="0"/>
              <a:t>20</a:t>
            </a:r>
            <a:r>
              <a:rPr lang="sr-Latn-RS" sz="3000" b="1" dirty="0"/>
              <a:t>24</a:t>
            </a:r>
            <a:r>
              <a:rPr lang="sr-Cyrl-RS" sz="3000" b="1" dirty="0"/>
              <a:t>. </a:t>
            </a:r>
            <a:r>
              <a:rPr lang="sr-Latn-RS" sz="3000" b="1" dirty="0"/>
              <a:t>godinu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90006087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5b7 xmlns="934e4f6f-c740-4e49-838d-10594e3f873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DB5488F8A3A4FBFF3F075976528E0" ma:contentTypeVersion="7" ma:contentTypeDescription="Create a new document." ma:contentTypeScope="" ma:versionID="2c04ddfa2f56fad5ccd768ef06c59c72">
  <xsd:schema xmlns:xsd="http://www.w3.org/2001/XMLSchema" xmlns:xs="http://www.w3.org/2001/XMLSchema" xmlns:p="http://schemas.microsoft.com/office/2006/metadata/properties" xmlns:ns2="934e4f6f-c740-4e49-838d-10594e3f873c" targetNamespace="http://schemas.microsoft.com/office/2006/metadata/properties" ma:root="true" ma:fieldsID="8130c621a27252918d73286d6f28d563" ns2:_="">
    <xsd:import namespace="934e4f6f-c740-4e49-838d-10594e3f87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p5b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e4f6f-c740-4e49-838d-10594e3f87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p5b7" ma:index="14" nillable="true" ma:displayName="Number" ma:internalName="p5b7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CF0692-5A2C-4794-9CAF-6478EEE9EEC6}">
  <ds:schemaRefs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934e4f6f-c740-4e49-838d-10594e3f873c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9139D4E-A633-45DF-BE44-F5A0ED2D97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D0BA65-3F88-4AB5-87A4-35CC7F6B1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e4f6f-c740-4e49-838d-10594e3f8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6513</TotalTime>
  <Words>2040</Words>
  <Application>Microsoft Office PowerPoint</Application>
  <PresentationFormat>On-screen Show (4:3)</PresentationFormat>
  <Paragraphs>279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(Body)</vt:lpstr>
      <vt:lpstr>Calibri (Headings)</vt:lpstr>
      <vt:lpstr>Times New Roman</vt:lpstr>
      <vt:lpstr>Wingdings</vt:lpstr>
      <vt:lpstr>Custom Design</vt:lpstr>
      <vt:lpstr>GRAD NOVI PAZAR</vt:lpstr>
      <vt:lpstr>PowerPoint Presentation</vt:lpstr>
      <vt:lpstr>Ko se finansira iz budžeta?</vt:lpstr>
      <vt:lpstr>Kako nastaje budžet grada?</vt:lpstr>
      <vt:lpstr>Ko učestvuje u budžetskom procesu?</vt:lpstr>
      <vt:lpstr>Na osnovu čega se donosi budžet?</vt:lpstr>
      <vt:lpstr>Kako se puni gradska kasa?</vt:lpstr>
      <vt:lpstr>Šta su prihodi i primanja budžeta?</vt:lpstr>
      <vt:lpstr>Struktura planiranih prihoda i primanja za 2024. godinu</vt:lpstr>
      <vt:lpstr>Struktura planiranih prihoda i primanja  za 2024. godinu</vt:lpstr>
      <vt:lpstr>Na šta se troše javna sredstva?</vt:lpstr>
      <vt:lpstr>PowerPoint Presentation</vt:lpstr>
      <vt:lpstr>Struktura projektovanih rashoda i izdataka budžeta za 2024. godinu</vt:lpstr>
      <vt:lpstr>Struktura projektovanih rashoda i izdataka budžeta za 2024. godinu</vt:lpstr>
      <vt:lpstr>Planirani rashodi budžeta po programima</vt:lpstr>
      <vt:lpstr>Struktura planiranih rashoda po budžetskim programima</vt:lpstr>
      <vt:lpstr>Najvažniji planirani projekti od intersa za lokalnu zajednicu</vt:lpstr>
      <vt:lpstr>Ka ravnopravnijem gradu – Rodno odgovorno budžetiranje</vt:lpstr>
      <vt:lpstr>GRAD NOVI PAZAR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 Novi Pazar</dc:title>
  <dc:creator>Hana Salihagic</dc:creator>
  <cp:lastModifiedBy>Sead Masovic</cp:lastModifiedBy>
  <cp:revision>574</cp:revision>
  <cp:lastPrinted>2018-09-13T11:26:26Z</cp:lastPrinted>
  <dcterms:created xsi:type="dcterms:W3CDTF">2006-08-16T00:00:00Z</dcterms:created>
  <dcterms:modified xsi:type="dcterms:W3CDTF">2024-01-12T12:57:19Z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0x0101002C1DB5488F8A3A4FBFF3F075976528E0</vt:lpwstr>
  </property>
</Properties>
</file>