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9"/>
  </p:notesMasterIdLst>
  <p:handoutMasterIdLst>
    <p:handoutMasterId r:id="rId30"/>
  </p:handoutMasterIdLst>
  <p:sldIdLst>
    <p:sldId id="29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5" r:id="rId17"/>
    <p:sldId id="268" r:id="rId18"/>
    <p:sldId id="276" r:id="rId19"/>
    <p:sldId id="280" r:id="rId20"/>
    <p:sldId id="271" r:id="rId21"/>
    <p:sldId id="272" r:id="rId22"/>
    <p:sldId id="281" r:id="rId23"/>
    <p:sldId id="289" r:id="rId24"/>
    <p:sldId id="294" r:id="rId25"/>
    <p:sldId id="291" r:id="rId26"/>
    <p:sldId id="299" r:id="rId27"/>
    <p:sldId id="256" r:id="rId28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=""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 varScale="1">
        <p:scale>
          <a:sx n="100" d="100"/>
          <a:sy n="100" d="100"/>
        </p:scale>
        <p:origin x="-5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ad%20Masovic\Desktop\Gradjanski%20budzet\GRADJANSKI%20BUDZET%20(1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ad%20Masovic\Desktop\Gradjanski%20budzet\GRADJANSKI%20BUDZET%20(1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s\Downloads\GRADJANSKI%20BUDZET%20(1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s\Desktop\Gradjanski%20budzet\Gradjanski%20budzet%20Novog%20Pazara%20ANKE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Struktura planiranih prihoda i primanja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9.0402317808564697E-2"/>
          <c:y val="0.26355581532209682"/>
          <c:w val="0.83115350899356044"/>
          <c:h val="0.69562817513301789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spPr>
                <a:solidFill>
                  <a:sysClr val="window" lastClr="FFFFFF"/>
                </a:solidFill>
                <a:ln>
                  <a:solidFill>
                    <a:sysClr val="windowText" lastClr="000000"/>
                  </a:solidFill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</c:dLbl>
            <c:dLbl>
              <c:idx val="1"/>
              <c:spPr>
                <a:solidFill>
                  <a:sysClr val="window" lastClr="FFFFFF"/>
                </a:solidFill>
                <a:ln>
                  <a:solidFill>
                    <a:sysClr val="windowText" lastClr="000000"/>
                  </a:solidFill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</c:dLbl>
            <c:dLbl>
              <c:idx val="2"/>
              <c:spPr>
                <a:solidFill>
                  <a:sysClr val="window" lastClr="FFFFFF"/>
                </a:solidFill>
                <a:ln>
                  <a:solidFill>
                    <a:sysClr val="windowText" lastClr="000000"/>
                  </a:solidFill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</c:dLbl>
            <c:dLbl>
              <c:idx val="6"/>
              <c:layout>
                <c:manualLayout>
                  <c:x val="0.26324701130614969"/>
                  <c:y val="-4.7726609931334494E-3"/>
                </c:manualLayout>
              </c:layout>
              <c:showCatName val="1"/>
              <c:showPercent val="1"/>
            </c:dLbl>
            <c:spPr>
              <a:ln>
                <a:solidFill>
                  <a:sysClr val="windowText" lastClr="000000"/>
                </a:solidFill>
              </a:ln>
            </c:spPr>
            <c:showCatName val="1"/>
            <c:showPercent val="1"/>
            <c:showLeaderLines val="1"/>
          </c:dLbls>
          <c:cat>
            <c:strRef>
              <c:f>Sheet1!$B$4:$B$8</c:f>
              <c:strCache>
                <c:ptCount val="5"/>
                <c:pt idx="0">
                  <c:v>Prihodi od poreza</c:v>
                </c:pt>
                <c:pt idx="1">
                  <c:v>Donacije i transferi</c:v>
                </c:pt>
                <c:pt idx="2">
                  <c:v>Drugi prihodi</c:v>
                </c:pt>
                <c:pt idx="3">
                  <c:v>Primanja od prodaje nefinansijske imovine</c:v>
                </c:pt>
                <c:pt idx="4">
                  <c:v>Preneta sredstva iz prethodne godine</c:v>
                </c:pt>
              </c:strCache>
            </c:strRef>
          </c:cat>
          <c:val>
            <c:numRef>
              <c:f>Sheet1!$C$4:$C$8</c:f>
              <c:numCache>
                <c:formatCode>#,##0.00</c:formatCode>
                <c:ptCount val="5"/>
                <c:pt idx="0">
                  <c:v>1444800000</c:v>
                </c:pt>
                <c:pt idx="1">
                  <c:v>926000000</c:v>
                </c:pt>
                <c:pt idx="2">
                  <c:v>511200000</c:v>
                </c:pt>
                <c:pt idx="3">
                  <c:v>160000000</c:v>
                </c:pt>
                <c:pt idx="4">
                  <c:v>70000000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solidFill>
        <a:schemeClr val="tx1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Struktura rashoda i izdataka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</c:spPr>
            <c:showCatName val="1"/>
            <c:showPercent val="1"/>
            <c:showLeaderLines val="1"/>
          </c:dLbls>
          <c:cat>
            <c:strRef>
              <c:f>Sheet1!$B$24:$B$33</c:f>
              <c:strCache>
                <c:ptCount val="10"/>
                <c:pt idx="0">
                  <c:v>Struktura rashoda i izdataka</c:v>
                </c:pt>
                <c:pt idx="1">
                  <c:v>Rashodi za zaposlene</c:v>
                </c:pt>
                <c:pt idx="2">
                  <c:v>Korišćenje usluga i roba</c:v>
                </c:pt>
                <c:pt idx="3">
                  <c:v>Otplata kamata i prateći troškovi zaduživanja</c:v>
                </c:pt>
                <c:pt idx="4">
                  <c:v>Subvencije</c:v>
                </c:pt>
                <c:pt idx="5">
                  <c:v>Dotacije i transferi</c:v>
                </c:pt>
                <c:pt idx="6">
                  <c:v>Socijalna pomoć</c:v>
                </c:pt>
                <c:pt idx="7">
                  <c:v>Ostali rashodi</c:v>
                </c:pt>
                <c:pt idx="8">
                  <c:v>Kapitalni izdaci</c:v>
                </c:pt>
                <c:pt idx="9">
                  <c:v>Sredstva rezerve</c:v>
                </c:pt>
              </c:strCache>
            </c:strRef>
          </c:cat>
          <c:val>
            <c:numRef>
              <c:f>Sheet1!$C$24:$C$33</c:f>
              <c:numCache>
                <c:formatCode>#,##0.00</c:formatCode>
                <c:ptCount val="10"/>
                <c:pt idx="1">
                  <c:v>900975000</c:v>
                </c:pt>
                <c:pt idx="2">
                  <c:v>653825000</c:v>
                </c:pt>
                <c:pt idx="3">
                  <c:v>31300000</c:v>
                </c:pt>
                <c:pt idx="4">
                  <c:v>20000000</c:v>
                </c:pt>
                <c:pt idx="5">
                  <c:v>329700000</c:v>
                </c:pt>
                <c:pt idx="6">
                  <c:v>169400000</c:v>
                </c:pt>
                <c:pt idx="7">
                  <c:v>245000000</c:v>
                </c:pt>
                <c:pt idx="8">
                  <c:v>647300000</c:v>
                </c:pt>
                <c:pt idx="9">
                  <c:v>6500000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solidFill>
        <a:schemeClr val="tx1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34295227880662832"/>
          <c:y val="1.4286858626014193E-2"/>
          <c:w val="0.62596009631408545"/>
          <c:h val="0.9703766811739114"/>
        </c:manualLayout>
      </c:layout>
      <c:pie3DChart>
        <c:varyColors val="1"/>
        <c:ser>
          <c:idx val="0"/>
          <c:order val="0"/>
          <c:explosion val="25"/>
          <c:dLbls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</c:spPr>
            <c:showPercent val="1"/>
            <c:showLeaderLines val="1"/>
          </c:dLbls>
          <c:cat>
            <c:strRef>
              <c:f>Sheet1!$B$51:$B$67</c:f>
              <c:strCache>
                <c:ptCount val="17"/>
                <c:pt idx="0">
                  <c:v>Stanovanje, urbanizam i prostorno planiranje </c:v>
                </c:pt>
                <c:pt idx="1">
                  <c:v>Komunalne delatnosti  </c:v>
                </c:pt>
                <c:pt idx="2">
                  <c:v>Lokalni ekonomski razvoj  </c:v>
                </c:pt>
                <c:pt idx="3">
                  <c:v>Razvoj turizma </c:v>
                </c:pt>
                <c:pt idx="4">
                  <c:v>Poljoprivreda i ruralni razvoj </c:v>
                </c:pt>
                <c:pt idx="5">
                  <c:v>Zaštita životne sredine </c:v>
                </c:pt>
                <c:pt idx="6">
                  <c:v>Organizacija saobraćaja i saobraćajna infrastruktura </c:v>
                </c:pt>
                <c:pt idx="7">
                  <c:v>Predškolsko vaspitanje i obrazovanje </c:v>
                </c:pt>
                <c:pt idx="8">
                  <c:v>Osnovno obrazovanje i vaspitanje </c:v>
                </c:pt>
                <c:pt idx="9">
                  <c:v>Srednje obrazovanje i vaspitanje </c:v>
                </c:pt>
                <c:pt idx="10">
                  <c:v>Socijalna i dečija zaštita  </c:v>
                </c:pt>
                <c:pt idx="11">
                  <c:v>Zdravstvena zaštita </c:v>
                </c:pt>
                <c:pt idx="12">
                  <c:v>Razvoj kulture i informisanja </c:v>
                </c:pt>
                <c:pt idx="13">
                  <c:v>Razvoj sporta i omladine </c:v>
                </c:pt>
                <c:pt idx="14">
                  <c:v>Opšte usluge lokalne samouprave </c:v>
                </c:pt>
                <c:pt idx="15">
                  <c:v>Politički sistem lokalne samouprave </c:v>
                </c:pt>
                <c:pt idx="16">
                  <c:v>Energetska efikasnost i obnovljivi izvori energije </c:v>
                </c:pt>
              </c:strCache>
            </c:strRef>
          </c:cat>
          <c:val>
            <c:numRef>
              <c:f>Sheet1!$C$51:$C$67</c:f>
              <c:numCache>
                <c:formatCode>0.00%</c:formatCode>
                <c:ptCount val="17"/>
                <c:pt idx="0">
                  <c:v>1.7673521850899744E-2</c:v>
                </c:pt>
                <c:pt idx="1">
                  <c:v>7.6156812339331623E-2</c:v>
                </c:pt>
                <c:pt idx="2">
                  <c:v>4.8200514138817515E-3</c:v>
                </c:pt>
                <c:pt idx="3">
                  <c:v>7.4871465295629821E-3</c:v>
                </c:pt>
                <c:pt idx="4">
                  <c:v>4.8200514138817515E-3</c:v>
                </c:pt>
                <c:pt idx="5">
                  <c:v>3.2133676092545014E-3</c:v>
                </c:pt>
                <c:pt idx="6">
                  <c:v>0.14010282776349614</c:v>
                </c:pt>
                <c:pt idx="7">
                  <c:v>0.10764781491002565</c:v>
                </c:pt>
                <c:pt idx="8">
                  <c:v>4.8521850899742897E-2</c:v>
                </c:pt>
                <c:pt idx="9">
                  <c:v>2.8856041131105393E-2</c:v>
                </c:pt>
                <c:pt idx="10">
                  <c:v>6.4042416452442227E-2</c:v>
                </c:pt>
                <c:pt idx="11">
                  <c:v>1.188946015424164E-2</c:v>
                </c:pt>
                <c:pt idx="12">
                  <c:v>7.557840616966581E-2</c:v>
                </c:pt>
                <c:pt idx="13">
                  <c:v>6.6420308483290447E-2</c:v>
                </c:pt>
                <c:pt idx="14">
                  <c:v>0.32095115681233927</c:v>
                </c:pt>
                <c:pt idx="15">
                  <c:v>1.860539845758356E-2</c:v>
                </c:pt>
                <c:pt idx="16">
                  <c:v>3.2133676092545014E-3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3.8866808602462985E-2"/>
          <c:y val="1.6194255388692725E-2"/>
          <c:w val="0.35454634314136035"/>
          <c:h val="0.93986839626514962"/>
        </c:manualLayout>
      </c:layout>
    </c:legend>
    <c:plotVisOnly val="1"/>
  </c:chart>
  <c:spPr>
    <a:ln>
      <a:solidFill>
        <a:schemeClr val="tx1"/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Analiza!$C$6</c:f>
              <c:strCache>
                <c:ptCount val="1"/>
                <c:pt idx="0">
                  <c:v>Glasovi</c:v>
                </c:pt>
              </c:strCache>
            </c:strRef>
          </c:tx>
          <c:explosion val="25"/>
          <c:dLbls>
            <c:spPr>
              <a:solidFill>
                <a:schemeClr val="bg1"/>
              </a:solidFill>
            </c:spPr>
            <c:showCatName val="1"/>
            <c:showPercent val="1"/>
            <c:showLeaderLines val="1"/>
          </c:dLbls>
          <c:cat>
            <c:multiLvlStrRef>
              <c:f>Analiza!$A$7:$B$13</c:f>
              <c:multiLvlStrCache>
                <c:ptCount val="7"/>
                <c:lvl>
                  <c:pt idx="0">
                    <c:v>Osnivanje Fonda za pomoć u lečenju dece sa retkim bolestima</c:v>
                  </c:pt>
                  <c:pt idx="1">
                    <c:v>Korićenje reke Trnavice</c:v>
                  </c:pt>
                  <c:pt idx="2">
                    <c:v>Savetovalište za brak i porodicu</c:v>
                  </c:pt>
                  <c:pt idx="3">
                    <c:v>Izgradnja dečijeg vrtića kod OŠ Bratstvo</c:v>
                  </c:pt>
                  <c:pt idx="4">
                    <c:v>Osnivanje Centra za razvoj mladih talenata</c:v>
                  </c:pt>
                  <c:pt idx="5">
                    <c:v>Rekonstrukcija Kule motrilje</c:v>
                  </c:pt>
                  <c:pt idx="6">
                    <c:v>Uređenje postojećih i izgradnja novih školskih igrališta</c:v>
                  </c:pt>
                </c:lvl>
                <c:lvl>
                  <c:pt idx="0">
                    <c:v>1.</c:v>
                  </c:pt>
                  <c:pt idx="1">
                    <c:v>2.</c:v>
                  </c:pt>
                  <c:pt idx="2">
                    <c:v>3.</c:v>
                  </c:pt>
                  <c:pt idx="3">
                    <c:v>4.</c:v>
                  </c:pt>
                  <c:pt idx="4">
                    <c:v>5.</c:v>
                  </c:pt>
                  <c:pt idx="5">
                    <c:v>6.</c:v>
                  </c:pt>
                  <c:pt idx="6">
                    <c:v>7.</c:v>
                  </c:pt>
                </c:lvl>
              </c:multiLvlStrCache>
            </c:multiLvlStrRef>
          </c:cat>
          <c:val>
            <c:numRef>
              <c:f>Analiza!$C$7:$C$13</c:f>
              <c:numCache>
                <c:formatCode>General</c:formatCode>
                <c:ptCount val="7"/>
                <c:pt idx="0">
                  <c:v>702</c:v>
                </c:pt>
                <c:pt idx="1">
                  <c:v>343</c:v>
                </c:pt>
                <c:pt idx="2">
                  <c:v>294</c:v>
                </c:pt>
                <c:pt idx="3">
                  <c:v>177</c:v>
                </c:pt>
                <c:pt idx="4">
                  <c:v>171</c:v>
                </c:pt>
                <c:pt idx="5">
                  <c:v>140</c:v>
                </c:pt>
                <c:pt idx="6">
                  <c:v>140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solidFill>
        <a:schemeClr val="tx1"/>
      </a:solidFill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Latn-RS" sz="1600" dirty="0" smtClean="0"/>
            <a:t>Gradske uprave</a:t>
          </a:r>
          <a:endParaRPr lang="sr-Cyrl-RS" sz="1600" dirty="0"/>
        </a:p>
        <a:p>
          <a:r>
            <a:rPr lang="sr-Latn-RS" sz="1600" dirty="0" smtClean="0"/>
            <a:t>Gradonačelnik</a:t>
          </a:r>
          <a:endParaRPr lang="sr-Cyrl-RS" sz="1600" dirty="0"/>
        </a:p>
        <a:p>
          <a:r>
            <a:rPr lang="sr-Latn-RS" sz="1600" dirty="0" smtClean="0"/>
            <a:t>Gradsko veće</a:t>
          </a:r>
          <a:endParaRPr lang="sr-Cyrl-RS" sz="1600" dirty="0"/>
        </a:p>
        <a:p>
          <a:r>
            <a:rPr lang="sr-Latn-RS" sz="1600" dirty="0" smtClean="0"/>
            <a:t>Skupština grada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 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Latn-RS" sz="1200" dirty="0" smtClean="0"/>
            <a:t>Osnovne škole</a:t>
          </a:r>
          <a:r>
            <a:rPr lang="sr-Cyrl-RS" sz="1200" dirty="0" smtClean="0"/>
            <a:t> </a:t>
          </a:r>
          <a:endParaRPr lang="sr-Cyrl-RS" sz="1200" dirty="0"/>
        </a:p>
        <a:p>
          <a:r>
            <a:rPr lang="sr-Latn-RS" sz="1200" dirty="0" smtClean="0"/>
            <a:t>Srednje</a:t>
          </a:r>
          <a:br>
            <a:rPr lang="sr-Latn-RS" sz="1200" dirty="0" smtClean="0"/>
          </a:br>
          <a:r>
            <a:rPr lang="sr-Latn-RS" sz="1200" dirty="0" smtClean="0"/>
            <a:t>škole</a:t>
          </a:r>
          <a:endParaRPr lang="sr-Cyrl-RS" sz="1200" dirty="0"/>
        </a:p>
        <a:p>
          <a:r>
            <a:rPr lang="sr-Latn-RS" sz="1200" dirty="0" smtClean="0"/>
            <a:t>Dom</a:t>
          </a:r>
          <a:br>
            <a:rPr lang="sr-Latn-RS" sz="1200" dirty="0" smtClean="0"/>
          </a:br>
          <a:r>
            <a:rPr lang="sr-Latn-RS" sz="1200" dirty="0" smtClean="0"/>
            <a:t>zdravlja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GB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GB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Latn-RS" sz="3000" dirty="0" smtClean="0"/>
            <a:t>Na</a:t>
          </a:r>
          <a:r>
            <a:rPr lang="sr-Cyrl-RS" sz="3000" dirty="0" smtClean="0"/>
            <a:t> </a:t>
          </a:r>
          <a:r>
            <a:rPr lang="sr-Latn-RS" sz="3000" dirty="0" smtClean="0"/>
            <a:t>osnovu</a:t>
          </a:r>
          <a:r>
            <a:rPr lang="sr-Cyrl-RS" sz="3000" dirty="0" smtClean="0"/>
            <a:t> </a:t>
          </a:r>
          <a:r>
            <a:rPr lang="sr-Latn-RS" sz="3000" dirty="0" smtClean="0"/>
            <a:t>čega se</a:t>
          </a:r>
          <a:r>
            <a:rPr lang="sr-Cyrl-RS" sz="3000" dirty="0" smtClean="0"/>
            <a:t> </a:t>
          </a:r>
          <a:r>
            <a:rPr lang="sr-Latn-RS" sz="3000" dirty="0" smtClean="0"/>
            <a:t>donosi</a:t>
          </a:r>
          <a:r>
            <a:rPr lang="sr-Cyrl-RS" sz="3000" dirty="0" smtClean="0"/>
            <a:t> </a:t>
          </a:r>
          <a:r>
            <a:rPr lang="sr-Latn-RS" sz="3000" dirty="0" smtClean="0"/>
            <a:t>budžet</a:t>
          </a:r>
          <a:r>
            <a:rPr lang="en-US" sz="3000" dirty="0" smtClean="0"/>
            <a:t>? </a:t>
          </a:r>
          <a:endParaRPr lang="en-US" sz="3000" dirty="0"/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Latn-RS" sz="1400" dirty="0" smtClean="0"/>
            <a:t>Zakonski propisi</a:t>
          </a:r>
          <a:r>
            <a:rPr lang="sr-Cyrl-RS" sz="1400" dirty="0" smtClean="0"/>
            <a:t>:</a:t>
          </a:r>
          <a:endParaRPr lang="sr-Cyrl-RS" sz="1400" dirty="0"/>
        </a:p>
        <a:p>
          <a:pPr algn="l"/>
          <a:r>
            <a:rPr lang="sr-Latn-RS" sz="1400" dirty="0" smtClean="0"/>
            <a:t>Zakon o finansiranju lokalne samouprave</a:t>
          </a:r>
          <a:r>
            <a:rPr lang="sr-Cyrl-RS" sz="1400" dirty="0" smtClean="0"/>
            <a:t>,</a:t>
          </a:r>
          <a:endParaRPr lang="sr-Latn-RS" sz="1400" dirty="0"/>
        </a:p>
        <a:p>
          <a:pPr algn="l"/>
          <a:r>
            <a:rPr lang="sr-Latn-RS" sz="1400" dirty="0" smtClean="0"/>
            <a:t>Zakon o budžetskom sistemu</a:t>
          </a:r>
          <a:r>
            <a:rPr lang="sr-Cyrl-RS" sz="1400" dirty="0" smtClean="0"/>
            <a:t>,</a:t>
          </a:r>
          <a:endParaRPr lang="sr-Latn-RS" sz="1400" dirty="0"/>
        </a:p>
        <a:p>
          <a:pPr algn="l"/>
          <a:r>
            <a:rPr lang="sr-Latn-RS" sz="1400" dirty="0" smtClean="0"/>
            <a:t>Zakon o lokalnoj samoupravi</a:t>
          </a:r>
          <a:r>
            <a:rPr lang="sr-Cyrl-RS" sz="1400" dirty="0" smtClean="0"/>
            <a:t>, </a:t>
          </a:r>
          <a:endParaRPr lang="sr-Latn-RS" sz="1400" dirty="0"/>
        </a:p>
        <a:p>
          <a:pPr algn="l"/>
          <a:r>
            <a:rPr lang="pl-PL" sz="1400" dirty="0" smtClean="0"/>
            <a:t>Uputstvo </a:t>
          </a:r>
          <a:r>
            <a:rPr lang="sr-Latn-RS" sz="1400" dirty="0" smtClean="0"/>
            <a:t>Ministarstva finansija </a:t>
          </a:r>
          <a:r>
            <a:rPr lang="pl-PL" sz="1400" dirty="0" smtClean="0"/>
            <a:t>za pripremu Odluke o budžetu lokalne vlasti za 2021. godinu i projekcija za 2022. i 2023. godinu</a:t>
          </a:r>
          <a:endParaRPr lang="sr-Cyrl-RS" sz="1400" dirty="0"/>
        </a:p>
        <a:p>
          <a:pPr algn="l"/>
          <a:r>
            <a:rPr lang="sr-Latn-RS" sz="1400" dirty="0" smtClean="0">
              <a:solidFill>
                <a:schemeClr val="tx1"/>
              </a:solidFill>
            </a:rPr>
            <a:t>Svi posebni propisi kojima su utvrđene nadležnosti JLS</a:t>
          </a:r>
          <a:endParaRPr lang="sr-Cyrl-RS" sz="1400" dirty="0">
            <a:solidFill>
              <a:schemeClr val="tx1"/>
            </a:solidFill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Latn-RS" sz="1400" dirty="0" smtClean="0"/>
            <a:t>Potrebe budžetskih korisnika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Latn-RS" sz="1400" dirty="0" smtClean="0"/>
            <a:t>Započeti projekti iz ranijih godina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Latn-RS" sz="1400" dirty="0" smtClean="0"/>
            <a:t>Ostvarenje prošlogodišnjeg budžeta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  <dgm:t>
        <a:bodyPr/>
        <a:lstStyle/>
        <a:p>
          <a:endParaRPr lang="en-GB"/>
        </a:p>
      </dgm:t>
    </dgm:pt>
    <dgm:pt modelId="{61AA8207-A6A4-4905-9FD1-93C90724B340}" type="pres">
      <dgm:prSet presAssocID="{F2167233-387A-4C2A-92FA-201B800AF2E5}" presName="connTx" presStyleLbl="parChTrans1D2" presStyleIdx="0" presStyleCnt="4"/>
      <dgm:spPr/>
      <dgm:t>
        <a:bodyPr/>
        <a:lstStyle/>
        <a:p>
          <a:endParaRPr lang="en-GB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1" presStyleCnt="4"/>
      <dgm:spPr/>
      <dgm:t>
        <a:bodyPr/>
        <a:lstStyle/>
        <a:p>
          <a:endParaRPr lang="en-GB"/>
        </a:p>
      </dgm:t>
    </dgm:pt>
    <dgm:pt modelId="{92BF821D-14E3-40BB-B3C5-212A94A9CA22}" type="pres">
      <dgm:prSet presAssocID="{9324F21A-CF22-404B-991C-F0FAD04F1E1A}" presName="connTx" presStyleLbl="parChTrans1D2" presStyleIdx="1" presStyleCnt="4"/>
      <dgm:spPr/>
      <dgm:t>
        <a:bodyPr/>
        <a:lstStyle/>
        <a:p>
          <a:endParaRPr lang="en-GB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1" presStyleCnt="4" custScaleX="189844" custScaleY="48152" custLinFactNeighborX="937" custLinFactNeighborY="254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2" presStyleCnt="4"/>
      <dgm:spPr/>
      <dgm:t>
        <a:bodyPr/>
        <a:lstStyle/>
        <a:p>
          <a:endParaRPr lang="en-GB"/>
        </a:p>
      </dgm:t>
    </dgm:pt>
    <dgm:pt modelId="{7E8E6685-0078-4B86-BC52-3A0FBAF76686}" type="pres">
      <dgm:prSet presAssocID="{F68F9F1A-A0AC-4627-BB76-A21CB9C16ACA}" presName="connTx" presStyleLbl="parChTrans1D2" presStyleIdx="2" presStyleCnt="4"/>
      <dgm:spPr/>
      <dgm:t>
        <a:bodyPr/>
        <a:lstStyle/>
        <a:p>
          <a:endParaRPr lang="en-GB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2" presStyleCnt="4" custScaleX="189844" custScaleY="48056" custLinFactNeighborX="937" custLinFactNeighborY="498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  <dgm:t>
        <a:bodyPr/>
        <a:lstStyle/>
        <a:p>
          <a:endParaRPr lang="en-GB"/>
        </a:p>
      </dgm:t>
    </dgm:pt>
    <dgm:pt modelId="{EE9BE54A-48D2-43A6-AD4C-394C0EDDA292}" type="pres">
      <dgm:prSet presAssocID="{B764CED6-B38C-4590-855F-1F4460EB1A27}" presName="connTx" presStyleLbl="parChTrans1D2" presStyleIdx="3" presStyleCnt="4"/>
      <dgm:spPr/>
      <dgm:t>
        <a:bodyPr/>
        <a:lstStyle/>
        <a:p>
          <a:endParaRPr lang="en-GB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 custLinFactNeighborX="937" custLinFactNeighborY="572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C3F3E9EA-BE7C-42FA-A974-B6909D195A40}" srcId="{00360BBF-6709-42DA-A6DE-B8193ABE792F}" destId="{CACC7C31-0A19-4B77-8109-9AAB9EC25D20}" srcOrd="2" destOrd="0" parTransId="{F68F9F1A-A0AC-4627-BB76-A21CB9C16ACA}" sibTransId="{D22C3584-0D16-4A12-B343-F9C335256014}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4EE02A3D-8F83-4292-A026-1515ED03FF36}" srcId="{00360BBF-6709-42DA-A6DE-B8193ABE792F}" destId="{12F72430-90C8-46E7-9363-A8933111BAFD}" srcOrd="1" destOrd="0" parTransId="{9324F21A-CF22-404B-991C-F0FAD04F1E1A}" sibTransId="{DF00040C-AB67-4D43-B520-7E02E511DCB9}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2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3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4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5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Latn-RS" sz="1300" dirty="0" smtClean="0">
              <a:solidFill>
                <a:schemeClr val="bg1"/>
              </a:solidFill>
            </a:rPr>
            <a:t>Sredstva iz ostalih izvora</a:t>
          </a:r>
          <a:r>
            <a:rPr lang="sr-Cyrl-RS" sz="1300" dirty="0" smtClean="0">
              <a:solidFill>
                <a:schemeClr val="bg1"/>
              </a:solidFill>
            </a:rPr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2.8</a:t>
          </a:r>
          <a:r>
            <a:rPr lang="en-US" sz="1200" b="1" u="sng" dirty="0" smtClean="0">
              <a:solidFill>
                <a:schemeClr val="bg1"/>
              </a:solidFill>
            </a:rPr>
            <a:t>82</a:t>
          </a:r>
          <a:r>
            <a:rPr lang="sr-Latn-RS" sz="1200" b="1" u="sng" dirty="0" smtClean="0">
              <a:solidFill>
                <a:schemeClr val="bg1"/>
              </a:solidFill>
            </a:rPr>
            <a:t>.000.000</a:t>
          </a:r>
          <a:endParaRPr lang="en-US" sz="1300" b="1" u="sng" dirty="0">
            <a:solidFill>
              <a:schemeClr val="bg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sr-Latn-RS" dirty="0" smtClean="0"/>
            <a:t>Preneta sredstva iz ranijih godina</a:t>
          </a:r>
          <a:r>
            <a:rPr lang="sr-Cyrl-RS" dirty="0" smtClean="0">
              <a:solidFill>
                <a:srgbClr val="FF0000"/>
              </a:solidFill>
            </a:rPr>
            <a:t> </a:t>
          </a:r>
          <a:r>
            <a:rPr lang="sr-Latn-RS" dirty="0" smtClean="0">
              <a:solidFill>
                <a:srgbClr val="FF0000"/>
              </a:solidFill>
            </a:rPr>
            <a:t> </a:t>
          </a:r>
          <a:r>
            <a:rPr lang="en-US" b="1" u="sng" dirty="0" smtClean="0"/>
            <a:t>70</a:t>
          </a:r>
          <a:r>
            <a:rPr lang="sr-Latn-RS" b="1" u="sng" dirty="0" smtClean="0"/>
            <a:t>.000.000</a:t>
          </a:r>
          <a:endParaRPr lang="en-US" b="1" u="sng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Latn-RS" dirty="0" smtClean="0"/>
            <a:t>Primanja od prodaje nefinansijske imovine </a:t>
          </a:r>
          <a:r>
            <a:rPr lang="en-US" b="1" u="sng" dirty="0" smtClean="0">
              <a:solidFill>
                <a:schemeClr val="bg1"/>
              </a:solidFill>
            </a:rPr>
            <a:t>16</a:t>
          </a:r>
          <a:r>
            <a:rPr lang="sr-Latn-RS" b="1" u="sng" dirty="0" smtClean="0">
              <a:solidFill>
                <a:schemeClr val="bg1"/>
              </a:solidFill>
            </a:rPr>
            <a:t>0.000.000</a:t>
          </a:r>
          <a:endParaRPr lang="en-US" b="1" u="sng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sr-Latn-RS" b="1" dirty="0" smtClean="0"/>
            <a:t>Ukupan budžet grada</a:t>
          </a:r>
          <a:r>
            <a:rPr lang="sr-Cyrl-RS" b="1" dirty="0" smtClean="0"/>
            <a:t> </a:t>
          </a:r>
          <a:r>
            <a:rPr lang="sr-Latn-RS" b="1" u="sng" dirty="0" smtClean="0">
              <a:solidFill>
                <a:schemeClr val="bg1"/>
              </a:solidFill>
            </a:rPr>
            <a:t>3.</a:t>
          </a:r>
          <a:r>
            <a:rPr lang="en-US" b="1" u="sng" dirty="0" smtClean="0">
              <a:solidFill>
                <a:schemeClr val="bg1"/>
              </a:solidFill>
            </a:rPr>
            <a:t>112</a:t>
          </a:r>
          <a:r>
            <a:rPr lang="sr-Latn-RS" b="1" u="sng" dirty="0" smtClean="0">
              <a:solidFill>
                <a:schemeClr val="bg1"/>
              </a:solidFill>
            </a:rPr>
            <a:t>.000.000</a:t>
          </a:r>
          <a:endParaRPr lang="en-US" b="1" u="sng" dirty="0">
            <a:solidFill>
              <a:schemeClr val="bg1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GB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GB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09086" custScaleY="9887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/>
      <dgm:spPr/>
      <dgm:t>
        <a:bodyPr/>
        <a:lstStyle/>
        <a:p>
          <a:endParaRPr lang="en-GB"/>
        </a:p>
      </dgm:t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 smtClean="0"/>
            <a:t>Poreski prihodi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Latn-RS" altLang="en-US" sz="1400" noProof="0" dirty="0" smtClean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Latn-RS" b="1" dirty="0" smtClean="0"/>
            <a:t>Donacije i</a:t>
          </a:r>
          <a:br>
            <a:rPr lang="sr-Latn-RS" b="1" dirty="0" smtClean="0"/>
          </a:br>
          <a:r>
            <a:rPr lang="sr-Latn-RS" b="1" dirty="0" smtClean="0"/>
            <a:t>transferi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vi-VN" sz="1400" b="1" dirty="0" smtClean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dirty="0" smtClean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dirty="0" smtClean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dirty="0" smtClean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 smtClean="0"/>
            <a:t>Neporeski </a:t>
          </a:r>
          <a:br>
            <a:rPr lang="sr-Latn-RS" b="1" dirty="0" smtClean="0"/>
          </a:br>
          <a:r>
            <a:rPr lang="sr-Latn-RS" b="1" dirty="0" smtClean="0"/>
            <a:t>prihodi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noProof="0" dirty="0" smtClean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 smtClean="0"/>
            <a:t>Primanja od prodaje nefinansijske imovine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just"/>
          <a:r>
            <a:rPr lang="sr-Latn-RS" sz="1400" noProof="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  <a:endParaRPr lang="sr-Latn-RS" sz="1400" noProof="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 smtClean="0"/>
            <a:t>Preneta sredstva iz ranijih godina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</a:t>
          </a:r>
          <a:r>
            <a:rPr lang="en-US" altLang="en-US" sz="1400" dirty="0" err="1" smtClean="0"/>
            <a:t>Predstavljaju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višak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prihoda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budžeta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grada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koji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nisu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potrošeni</a:t>
          </a:r>
          <a:r>
            <a:rPr lang="en-US" altLang="en-US" sz="1400" dirty="0" smtClean="0"/>
            <a:t> u </a:t>
          </a:r>
          <a:r>
            <a:rPr lang="en-US" altLang="en-US" sz="1400" dirty="0" err="1" smtClean="0"/>
            <a:t>prethodnoj</a:t>
          </a:r>
          <a:r>
            <a:rPr lang="en-US" altLang="en-US" sz="1400" dirty="0" smtClean="0"/>
            <a:t>  </a:t>
          </a:r>
          <a:r>
            <a:rPr lang="en-US" altLang="en-US" sz="1400" dirty="0" err="1" smtClean="0"/>
            <a:t>budžetskoj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godini</a:t>
          </a:r>
          <a:r>
            <a:rPr lang="en-US" altLang="en-US" sz="1400" dirty="0" smtClean="0"/>
            <a:t>   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385D1D-92EB-445D-B736-940004751C79}" type="pres">
      <dgm:prSet presAssocID="{0C844461-76DE-4FEA-A87D-23440AD6FC2E}" presName="bracket" presStyleLbl="parChTrans1D1" presStyleIdx="0" presStyleCnt="5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930D30-96BC-4D43-B65A-EE88C46DBE48}" type="pres">
      <dgm:prSet presAssocID="{E1B79EE1-1157-4302-AB0B-8FEDC81165FD}" presName="bracket" presStyleLbl="parChTrans1D1" presStyleIdx="1" presStyleCnt="5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D1633C-A097-4A5A-8269-B04E98857E56}" type="pres">
      <dgm:prSet presAssocID="{E055884F-7426-4921-A0E5-9CA56A76B49A}" presName="bracket" presStyleLbl="parChTrans1D1" presStyleIdx="2" presStyleCnt="5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5AB433-2559-485A-A03D-C32F36288071}" type="pres">
      <dgm:prSet presAssocID="{28888755-727E-436B-B2F2-DA7896544A65}" presName="bracket" presStyleLbl="parChTrans1D1" presStyleIdx="3" presStyleCnt="5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45F59F-6101-48DE-ABCC-EC5351843F5B}" type="pres">
      <dgm:prSet presAssocID="{E1AD8724-28DC-48C5-B75E-B0D1F33E6279}" presName="bracket" presStyleLbl="parChTrans1D1" presStyleIdx="4" presStyleCnt="5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4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C3FF0216-0C3D-49E3-97BA-BD3CECD08547}" type="presParOf" srcId="{EFEB1020-9C17-48DC-BBE0-54FA743F9F75}" destId="{2B991069-479A-498A-AF83-5B33CD9F12C6}" srcOrd="8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Latn-RS" dirty="0" smtClean="0"/>
            <a:t>Ukupni</a:t>
          </a:r>
          <a:r>
            <a:rPr lang="sr-Cyrl-RS" dirty="0" smtClean="0"/>
            <a:t> </a:t>
          </a:r>
          <a:r>
            <a:rPr lang="sr-Latn-RS" dirty="0" smtClean="0"/>
            <a:t>budžetski prihodi i primanja</a:t>
          </a:r>
          <a:r>
            <a:rPr lang="sr-Cyrl-RS" dirty="0" smtClean="0"/>
            <a:t>  </a:t>
          </a:r>
          <a:r>
            <a:rPr lang="sr-Latn-RS" b="1" u="sng" dirty="0" smtClean="0">
              <a:solidFill>
                <a:schemeClr val="bg1"/>
              </a:solidFill>
            </a:rPr>
            <a:t>3.</a:t>
          </a:r>
          <a:r>
            <a:rPr lang="en-US" b="1" u="sng" dirty="0" smtClean="0">
              <a:solidFill>
                <a:schemeClr val="bg1"/>
              </a:solidFill>
            </a:rPr>
            <a:t>112</a:t>
          </a:r>
          <a:r>
            <a:rPr lang="sr-Latn-RS" b="1" u="sng" dirty="0" smtClean="0">
              <a:solidFill>
                <a:schemeClr val="bg1"/>
              </a:solidFill>
            </a:rPr>
            <a:t>.000.000</a:t>
          </a:r>
          <a:r>
            <a:rPr lang="sr-Cyrl-RS" dirty="0" smtClean="0"/>
            <a:t> </a:t>
          </a:r>
          <a:r>
            <a:rPr lang="sr-Latn-RS" dirty="0" smtClean="0"/>
            <a:t>dinara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/>
      <dgm:spPr/>
      <dgm:t>
        <a:bodyPr/>
        <a:lstStyle/>
        <a:p>
          <a:pPr algn="ctr"/>
          <a:r>
            <a:rPr lang="sr-Latn-RS" sz="1050" dirty="0" smtClean="0"/>
            <a:t>Prihodi od poreza</a:t>
          </a:r>
          <a:r>
            <a:rPr lang="sr-Cyrl-RS" sz="1050" dirty="0" smtClean="0"/>
            <a:t>  </a:t>
          </a:r>
          <a:r>
            <a:rPr lang="sr-Latn-RS" sz="1100" b="1" u="sng" dirty="0" smtClean="0">
              <a:solidFill>
                <a:schemeClr val="bg1"/>
              </a:solidFill>
            </a:rPr>
            <a:t>1.</a:t>
          </a:r>
          <a:r>
            <a:rPr lang="en-US" sz="1100" b="1" u="sng" dirty="0" smtClean="0">
              <a:solidFill>
                <a:schemeClr val="bg1"/>
              </a:solidFill>
            </a:rPr>
            <a:t>444</a:t>
          </a:r>
          <a:r>
            <a:rPr lang="sr-Latn-RS" sz="1100" b="1" u="sng" dirty="0" smtClean="0">
              <a:solidFill>
                <a:schemeClr val="bg1"/>
              </a:solidFill>
            </a:rPr>
            <a:t>.</a:t>
          </a:r>
          <a:r>
            <a:rPr lang="en-US" sz="1100" b="1" u="sng" dirty="0" smtClean="0">
              <a:solidFill>
                <a:schemeClr val="bg1"/>
              </a:solidFill>
            </a:rPr>
            <a:t>80</a:t>
          </a:r>
          <a:r>
            <a:rPr lang="sr-Latn-RS" sz="1100" b="1" u="sng" dirty="0" smtClean="0">
              <a:solidFill>
                <a:schemeClr val="bg1"/>
              </a:solidFill>
            </a:rPr>
            <a:t>0.000</a:t>
          </a:r>
          <a:r>
            <a:rPr lang="sr-Cyrl-RS" sz="1100" b="1" u="sng" dirty="0" smtClean="0">
              <a:solidFill>
                <a:schemeClr val="bg1"/>
              </a:solidFill>
            </a:rPr>
            <a:t> </a:t>
          </a:r>
          <a:r>
            <a:rPr lang="sr-Cyrl-RS" sz="1100" u="sng" dirty="0" smtClean="0">
              <a:solidFill>
                <a:srgbClr val="FF0000"/>
              </a:solidFill>
            </a:rPr>
            <a:t> </a:t>
          </a:r>
          <a:r>
            <a:rPr lang="sr-Cyrl-RS" sz="1050" dirty="0" smtClean="0">
              <a:solidFill>
                <a:srgbClr val="FF0000"/>
              </a:solidFill>
            </a:rPr>
            <a:t>  </a:t>
          </a:r>
          <a:r>
            <a:rPr lang="sr-Cyrl-RS" sz="1050" dirty="0" smtClean="0"/>
            <a:t>    </a:t>
          </a:r>
          <a:r>
            <a:rPr lang="sr-Latn-RS" sz="1050" dirty="0" smtClean="0"/>
            <a:t>dinara</a:t>
          </a:r>
          <a:endParaRPr lang="en-US" sz="1050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/>
      <dgm:spPr/>
      <dgm:t>
        <a:bodyPr/>
        <a:lstStyle/>
        <a:p>
          <a:pPr algn="ctr"/>
          <a:r>
            <a:rPr lang="sr-Latn-RS" sz="1100" dirty="0" smtClean="0"/>
            <a:t>Donacije i transferi</a:t>
          </a:r>
          <a:r>
            <a:rPr lang="sr-Cyrl-RS" sz="1100" dirty="0" smtClean="0"/>
            <a:t> </a:t>
          </a:r>
          <a:r>
            <a:rPr lang="en-US" sz="1200" b="1" u="sng" dirty="0" smtClean="0">
              <a:solidFill>
                <a:schemeClr val="bg1"/>
              </a:solidFill>
            </a:rPr>
            <a:t>926</a:t>
          </a:r>
          <a:r>
            <a:rPr lang="sr-Latn-RS" sz="1200" b="1" u="sng" dirty="0" smtClean="0">
              <a:solidFill>
                <a:schemeClr val="bg1"/>
              </a:solidFill>
            </a:rPr>
            <a:t>.000.000</a:t>
          </a:r>
          <a:r>
            <a:rPr lang="sr-Latn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tx1"/>
              </a:solidFill>
            </a:rPr>
            <a:t>dinara</a:t>
          </a:r>
          <a:endParaRPr lang="en-US" sz="1100" dirty="0">
            <a:solidFill>
              <a:schemeClr val="tx1"/>
            </a:solidFill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/>
      <dgm:spPr/>
      <dgm:t>
        <a:bodyPr/>
        <a:lstStyle/>
        <a:p>
          <a:pPr algn="ctr"/>
          <a:r>
            <a:rPr lang="sr-Latn-RS" sz="1100" dirty="0" smtClean="0"/>
            <a:t>Drugi prihodi</a:t>
          </a:r>
          <a:r>
            <a:rPr lang="sr-Cyrl-RS" sz="1100" dirty="0" smtClean="0"/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5</a:t>
          </a:r>
          <a:r>
            <a:rPr lang="en-US" sz="1200" b="1" u="sng" dirty="0" smtClean="0">
              <a:solidFill>
                <a:schemeClr val="bg1"/>
              </a:solidFill>
            </a:rPr>
            <a:t>11</a:t>
          </a:r>
          <a:r>
            <a:rPr lang="sr-Latn-RS" sz="1200" b="1" u="sng" dirty="0" smtClean="0">
              <a:solidFill>
                <a:schemeClr val="bg1"/>
              </a:solidFill>
            </a:rPr>
            <a:t>.</a:t>
          </a:r>
          <a:r>
            <a:rPr lang="en-US" sz="1200" b="1" u="sng" dirty="0" smtClean="0">
              <a:solidFill>
                <a:schemeClr val="bg1"/>
              </a:solidFill>
            </a:rPr>
            <a:t>20</a:t>
          </a:r>
          <a:r>
            <a:rPr lang="sr-Latn-RS" sz="1200" b="1" u="sng" dirty="0" smtClean="0">
              <a:solidFill>
                <a:schemeClr val="bg1"/>
              </a:solidFill>
            </a:rPr>
            <a:t>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/>
            <a:t>dinara</a:t>
          </a:r>
          <a:endParaRPr lang="en-US" sz="1100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 custT="1"/>
      <dgm:spPr/>
      <dgm:t>
        <a:bodyPr/>
        <a:lstStyle/>
        <a:p>
          <a:pPr algn="ctr"/>
          <a:r>
            <a:rPr lang="sr-Latn-RS" sz="1100" dirty="0" smtClean="0"/>
            <a:t>Primanja od prodaje nefinansijske imovine</a:t>
          </a:r>
          <a:r>
            <a:rPr lang="sr-Cyrl-RS" sz="1100" dirty="0" smtClean="0"/>
            <a:t> </a:t>
          </a:r>
          <a:r>
            <a:rPr lang="en-US" sz="1200" b="1" u="sng" dirty="0" smtClean="0">
              <a:solidFill>
                <a:schemeClr val="bg1"/>
              </a:solidFill>
            </a:rPr>
            <a:t>160</a:t>
          </a:r>
          <a:r>
            <a:rPr lang="sr-Latn-RS" sz="1200" b="1" u="sng" dirty="0" smtClean="0">
              <a:solidFill>
                <a:schemeClr val="bg1"/>
              </a:solidFill>
            </a:rPr>
            <a:t>.000.000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/>
            <a:t>dinara</a:t>
          </a:r>
          <a:endParaRPr lang="en-US" sz="1100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Latn-RS" sz="1100" dirty="0" smtClean="0"/>
            <a:t>Preneta sredstva iz ranijih godina </a:t>
          </a:r>
          <a:r>
            <a:rPr lang="en-US" sz="1200" b="1" u="sng" dirty="0" smtClean="0">
              <a:solidFill>
                <a:schemeClr val="bg1"/>
              </a:solidFill>
            </a:rPr>
            <a:t>70</a:t>
          </a:r>
          <a:r>
            <a:rPr lang="sr-Latn-RS" sz="1200" b="1" u="sng" dirty="0" smtClean="0">
              <a:solidFill>
                <a:schemeClr val="bg1"/>
              </a:solidFill>
            </a:rPr>
            <a:t>.000.000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/>
            <a:t>dinara</a:t>
          </a:r>
          <a:endParaRPr lang="en-US" sz="11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6"/>
      <dgm:spPr/>
      <dgm:t>
        <a:bodyPr/>
        <a:lstStyle/>
        <a:p>
          <a:endParaRPr lang="en-GB"/>
        </a:p>
      </dgm:t>
    </dgm:pt>
    <dgm:pt modelId="{63432802-399F-407F-AC10-7219543A0326}" type="pres">
      <dgm:prSet presAssocID="{DB1A1606-130D-4B45-9553-0A0B804495DF}" presName="node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9BFEB2-6844-4A2C-8DC2-780280CBA079}" type="pres">
      <dgm:prSet presAssocID="{AEA7499A-114B-4146-9776-CDD8ACEC6B39}" presName="node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DE88A7-5745-4E4F-A7A8-F71A4DA0D5F2}" type="pres">
      <dgm:prSet presAssocID="{BF71EFAE-EC9F-46E9-BD2A-1686637595DA}" presName="node" presStyleLbl="vennNode1" presStyleIdx="3" presStyleCnt="6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DE4213-15E1-4436-8045-C055E8A54EDE}" type="pres">
      <dgm:prSet presAssocID="{40EF3D92-C4CB-4CBC-8AED-087234C53764}" presName="node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C69A2CE-A671-47B5-8CD8-544465E52E9C}" type="pres">
      <dgm:prSet presAssocID="{15426A40-9AD2-4153-8230-E20BC4B11534}" presName="node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4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AB36D377-182D-4F38-A7FA-BE410BDE00D5}" type="presParOf" srcId="{1FB746E2-D736-4446-8093-C865FE09A112}" destId="{FC69A2CE-A671-47B5-8CD8-544465E52E9C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 smtClean="0"/>
            <a:t>Rashodi za zaposlene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Latn-RS" sz="1400" b="1" noProof="0" dirty="0" smtClean="0"/>
            <a:t>Rashodi za zaposlene </a:t>
          </a:r>
          <a:r>
            <a:rPr lang="sr-Latn-RS" sz="1400" noProof="0" dirty="0" smtClean="0"/>
            <a:t>predstavljaju sve troškove za zaposlene, kako u upravi tako i kod budžetskih korisnika 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Latn-RS" b="1" dirty="0" smtClean="0"/>
            <a:t>Korišćenje</a:t>
          </a:r>
          <a:br>
            <a:rPr lang="sr-Latn-RS" b="1" dirty="0" smtClean="0"/>
          </a:br>
          <a:r>
            <a:rPr lang="sr-Latn-RS" b="1" dirty="0" smtClean="0"/>
            <a:t>roba i usluga</a:t>
          </a:r>
          <a:r>
            <a:rPr lang="sr-Cyrl-RS" b="1" dirty="0" smtClean="0"/>
            <a:t>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Latn-RS" sz="1400" b="1" noProof="0" dirty="0" smtClean="0"/>
            <a:t>Korišćenje roba i usluga </a:t>
          </a:r>
          <a:r>
            <a:rPr lang="sr-Latn-RS" sz="1400" b="0" noProof="0" dirty="0" smtClean="0"/>
            <a:t>obuhvataju stalne troškove, putne troškove, usluge po ugovoru, specijalizovane usluge, troškove materijala i tekuće popravke i održavanje.</a:t>
          </a:r>
          <a:endParaRPr lang="sr-Latn-RS" sz="1400" b="0" noProof="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 smtClean="0"/>
            <a:t>Dotacije i transferi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Latn-RS" sz="1400" b="1" noProof="0" dirty="0" smtClean="0"/>
            <a:t>Dotacije i transferi </a:t>
          </a:r>
          <a:r>
            <a:rPr lang="sr-Latn-RS" sz="1400" noProof="0" dirty="0" smtClean="0"/>
            <a:t>su troškovi koje lokalna samouprava ima za isplatu institucijama koje su u primarnoj nadležnosti centralnog/pokrajinskog nivoa kao što su škole, centar za socijalni rad, dom zdravlja.</a:t>
          </a:r>
          <a:endParaRPr lang="sr-Latn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 smtClean="0"/>
            <a:t>Ostali rashodi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 smtClean="0"/>
            <a:t>Ostali rashodi </a:t>
          </a:r>
          <a:r>
            <a:rPr lang="sr-Latn-RS" sz="1400" b="0" noProof="0" dirty="0" smtClean="0"/>
            <a:t>obuhvataju dotacije nevladinim organizacijama, poreze, takse, novčane kazne. </a:t>
          </a:r>
          <a:endParaRPr lang="sr-Latn-RS" sz="1400" b="0" noProof="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Latn-RS" b="1" dirty="0" smtClean="0"/>
            <a:t>Sibvencije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 smtClean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 smtClean="0"/>
            <a:t>Socijalna</a:t>
          </a:r>
          <a:br>
            <a:rPr lang="sr-Latn-RS" b="1" dirty="0" smtClean="0"/>
          </a:br>
          <a:r>
            <a:rPr lang="sr-Latn-RS" b="1" dirty="0" smtClean="0"/>
            <a:t>zaštita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 smtClean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Latn-RS" b="1" dirty="0" smtClean="0"/>
            <a:t>Budžetska</a:t>
          </a:r>
          <a:r>
            <a:rPr lang="sr-Cyrl-RS" b="1" dirty="0" smtClean="0"/>
            <a:t> </a:t>
          </a:r>
          <a:r>
            <a:rPr lang="sr-Latn-RS" b="1" dirty="0" smtClean="0"/>
            <a:t>rezerva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Latn-RS" sz="1400" b="1" noProof="0" dirty="0" smtClean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noProof="0" dirty="0" smtClean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dirty="0" smtClean="0">
              <a:latin typeface="Calibri" pitchFamily="34" charset="0"/>
              <a:cs typeface="Calibri" pitchFamily="34" charset="0"/>
            </a:rPr>
            <a:t>.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Latn-RS" b="1" dirty="0" smtClean="0"/>
            <a:t>Kapitalni</a:t>
          </a:r>
          <a:br>
            <a:rPr lang="sr-Latn-RS" b="1" dirty="0" smtClean="0"/>
          </a:br>
          <a:r>
            <a:rPr lang="sr-Latn-RS" b="1" dirty="0" smtClean="0"/>
            <a:t>izdaci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 smtClean="0">
              <a:latin typeface="+mn-lt"/>
            </a:rPr>
            <a:t>Kapitalni izdaci </a:t>
          </a:r>
          <a:r>
            <a:rPr lang="sr-Latn-RS" sz="1400" b="0" noProof="0" dirty="0" smtClean="0">
              <a:latin typeface="+mn-lt"/>
            </a:rPr>
            <a:t>su troškovi za izgradnju novih, ili investiciono održavanje postojećih objekata, nabavku opreme, mašina zemljišta i slično. </a:t>
          </a:r>
          <a:endParaRPr lang="sr-Latn-RS" sz="1400" b="0" noProof="0" dirty="0">
            <a:latin typeface="+mn-lt"/>
          </a:endParaRPr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Latn-RS" dirty="0" smtClean="0">
              <a:solidFill>
                <a:schemeClr val="bg1"/>
              </a:solidFill>
            </a:rPr>
            <a:t>Ukupni rashodi i izdaci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en-US" b="1" u="sng" dirty="0" smtClean="0">
              <a:solidFill>
                <a:schemeClr val="bg1"/>
              </a:solidFill>
            </a:rPr>
            <a:t>3.004.000</a:t>
          </a:r>
          <a:r>
            <a:rPr lang="sr-Latn-RS" b="1" u="sng" dirty="0" smtClean="0">
              <a:solidFill>
                <a:schemeClr val="bg1"/>
              </a:solidFill>
            </a:rPr>
            <a:t>.000</a:t>
          </a:r>
          <a:r>
            <a:rPr lang="sr-Latn-RS" dirty="0" smtClean="0">
              <a:solidFill>
                <a:srgbClr val="FF0000"/>
              </a:solidFill>
            </a:rPr>
            <a:t/>
          </a:r>
          <a:br>
            <a:rPr lang="sr-Latn-RS" dirty="0" smtClean="0">
              <a:solidFill>
                <a:srgbClr val="FF0000"/>
              </a:solidFill>
            </a:rPr>
          </a:br>
          <a:r>
            <a:rPr lang="sr-Latn-RS" dirty="0" smtClean="0">
              <a:solidFill>
                <a:schemeClr val="bg1"/>
              </a:solidFill>
            </a:rPr>
            <a:t>dinara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Korišćenje roba i usluga</a:t>
          </a:r>
          <a:r>
            <a:rPr lang="ru-RU" sz="1100" dirty="0" smtClean="0">
              <a:solidFill>
                <a:schemeClr val="bg1"/>
              </a:solidFill>
            </a:rPr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6</a:t>
          </a:r>
          <a:r>
            <a:rPr lang="en-US" sz="1200" b="1" u="sng" dirty="0" smtClean="0">
              <a:solidFill>
                <a:schemeClr val="bg1"/>
              </a:solidFill>
            </a:rPr>
            <a:t>53</a:t>
          </a:r>
          <a:r>
            <a:rPr lang="sr-Latn-RS" sz="1200" b="1" u="sng" dirty="0" smtClean="0">
              <a:solidFill>
                <a:schemeClr val="bg1"/>
              </a:solidFill>
            </a:rPr>
            <a:t>.</a:t>
          </a:r>
          <a:r>
            <a:rPr lang="en-US" sz="1200" b="1" u="sng" dirty="0" smtClean="0">
              <a:solidFill>
                <a:schemeClr val="bg1"/>
              </a:solidFill>
            </a:rPr>
            <a:t>825</a:t>
          </a:r>
          <a:r>
            <a:rPr lang="sr-Latn-RS" sz="1200" b="1" u="sng" dirty="0" smtClean="0">
              <a:solidFill>
                <a:schemeClr val="bg1"/>
              </a:solidFill>
            </a:rPr>
            <a:t>.000</a:t>
          </a:r>
          <a:r>
            <a:rPr lang="ru-RU" sz="11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 dirty="0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Subvencije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100" b="1" u="sng" dirty="0" smtClean="0">
              <a:solidFill>
                <a:schemeClr val="bg1"/>
              </a:solidFill>
            </a:rPr>
            <a:t>20.000.000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Kapitalni izdaci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en-US" sz="1100" b="1" u="sng" dirty="0" smtClean="0">
              <a:solidFill>
                <a:schemeClr val="bg1"/>
              </a:solidFill>
            </a:rPr>
            <a:t>647.30</a:t>
          </a:r>
          <a:r>
            <a:rPr lang="sr-Latn-RS" sz="1100" b="1" u="sng" dirty="0" smtClean="0">
              <a:solidFill>
                <a:schemeClr val="bg1"/>
              </a:solidFill>
            </a:rPr>
            <a:t>0.000</a:t>
          </a:r>
          <a:r>
            <a:rPr lang="sr-Cyrl-RS" sz="11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Rashodi za zaposlene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en-US" sz="1100" b="1" u="sng" dirty="0" smtClean="0">
              <a:solidFill>
                <a:schemeClr val="bg1"/>
              </a:solidFill>
            </a:rPr>
            <a:t>900.975</a:t>
          </a:r>
          <a:r>
            <a:rPr lang="sr-Latn-RS" sz="1100" b="1" u="sng" dirty="0" smtClean="0">
              <a:solidFill>
                <a:schemeClr val="bg1"/>
              </a:solidFill>
            </a:rPr>
            <a:t>.000</a:t>
          </a:r>
          <a:r>
            <a:rPr lang="sr-Cyrl-RS" sz="11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Socijalna pomoć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100" b="1" u="sng" dirty="0" smtClean="0">
              <a:solidFill>
                <a:schemeClr val="bg1"/>
              </a:solidFill>
            </a:rPr>
            <a:t>1</a:t>
          </a:r>
          <a:r>
            <a:rPr lang="en-US" sz="1100" b="1" u="sng" dirty="0" smtClean="0">
              <a:solidFill>
                <a:schemeClr val="bg1"/>
              </a:solidFill>
            </a:rPr>
            <a:t>69</a:t>
          </a:r>
          <a:r>
            <a:rPr lang="sr-Latn-RS" sz="1100" b="1" u="sng" dirty="0" smtClean="0">
              <a:solidFill>
                <a:schemeClr val="bg1"/>
              </a:solidFill>
            </a:rPr>
            <a:t>.</a:t>
          </a:r>
          <a:r>
            <a:rPr lang="en-US" sz="1100" b="1" u="sng" dirty="0" smtClean="0">
              <a:solidFill>
                <a:schemeClr val="bg1"/>
              </a:solidFill>
            </a:rPr>
            <a:t>4</a:t>
          </a:r>
          <a:r>
            <a:rPr lang="sr-Latn-RS" sz="1100" b="1" u="sng" dirty="0" smtClean="0">
              <a:solidFill>
                <a:schemeClr val="bg1"/>
              </a:solidFill>
            </a:rPr>
            <a:t>00.000</a:t>
          </a:r>
          <a:r>
            <a:rPr lang="sr-Cyrl-RS" sz="11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Dotacije i trasfri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en-US" sz="1100" b="1" u="sng" dirty="0" smtClean="0">
              <a:solidFill>
                <a:schemeClr val="bg1"/>
              </a:solidFill>
            </a:rPr>
            <a:t>329</a:t>
          </a:r>
          <a:r>
            <a:rPr lang="sr-Latn-RS" sz="1100" b="1" u="sng" dirty="0" smtClean="0">
              <a:solidFill>
                <a:schemeClr val="bg1"/>
              </a:solidFill>
            </a:rPr>
            <a:t>.700.000</a:t>
          </a:r>
          <a:r>
            <a:rPr lang="sr-Cyrl-RS" sz="1050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Ostali rashodi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100" b="1" u="sng" dirty="0" smtClean="0">
              <a:solidFill>
                <a:schemeClr val="bg1"/>
              </a:solidFill>
            </a:rPr>
            <a:t>2</a:t>
          </a:r>
          <a:r>
            <a:rPr lang="en-US" sz="1100" b="1" u="sng" dirty="0" smtClean="0">
              <a:solidFill>
                <a:schemeClr val="bg1"/>
              </a:solidFill>
            </a:rPr>
            <a:t>45</a:t>
          </a:r>
          <a:r>
            <a:rPr lang="sr-Latn-RS" sz="1100" b="1" u="sng" dirty="0" smtClean="0">
              <a:solidFill>
                <a:schemeClr val="bg1"/>
              </a:solidFill>
            </a:rPr>
            <a:t>.</a:t>
          </a:r>
          <a:r>
            <a:rPr lang="en-US" sz="1100" b="1" u="sng" dirty="0" smtClean="0">
              <a:solidFill>
                <a:schemeClr val="bg1"/>
              </a:solidFill>
            </a:rPr>
            <a:t>00</a:t>
          </a:r>
          <a:r>
            <a:rPr lang="sr-Latn-RS" sz="1100" b="1" u="sng" dirty="0" smtClean="0">
              <a:solidFill>
                <a:schemeClr val="bg1"/>
              </a:solidFill>
            </a:rPr>
            <a:t>0.000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Sredstva rezerve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100" b="1" u="sng" dirty="0" smtClean="0">
              <a:solidFill>
                <a:schemeClr val="bg1"/>
              </a:solidFill>
            </a:rPr>
            <a:t>6.500.000</a:t>
          </a:r>
          <a:r>
            <a:rPr lang="sr-Latn-RS" sz="1050" b="1" u="sng" dirty="0" smtClean="0">
              <a:solidFill>
                <a:schemeClr val="bg1"/>
              </a:solidFill>
            </a:rPr>
            <a:t/>
          </a:r>
          <a:br>
            <a:rPr lang="sr-Latn-RS" sz="1050" b="1" u="sng" dirty="0" smtClean="0">
              <a:solidFill>
                <a:schemeClr val="bg1"/>
              </a:solidFill>
            </a:rPr>
          </a:b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sr-Latn-RS" sz="1000" dirty="0" smtClean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BCE34A9-673E-443E-BB77-41129F125313}">
      <dgm:prSet phldrT="[Text]" custT="1"/>
      <dgm:spPr/>
      <dgm:t>
        <a:bodyPr/>
        <a:lstStyle/>
        <a:p>
          <a:r>
            <a:rPr lang="sr-Latn-RS" sz="1000" noProof="0" dirty="0" smtClean="0">
              <a:solidFill>
                <a:schemeClr val="bg1"/>
              </a:solidFill>
            </a:rPr>
            <a:t>Otplata kamata i prateći troškovi zaduživanja</a:t>
          </a:r>
          <a:r>
            <a:rPr lang="en-US" sz="1000" dirty="0" smtClean="0">
              <a:solidFill>
                <a:schemeClr val="bg1"/>
              </a:solidFill>
            </a:rPr>
            <a:t/>
          </a:r>
          <a:br>
            <a:rPr lang="en-US" sz="1000" dirty="0" smtClean="0">
              <a:solidFill>
                <a:schemeClr val="bg1"/>
              </a:solidFill>
            </a:rPr>
          </a:br>
          <a:r>
            <a:rPr lang="en-US" sz="1100" b="1" u="sng" dirty="0" smtClean="0">
              <a:solidFill>
                <a:schemeClr val="bg1"/>
              </a:solidFill>
            </a:rPr>
            <a:t>31.300.000 </a:t>
          </a:r>
          <a:r>
            <a:rPr lang="sr-Latn-RS" sz="1100" b="0" u="none" noProof="0" dirty="0" smtClean="0">
              <a:solidFill>
                <a:schemeClr val="bg1"/>
              </a:solidFill>
            </a:rPr>
            <a:t>dinara</a:t>
          </a:r>
          <a:endParaRPr lang="sr-Latn-RS" sz="1000" b="0" u="none" noProof="0" dirty="0">
            <a:solidFill>
              <a:schemeClr val="bg1"/>
            </a:solidFill>
          </a:endParaRPr>
        </a:p>
      </dgm:t>
    </dgm:pt>
    <dgm:pt modelId="{0D81EDC0-5792-46DE-B72B-1EDDC7F5E57B}" type="parTrans" cxnId="{FC011720-1C9C-4059-AC51-4F97180F4009}">
      <dgm:prSet/>
      <dgm:spPr/>
      <dgm:t>
        <a:bodyPr/>
        <a:lstStyle/>
        <a:p>
          <a:endParaRPr lang="en-US"/>
        </a:p>
      </dgm:t>
    </dgm:pt>
    <dgm:pt modelId="{2D364AC2-9D5F-4898-BE94-B0102EF88273}" type="sibTrans" cxnId="{FC011720-1C9C-4059-AC51-4F97180F4009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  <dgm:t>
        <a:bodyPr/>
        <a:lstStyle/>
        <a:p>
          <a:endParaRPr lang="en-GB"/>
        </a:p>
      </dgm:t>
    </dgm:pt>
    <dgm:pt modelId="{73F305AC-CFDC-45B1-8AB8-6FABD1C99179}" type="pres">
      <dgm:prSet presAssocID="{A7091EAC-498C-4E8C-B46B-331B042A0C75}" presName="node" presStyleLbl="node1" presStyleIdx="0" presStyleCnt="9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9"/>
      <dgm:spPr/>
      <dgm:t>
        <a:bodyPr/>
        <a:lstStyle/>
        <a:p>
          <a:endParaRPr lang="en-GB"/>
        </a:p>
      </dgm:t>
    </dgm:pt>
    <dgm:pt modelId="{BA1149EF-BE7C-4E2C-BC69-9133F0EADFDA}" type="pres">
      <dgm:prSet presAssocID="{9BCE34A9-673E-443E-BB77-41129F125313}" presName="node" presStyleLbl="node1" presStyleIdx="1" presStyleCnt="9" custScaleX="149457" custScaleY="139350" custRadScaleRad="98026" custRadScaleInc="-125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65E365-50A4-4E28-969C-17607D6B0D4E}" type="pres">
      <dgm:prSet presAssocID="{9BCE34A9-673E-443E-BB77-41129F125313}" presName="dummy" presStyleCnt="0"/>
      <dgm:spPr/>
    </dgm:pt>
    <dgm:pt modelId="{B7204D32-E5CA-4F4F-9FB6-A7938BB40744}" type="pres">
      <dgm:prSet presAssocID="{2D364AC2-9D5F-4898-BE94-B0102EF88273}" presName="sibTrans" presStyleLbl="sibTrans2D1" presStyleIdx="1" presStyleCnt="9"/>
      <dgm:spPr/>
      <dgm:t>
        <a:bodyPr/>
        <a:lstStyle/>
        <a:p>
          <a:endParaRPr lang="en-US"/>
        </a:p>
      </dgm:t>
    </dgm:pt>
    <dgm:pt modelId="{A14630AA-C1BD-4A7E-B665-0A7C9B6C19C9}" type="pres">
      <dgm:prSet presAssocID="{3FA5C700-C8EE-4CAC-8DA0-0BA7CA952C72}" presName="node" presStyleLbl="node1" presStyleIdx="2" presStyleCnt="9" custScaleX="131953" custScaleY="1299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2" presStyleCnt="9"/>
      <dgm:spPr/>
      <dgm:t>
        <a:bodyPr/>
        <a:lstStyle/>
        <a:p>
          <a:endParaRPr lang="en-GB"/>
        </a:p>
      </dgm:t>
    </dgm:pt>
    <dgm:pt modelId="{E43F7264-94BE-4E7E-8A98-A0D70BB3AF06}" type="pres">
      <dgm:prSet presAssocID="{4746DA87-483C-4B84-9A22-BC58F96CB23A}" presName="node" presStyleLbl="node1" presStyleIdx="3" presStyleCnt="9" custScaleX="141297" custScaleY="13015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3" presStyleCnt="9"/>
      <dgm:spPr/>
      <dgm:t>
        <a:bodyPr/>
        <a:lstStyle/>
        <a:p>
          <a:endParaRPr lang="en-GB"/>
        </a:p>
      </dgm:t>
    </dgm:pt>
    <dgm:pt modelId="{115526CD-270E-4C52-A164-15F2B6F9FE39}" type="pres">
      <dgm:prSet presAssocID="{8329AE49-ECD5-4C13-B90F-CA83B6E6F994}" presName="node" presStyleLbl="node1" presStyleIdx="4" presStyleCnt="9" custScaleX="139125" custScaleY="12355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4" presStyleCnt="9"/>
      <dgm:spPr/>
      <dgm:t>
        <a:bodyPr/>
        <a:lstStyle/>
        <a:p>
          <a:endParaRPr lang="en-GB"/>
        </a:p>
      </dgm:t>
    </dgm:pt>
    <dgm:pt modelId="{5101AD7C-EA94-402A-A388-0FD916639D60}" type="pres">
      <dgm:prSet presAssocID="{9C6F0069-43DC-402D-BD84-1006528FCE04}" presName="node" presStyleLbl="node1" presStyleIdx="5" presStyleCnt="9" custScaleX="117384" custScaleY="118966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5" presStyleCnt="9"/>
      <dgm:spPr/>
      <dgm:t>
        <a:bodyPr/>
        <a:lstStyle/>
        <a:p>
          <a:endParaRPr lang="en-GB"/>
        </a:p>
      </dgm:t>
    </dgm:pt>
    <dgm:pt modelId="{D19ADD6D-9F0A-4766-B637-BB2D5495A9BB}" type="pres">
      <dgm:prSet presAssocID="{ED01A515-5448-4A3E-A2EC-575448D0F5AA}" presName="node" presStyleLbl="node1" presStyleIdx="6" presStyleCnt="9" custScaleX="131148" custScaleY="13015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6" presStyleCnt="9"/>
      <dgm:spPr/>
      <dgm:t>
        <a:bodyPr/>
        <a:lstStyle/>
        <a:p>
          <a:endParaRPr lang="en-GB"/>
        </a:p>
      </dgm:t>
    </dgm:pt>
    <dgm:pt modelId="{4F05B281-B6DB-45BB-A427-1BF92AADC139}" type="pres">
      <dgm:prSet presAssocID="{AE26BF5A-34A6-4192-8BEA-D9ECFB941642}" presName="node" presStyleLbl="node1" presStyleIdx="7" presStyleCnt="9" custScaleX="131778" custScaleY="12549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7" presStyleCnt="9"/>
      <dgm:spPr/>
      <dgm:t>
        <a:bodyPr/>
        <a:lstStyle/>
        <a:p>
          <a:endParaRPr lang="en-GB"/>
        </a:p>
      </dgm:t>
    </dgm:pt>
    <dgm:pt modelId="{2D6C03BD-4023-431E-84F6-C080A9961C8A}" type="pres">
      <dgm:prSet presAssocID="{91651A17-950C-49EC-8C35-2517548AE9E6}" presName="node" presStyleLbl="node1" presStyleIdx="8" presStyleCnt="9" custScaleX="134628" custScaleY="131362" custRadScaleRad="93377" custRadScaleInc="-2411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8" presStyleCnt="9"/>
      <dgm:spPr/>
      <dgm:t>
        <a:bodyPr/>
        <a:lstStyle/>
        <a:p>
          <a:endParaRPr lang="en-GB"/>
        </a:p>
      </dgm:t>
    </dgm:pt>
  </dgm:ptLst>
  <dgm:cxnLst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C2BA2E7D-A4DC-497F-82AA-B05171512E7B}" srcId="{9ED1A3B2-A381-4201-823D-E4B4F944886D}" destId="{AE26BF5A-34A6-4192-8BEA-D9ECFB941642}" srcOrd="7" destOrd="0" parTransId="{053AEA0B-0F73-4DAC-9295-FCA55D0C5C5A}" sibTransId="{F67939D1-3ADF-4276-A6FA-0083CE5DA4FA}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30638209-A4D1-4BFE-943D-C66C72DB50AF}" srcId="{9ED1A3B2-A381-4201-823D-E4B4F944886D}" destId="{ED01A515-5448-4A3E-A2EC-575448D0F5AA}" srcOrd="6" destOrd="0" parTransId="{3C8BC949-583D-42C4-9E18-497A2FA6C1D3}" sibTransId="{B658162B-CA61-458F-8F17-E18D499D4DE8}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3BA8FFD8-B6F3-4518-99B6-8F25F307CF52}" srcId="{9ED1A3B2-A381-4201-823D-E4B4F944886D}" destId="{3FA5C700-C8EE-4CAC-8DA0-0BA7CA952C72}" srcOrd="2" destOrd="0" parTransId="{6970CC38-AACF-4350-BF4D-BD796B05B1FA}" sibTransId="{61B610E5-4DC8-4394-A22C-5BBE6CDEE23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E14E4EEE-087E-4E8C-92C7-D48A2C2A60C4}" srcId="{9ED1A3B2-A381-4201-823D-E4B4F944886D}" destId="{91651A17-950C-49EC-8C35-2517548AE9E6}" srcOrd="8" destOrd="0" parTransId="{842A79D3-4827-4424-A76D-539154392405}" sibTransId="{8962C693-DF60-43F6-9F43-7615C2E1439A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7BC94C2-46D4-453B-A292-6076A9F8EE3B}" srcId="{9ED1A3B2-A381-4201-823D-E4B4F944886D}" destId="{8329AE49-ECD5-4C13-B90F-CA83B6E6F994}" srcOrd="4" destOrd="0" parTransId="{6A3537F1-6C7A-4D5E-9BC9-14D14BE7BA95}" sibTransId="{9CB0C477-89B3-4058-B341-9FC9F0AB6BB2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A14346A8-4918-4300-9891-20568D283921}" srcId="{9ED1A3B2-A381-4201-823D-E4B4F944886D}" destId="{9C6F0069-43DC-402D-BD84-1006528FCE04}" srcOrd="5" destOrd="0" parTransId="{44D9A023-5F81-4677-8A1D-494A76B02F4A}" sibTransId="{9FF20664-3F6F-4415-8233-D443550F6854}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9755841D-AAE5-4909-9424-35035F484AB1}" type="presOf" srcId="{2D364AC2-9D5F-4898-BE94-B0102EF88273}" destId="{B7204D32-E5CA-4F4F-9FB6-A7938BB40744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DCF359EE-2AFB-421A-9066-7485BFA19EAF}" type="presOf" srcId="{9BCE34A9-673E-443E-BB77-41129F125313}" destId="{BA1149EF-BE7C-4E2C-BC69-9133F0EADFDA}" srcOrd="0" destOrd="0" presId="urn:microsoft.com/office/officeart/2005/8/layout/radial6"/>
    <dgm:cxn modelId="{FC011720-1C9C-4059-AC51-4F97180F4009}" srcId="{9ED1A3B2-A381-4201-823D-E4B4F944886D}" destId="{9BCE34A9-673E-443E-BB77-41129F125313}" srcOrd="1" destOrd="0" parTransId="{0D81EDC0-5792-46DE-B72B-1EDDC7F5E57B}" sibTransId="{2D364AC2-9D5F-4898-BE94-B0102EF88273}"/>
    <dgm:cxn modelId="{0F519843-417F-4196-AE51-1E900F71077B}" srcId="{9ED1A3B2-A381-4201-823D-E4B4F944886D}" destId="{4746DA87-483C-4B84-9A22-BC58F96CB23A}" srcOrd="3" destOrd="0" parTransId="{8A92D324-8EB2-4984-ADCB-62EACF9FECFF}" sibTransId="{DB95B0B9-5D2D-4D1A-A4F8-70F45A0E9738}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BFEABA3-E541-40E4-A9E2-75110EEEF528}" type="presParOf" srcId="{F4B68BA8-694B-4B7F-8215-68903FFCD2D7}" destId="{BA1149EF-BE7C-4E2C-BC69-9133F0EADFDA}" srcOrd="4" destOrd="0" presId="urn:microsoft.com/office/officeart/2005/8/layout/radial6"/>
    <dgm:cxn modelId="{89F861A6-F073-4339-A8D6-3418A6F28879}" type="presParOf" srcId="{F4B68BA8-694B-4B7F-8215-68903FFCD2D7}" destId="{8465E365-50A4-4E28-969C-17607D6B0D4E}" srcOrd="5" destOrd="0" presId="urn:microsoft.com/office/officeart/2005/8/layout/radial6"/>
    <dgm:cxn modelId="{7B70850E-CD2F-46F0-9851-31F3AA3F8A78}" type="presParOf" srcId="{F4B68BA8-694B-4B7F-8215-68903FFCD2D7}" destId="{B7204D32-E5CA-4F4F-9FB6-A7938BB40744}" srcOrd="6" destOrd="0" presId="urn:microsoft.com/office/officeart/2005/8/layout/radial6"/>
    <dgm:cxn modelId="{260041D7-6D0A-428E-8B93-851C50B7B7FF}" type="presParOf" srcId="{F4B68BA8-694B-4B7F-8215-68903FFCD2D7}" destId="{A14630AA-C1BD-4A7E-B665-0A7C9B6C19C9}" srcOrd="7" destOrd="0" presId="urn:microsoft.com/office/officeart/2005/8/layout/radial6"/>
    <dgm:cxn modelId="{0CF0692D-2CC1-4A7C-9D34-EF2560B3E5F1}" type="presParOf" srcId="{F4B68BA8-694B-4B7F-8215-68903FFCD2D7}" destId="{B3474404-DEC3-43DE-B1B0-FCCBA45B0B53}" srcOrd="8" destOrd="0" presId="urn:microsoft.com/office/officeart/2005/8/layout/radial6"/>
    <dgm:cxn modelId="{AF9F521A-6219-4917-9E1D-59F3BF42F08F}" type="presParOf" srcId="{F4B68BA8-694B-4B7F-8215-68903FFCD2D7}" destId="{5D42F3FF-3AAD-4819-B004-ADDCB69227EB}" srcOrd="9" destOrd="0" presId="urn:microsoft.com/office/officeart/2005/8/layout/radial6"/>
    <dgm:cxn modelId="{FEBE1266-ACDB-43EC-B9AF-A927FC3322F9}" type="presParOf" srcId="{F4B68BA8-694B-4B7F-8215-68903FFCD2D7}" destId="{E43F7264-94BE-4E7E-8A98-A0D70BB3AF06}" srcOrd="10" destOrd="0" presId="urn:microsoft.com/office/officeart/2005/8/layout/radial6"/>
    <dgm:cxn modelId="{DF58FAA5-9051-47B7-9B31-61C6C5137AE0}" type="presParOf" srcId="{F4B68BA8-694B-4B7F-8215-68903FFCD2D7}" destId="{931EF9CE-45BC-491C-9A74-72874D860E58}" srcOrd="11" destOrd="0" presId="urn:microsoft.com/office/officeart/2005/8/layout/radial6"/>
    <dgm:cxn modelId="{8F9F5FD1-5694-48A5-BB25-459151FF677D}" type="presParOf" srcId="{F4B68BA8-694B-4B7F-8215-68903FFCD2D7}" destId="{19B05264-FBF1-4254-AA6E-8DA1048C9EC5}" srcOrd="12" destOrd="0" presId="urn:microsoft.com/office/officeart/2005/8/layout/radial6"/>
    <dgm:cxn modelId="{72A42ED5-3446-4DE8-A4D3-148A0A30BDBF}" type="presParOf" srcId="{F4B68BA8-694B-4B7F-8215-68903FFCD2D7}" destId="{115526CD-270E-4C52-A164-15F2B6F9FE39}" srcOrd="13" destOrd="0" presId="urn:microsoft.com/office/officeart/2005/8/layout/radial6"/>
    <dgm:cxn modelId="{F5160239-523C-416B-B3F0-76F9EFD3254F}" type="presParOf" srcId="{F4B68BA8-694B-4B7F-8215-68903FFCD2D7}" destId="{E442822E-2282-4D84-AEA3-97E5D7F5026E}" srcOrd="14" destOrd="0" presId="urn:microsoft.com/office/officeart/2005/8/layout/radial6"/>
    <dgm:cxn modelId="{5959F9D9-A684-41D8-BEE2-DE8852492309}" type="presParOf" srcId="{F4B68BA8-694B-4B7F-8215-68903FFCD2D7}" destId="{1EBC4AA2-7966-4002-8CE2-7479E65C1C79}" srcOrd="15" destOrd="0" presId="urn:microsoft.com/office/officeart/2005/8/layout/radial6"/>
    <dgm:cxn modelId="{0657E8C1-01D7-4CC0-B548-C8E5739E41EB}" type="presParOf" srcId="{F4B68BA8-694B-4B7F-8215-68903FFCD2D7}" destId="{5101AD7C-EA94-402A-A388-0FD916639D60}" srcOrd="16" destOrd="0" presId="urn:microsoft.com/office/officeart/2005/8/layout/radial6"/>
    <dgm:cxn modelId="{0DE83748-214B-4394-AFCC-50F73128CA7F}" type="presParOf" srcId="{F4B68BA8-694B-4B7F-8215-68903FFCD2D7}" destId="{97296767-E761-4683-B475-54E34622C9C1}" srcOrd="17" destOrd="0" presId="urn:microsoft.com/office/officeart/2005/8/layout/radial6"/>
    <dgm:cxn modelId="{6FAD0287-3642-4BC3-838C-432047BEF64F}" type="presParOf" srcId="{F4B68BA8-694B-4B7F-8215-68903FFCD2D7}" destId="{FC9B55A0-D6BC-47A3-92D9-CF0D462CBA3E}" srcOrd="18" destOrd="0" presId="urn:microsoft.com/office/officeart/2005/8/layout/radial6"/>
    <dgm:cxn modelId="{85324FF1-B5A8-42C3-9CD8-B8F3A7B41DAF}" type="presParOf" srcId="{F4B68BA8-694B-4B7F-8215-68903FFCD2D7}" destId="{D19ADD6D-9F0A-4766-B637-BB2D5495A9BB}" srcOrd="19" destOrd="0" presId="urn:microsoft.com/office/officeart/2005/8/layout/radial6"/>
    <dgm:cxn modelId="{363F0F02-6E41-404E-B2E5-4890434DECC7}" type="presParOf" srcId="{F4B68BA8-694B-4B7F-8215-68903FFCD2D7}" destId="{CB9DB137-9ACF-4A5D-915D-C6DEF62C671A}" srcOrd="20" destOrd="0" presId="urn:microsoft.com/office/officeart/2005/8/layout/radial6"/>
    <dgm:cxn modelId="{C75A112C-7212-4B80-9DA4-CA7F2DD70EB5}" type="presParOf" srcId="{F4B68BA8-694B-4B7F-8215-68903FFCD2D7}" destId="{84EFD8D8-F116-4363-8F07-0BDD118D8287}" srcOrd="21" destOrd="0" presId="urn:microsoft.com/office/officeart/2005/8/layout/radial6"/>
    <dgm:cxn modelId="{F93707E6-5B1F-4F40-A3A3-B884267CE7F5}" type="presParOf" srcId="{F4B68BA8-694B-4B7F-8215-68903FFCD2D7}" destId="{4F05B281-B6DB-45BB-A427-1BF92AADC139}" srcOrd="22" destOrd="0" presId="urn:microsoft.com/office/officeart/2005/8/layout/radial6"/>
    <dgm:cxn modelId="{3D4ADB0D-3A32-46EB-993B-C2B89385D5E3}" type="presParOf" srcId="{F4B68BA8-694B-4B7F-8215-68903FFCD2D7}" destId="{FEDFE719-4F44-4DDA-B702-82A372856A51}" srcOrd="23" destOrd="0" presId="urn:microsoft.com/office/officeart/2005/8/layout/radial6"/>
    <dgm:cxn modelId="{EBDDFBD5-050A-401C-B541-60C312E8BADC}" type="presParOf" srcId="{F4B68BA8-694B-4B7F-8215-68903FFCD2D7}" destId="{C0575E5C-DEAA-49FF-9C6A-0DF4C03D040D}" srcOrd="24" destOrd="0" presId="urn:microsoft.com/office/officeart/2005/8/layout/radial6"/>
    <dgm:cxn modelId="{FD35A212-0E1F-4819-BF1F-B29719BECB43}" type="presParOf" srcId="{F4B68BA8-694B-4B7F-8215-68903FFCD2D7}" destId="{2D6C03BD-4023-431E-84F6-C080A9961C8A}" srcOrd="25" destOrd="0" presId="urn:microsoft.com/office/officeart/2005/8/layout/radial6"/>
    <dgm:cxn modelId="{BC555FE2-565F-4CC2-844D-BACDB94E3D46}" type="presParOf" srcId="{F4B68BA8-694B-4B7F-8215-68903FFCD2D7}" destId="{2578787D-F4B0-463A-AA6F-94706894BC8C}" srcOrd="26" destOrd="0" presId="urn:microsoft.com/office/officeart/2005/8/layout/radial6"/>
    <dgm:cxn modelId="{6F30A1FC-C56F-4DA2-B79C-F00209C57B2B}" type="presParOf" srcId="{F4B68BA8-694B-4B7F-8215-68903FFCD2D7}" destId="{7C884431-F906-455C-AAF5-4FBEC1E13C27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Gradske uprave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Gradonačelnik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Gradsko veće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Skupština grada</a:t>
          </a:r>
          <a:endParaRPr lang="en-US" sz="1600" kern="1200" dirty="0"/>
        </a:p>
      </dsp:txBody>
      <dsp:txXfrm>
        <a:off x="1269767" y="266763"/>
        <a:ext cx="3277819" cy="327774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 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-120061" y="656851"/>
        <a:ext cx="2063988" cy="1735191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Osnovne škole</a:t>
          </a:r>
          <a:r>
            <a:rPr lang="sr-Cyrl-RS" sz="1200" kern="1200" dirty="0" smtClean="0"/>
            <a:t> 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Srednje</a:t>
          </a:r>
          <a:br>
            <a:rPr lang="sr-Latn-RS" sz="1200" kern="1200" dirty="0" smtClean="0"/>
          </a:br>
          <a:r>
            <a:rPr lang="sr-Latn-RS" sz="1200" kern="1200" dirty="0" smtClean="0"/>
            <a:t>škole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Dom</a:t>
          </a:r>
          <a:br>
            <a:rPr lang="sr-Latn-RS" sz="1200" kern="1200" dirty="0" smtClean="0"/>
          </a:br>
          <a:r>
            <a:rPr lang="sr-Latn-RS" sz="1200" kern="1200" dirty="0" smtClean="0"/>
            <a:t>zdravlja</a:t>
          </a:r>
          <a:endParaRPr lang="en-US" sz="1200" kern="1200" dirty="0"/>
        </a:p>
      </dsp:txBody>
      <dsp:txXfrm>
        <a:off x="4883476" y="231535"/>
        <a:ext cx="1332585" cy="133215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013" y="2263316"/>
          <a:ext cx="589479" cy="1771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771574"/>
              </a:lnTo>
              <a:lnTo>
                <a:pt x="589479" y="1771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958075" y="3102426"/>
        <a:ext cx="93353" cy="93353"/>
      </dsp:txXfrm>
    </dsp:sp>
    <dsp:sp modelId="{EE8B77DA-77C5-46AD-80A2-BD307CFE9F0A}">
      <dsp:nvSpPr>
        <dsp:cNvPr id="0" name=""/>
        <dsp:cNvSpPr/>
      </dsp:nvSpPr>
      <dsp:spPr>
        <a:xfrm>
          <a:off x="1710013" y="2263316"/>
          <a:ext cx="589479" cy="1130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130831"/>
              </a:lnTo>
              <a:lnTo>
                <a:pt x="589479" y="11308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2871" y="2796850"/>
        <a:ext cx="63762" cy="63762"/>
      </dsp:txXfrm>
    </dsp:sp>
    <dsp:sp modelId="{531482B3-13DA-4E77-8EF9-7A508768A321}">
      <dsp:nvSpPr>
        <dsp:cNvPr id="0" name=""/>
        <dsp:cNvSpPr/>
      </dsp:nvSpPr>
      <dsp:spPr>
        <a:xfrm>
          <a:off x="1710013" y="2263316"/>
          <a:ext cx="589479" cy="482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482350"/>
              </a:lnTo>
              <a:lnTo>
                <a:pt x="589479" y="4823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85710" y="2485449"/>
        <a:ext cx="38083" cy="38083"/>
      </dsp:txXfrm>
    </dsp:sp>
    <dsp:sp modelId="{25CF5DCC-0AE9-4D09-ABC1-8BE4D97FDFCB}">
      <dsp:nvSpPr>
        <dsp:cNvPr id="0" name=""/>
        <dsp:cNvSpPr/>
      </dsp:nvSpPr>
      <dsp:spPr>
        <a:xfrm>
          <a:off x="1710013" y="1366475"/>
          <a:ext cx="589113" cy="896840"/>
        </a:xfrm>
        <a:custGeom>
          <a:avLst/>
          <a:gdLst/>
          <a:ahLst/>
          <a:cxnLst/>
          <a:rect l="0" t="0" r="0" b="0"/>
          <a:pathLst>
            <a:path>
              <a:moveTo>
                <a:pt x="0" y="896840"/>
              </a:moveTo>
              <a:lnTo>
                <a:pt x="294556" y="896840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7744" y="1788070"/>
        <a:ext cx="53651" cy="53651"/>
      </dsp:txXfrm>
    </dsp:sp>
    <dsp:sp modelId="{D1C52863-34A6-4E04-9740-6E0567681A8F}">
      <dsp:nvSpPr>
        <dsp:cNvPr id="0" name=""/>
        <dsp:cNvSpPr/>
      </dsp:nvSpPr>
      <dsp:spPr>
        <a:xfrm rot="16200000">
          <a:off x="-111631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000" kern="1200" dirty="0" smtClean="0"/>
            <a:t>Na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osnovu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čega se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donosi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budžet</a:t>
          </a:r>
          <a:r>
            <a:rPr lang="en-US" sz="3000" kern="1200" dirty="0" smtClean="0"/>
            <a:t>? </a:t>
          </a:r>
          <a:endParaRPr lang="en-US" sz="3000" kern="1200" dirty="0"/>
        </a:p>
      </dsp:txBody>
      <dsp:txXfrm rot="16200000">
        <a:off x="-111631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126" y="378808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Zakonski propisi</a:t>
          </a:r>
          <a:r>
            <a:rPr lang="sr-Cyrl-RS" sz="1400" kern="1200" dirty="0" smtClean="0"/>
            <a:t>:</a:t>
          </a:r>
          <a:endParaRPr lang="sr-Cyrl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 o finansiranju lokalne samouprave</a:t>
          </a:r>
          <a:r>
            <a:rPr lang="sr-Cyrl-RS" sz="1400" kern="1200" dirty="0" smtClean="0"/>
            <a:t>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 o budžetskom sistemu</a:t>
          </a:r>
          <a:r>
            <a:rPr lang="sr-Cyrl-RS" sz="1400" kern="1200" dirty="0" smtClean="0"/>
            <a:t>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 o lokalnoj samoupravi</a:t>
          </a:r>
          <a:r>
            <a:rPr lang="sr-Cyrl-RS" sz="1400" kern="1200" dirty="0" smtClean="0"/>
            <a:t>, 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Uputstvo </a:t>
          </a:r>
          <a:r>
            <a:rPr lang="sr-Latn-RS" sz="1400" kern="1200" dirty="0" smtClean="0"/>
            <a:t>Ministarstva finansija </a:t>
          </a:r>
          <a:r>
            <a:rPr lang="pl-PL" sz="1400" kern="1200" dirty="0" smtClean="0"/>
            <a:t>za pripremu Odluke o budžetu lokalne vlasti za 2021. godinu i projekcija za 2022. i 2023. godinu</a:t>
          </a:r>
          <a:endParaRPr lang="sr-Cyrl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>
              <a:solidFill>
                <a:schemeClr val="tx1"/>
              </a:solidFill>
            </a:rPr>
            <a:t>Svi posebni propisi kojima su utvrđene nadležnosti JLS</a:t>
          </a:r>
          <a:endParaRPr lang="sr-Cyrl-RS" sz="1400" kern="1200" dirty="0">
            <a:solidFill>
              <a:schemeClr val="tx1"/>
            </a:solidFill>
          </a:endParaRPr>
        </a:p>
      </dsp:txBody>
      <dsp:txXfrm>
        <a:off x="2299126" y="378808"/>
        <a:ext cx="5343518" cy="1975332"/>
      </dsp:txXfrm>
    </dsp:sp>
    <dsp:sp modelId="{573F9BF2-AC82-43FC-A361-118085DB3D65}">
      <dsp:nvSpPr>
        <dsp:cNvPr id="0" name=""/>
        <dsp:cNvSpPr/>
      </dsp:nvSpPr>
      <dsp:spPr>
        <a:xfrm>
          <a:off x="2299492" y="2539002"/>
          <a:ext cx="5345038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Potrebe budžetskih korisnika</a:t>
          </a:r>
          <a:endParaRPr lang="en-US" sz="1400" kern="1200" dirty="0"/>
        </a:p>
      </dsp:txBody>
      <dsp:txXfrm>
        <a:off x="2299492" y="2539002"/>
        <a:ext cx="5345038" cy="413327"/>
      </dsp:txXfrm>
    </dsp:sp>
    <dsp:sp modelId="{B2DE3A8A-BA09-499F-9C72-0630724E4538}">
      <dsp:nvSpPr>
        <dsp:cNvPr id="0" name=""/>
        <dsp:cNvSpPr/>
      </dsp:nvSpPr>
      <dsp:spPr>
        <a:xfrm>
          <a:off x="2299492" y="3187895"/>
          <a:ext cx="5345038" cy="4125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Započeti projekti iz ranijih godina</a:t>
          </a:r>
          <a:endParaRPr lang="en-US" sz="1400" kern="1200" dirty="0"/>
        </a:p>
      </dsp:txBody>
      <dsp:txXfrm>
        <a:off x="2299492" y="3187895"/>
        <a:ext cx="5345038" cy="412503"/>
      </dsp:txXfrm>
    </dsp:sp>
    <dsp:sp modelId="{94F14A6F-3CD0-4A17-88D3-6F4D0EB2D4E6}">
      <dsp:nvSpPr>
        <dsp:cNvPr id="0" name=""/>
        <dsp:cNvSpPr/>
      </dsp:nvSpPr>
      <dsp:spPr>
        <a:xfrm>
          <a:off x="2299492" y="3821312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Ostvarenje prošlogodišnjeg budžeta</a:t>
          </a:r>
          <a:endParaRPr lang="en-US" sz="1400" kern="1200" dirty="0"/>
        </a:p>
      </dsp:txBody>
      <dsp:txXfrm>
        <a:off x="2299492" y="3821312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602" y="304146"/>
          <a:ext cx="1231618" cy="12316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Preneta sredstva iz ranijih godina</a:t>
          </a:r>
          <a:r>
            <a:rPr lang="sr-Cyrl-RS" sz="1200" kern="1200" dirty="0" smtClean="0">
              <a:solidFill>
                <a:srgbClr val="FF0000"/>
              </a:solidFill>
            </a:rPr>
            <a:t> </a:t>
          </a:r>
          <a:r>
            <a:rPr lang="sr-Latn-RS" sz="1200" kern="1200" dirty="0" smtClean="0">
              <a:solidFill>
                <a:srgbClr val="FF0000"/>
              </a:solidFill>
            </a:rPr>
            <a:t> </a:t>
          </a:r>
          <a:r>
            <a:rPr lang="en-US" sz="1200" b="1" u="sng" kern="1200" dirty="0" smtClean="0"/>
            <a:t>70</a:t>
          </a:r>
          <a:r>
            <a:rPr lang="sr-Latn-RS" sz="1200" b="1" u="sng" kern="1200" dirty="0" smtClean="0"/>
            <a:t>.000.000</a:t>
          </a:r>
          <a:endParaRPr lang="en-US" sz="1200" b="1" u="sng" kern="1200" dirty="0">
            <a:solidFill>
              <a:srgbClr val="FF0000"/>
            </a:solidFill>
          </a:endParaRPr>
        </a:p>
      </dsp:txBody>
      <dsp:txXfrm>
        <a:off x="1602" y="304146"/>
        <a:ext cx="1231618" cy="1231618"/>
      </dsp:txXfrm>
    </dsp:sp>
    <dsp:sp modelId="{98F3E7AB-6934-48FA-B82F-FBEAF1B2375D}">
      <dsp:nvSpPr>
        <dsp:cNvPr id="0" name=""/>
        <dsp:cNvSpPr/>
      </dsp:nvSpPr>
      <dsp:spPr>
        <a:xfrm>
          <a:off x="1333228" y="562786"/>
          <a:ext cx="714338" cy="71433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333228" y="562786"/>
        <a:ext cx="714338" cy="714338"/>
      </dsp:txXfrm>
    </dsp:sp>
    <dsp:sp modelId="{2F60A798-586E-4E47-B649-25F047F36835}">
      <dsp:nvSpPr>
        <dsp:cNvPr id="0" name=""/>
        <dsp:cNvSpPr/>
      </dsp:nvSpPr>
      <dsp:spPr>
        <a:xfrm>
          <a:off x="2147574" y="304146"/>
          <a:ext cx="1231618" cy="1231618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Primanja od prodaje nefinansijske imovine </a:t>
          </a:r>
          <a:r>
            <a:rPr lang="en-US" sz="1200" b="1" u="sng" kern="1200" dirty="0" smtClean="0">
              <a:solidFill>
                <a:schemeClr val="bg1"/>
              </a:solidFill>
            </a:rPr>
            <a:t>16</a:t>
          </a:r>
          <a:r>
            <a:rPr lang="sr-Latn-RS" sz="1200" b="1" u="sng" kern="1200" dirty="0" smtClean="0">
              <a:solidFill>
                <a:schemeClr val="bg1"/>
              </a:solidFill>
            </a:rPr>
            <a:t>0.000.000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2147574" y="304146"/>
        <a:ext cx="1231618" cy="1231618"/>
      </dsp:txXfrm>
    </dsp:sp>
    <dsp:sp modelId="{41F09F99-3DCC-47E4-9188-F7D103A1F6E3}">
      <dsp:nvSpPr>
        <dsp:cNvPr id="0" name=""/>
        <dsp:cNvSpPr/>
      </dsp:nvSpPr>
      <dsp:spPr>
        <a:xfrm>
          <a:off x="3479200" y="562786"/>
          <a:ext cx="714338" cy="714338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3479200" y="562786"/>
        <a:ext cx="714338" cy="714338"/>
      </dsp:txXfrm>
    </dsp:sp>
    <dsp:sp modelId="{6C1FFF0F-B1A4-4C41-B9D3-30452A0DFA4B}">
      <dsp:nvSpPr>
        <dsp:cNvPr id="0" name=""/>
        <dsp:cNvSpPr/>
      </dsp:nvSpPr>
      <dsp:spPr>
        <a:xfrm>
          <a:off x="4293546" y="311061"/>
          <a:ext cx="1343523" cy="1217787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300" kern="1200" dirty="0" smtClean="0">
              <a:solidFill>
                <a:schemeClr val="bg1"/>
              </a:solidFill>
            </a:rPr>
            <a:t>Sredstva iz ostalih izvora</a:t>
          </a:r>
          <a:r>
            <a:rPr lang="sr-Cyrl-RS" sz="1300" kern="1200" dirty="0" smtClean="0">
              <a:solidFill>
                <a:schemeClr val="bg1"/>
              </a:solidFill>
            </a:rPr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2.8</a:t>
          </a:r>
          <a:r>
            <a:rPr lang="en-US" sz="1200" b="1" u="sng" kern="1200" dirty="0" smtClean="0">
              <a:solidFill>
                <a:schemeClr val="bg1"/>
              </a:solidFill>
            </a:rPr>
            <a:t>82</a:t>
          </a:r>
          <a:r>
            <a:rPr lang="sr-Latn-RS" sz="1200" b="1" u="sng" kern="1200" dirty="0" smtClean="0">
              <a:solidFill>
                <a:schemeClr val="bg1"/>
              </a:solidFill>
            </a:rPr>
            <a:t>.000.000</a:t>
          </a:r>
          <a:endParaRPr lang="en-US" sz="1300" b="1" u="sng" kern="1200" dirty="0">
            <a:solidFill>
              <a:schemeClr val="bg1"/>
            </a:solidFill>
          </a:endParaRPr>
        </a:p>
      </dsp:txBody>
      <dsp:txXfrm>
        <a:off x="4293546" y="311061"/>
        <a:ext cx="1343523" cy="1217787"/>
      </dsp:txXfrm>
    </dsp:sp>
    <dsp:sp modelId="{87C2FC52-975B-4E62-B5E0-1AB7C844E900}">
      <dsp:nvSpPr>
        <dsp:cNvPr id="0" name=""/>
        <dsp:cNvSpPr/>
      </dsp:nvSpPr>
      <dsp:spPr>
        <a:xfrm>
          <a:off x="5737077" y="562786"/>
          <a:ext cx="714338" cy="714338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737077" y="562786"/>
        <a:ext cx="714338" cy="714338"/>
      </dsp:txXfrm>
    </dsp:sp>
    <dsp:sp modelId="{2DB98FF9-EDB5-4EEE-AFA3-A57C7337F497}">
      <dsp:nvSpPr>
        <dsp:cNvPr id="0" name=""/>
        <dsp:cNvSpPr/>
      </dsp:nvSpPr>
      <dsp:spPr>
        <a:xfrm>
          <a:off x="6551423" y="319689"/>
          <a:ext cx="1479949" cy="120053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b="1" kern="1200" dirty="0" smtClean="0"/>
            <a:t>Ukupan budžet grada</a:t>
          </a:r>
          <a:r>
            <a:rPr lang="sr-Cyrl-RS" sz="1200" b="1" kern="1200" dirty="0" smtClean="0"/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3.</a:t>
          </a:r>
          <a:r>
            <a:rPr lang="en-US" sz="1200" b="1" u="sng" kern="1200" dirty="0" smtClean="0">
              <a:solidFill>
                <a:schemeClr val="bg1"/>
              </a:solidFill>
            </a:rPr>
            <a:t>112</a:t>
          </a:r>
          <a:r>
            <a:rPr lang="sr-Latn-RS" sz="1200" b="1" u="sng" kern="1200" dirty="0" smtClean="0">
              <a:solidFill>
                <a:schemeClr val="bg1"/>
              </a:solidFill>
            </a:rPr>
            <a:t>.000.000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6551423" y="319689"/>
        <a:ext cx="1479949" cy="120053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59577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Poreski prihodi</a:t>
          </a:r>
          <a:endParaRPr lang="en-US" sz="2300" b="1" kern="1200" dirty="0"/>
        </a:p>
      </dsp:txBody>
      <dsp:txXfrm>
        <a:off x="4153" y="59577"/>
        <a:ext cx="2124745" cy="768487"/>
      </dsp:txXfrm>
    </dsp:sp>
    <dsp:sp modelId="{02385D1D-92EB-445D-B736-940004751C79}">
      <dsp:nvSpPr>
        <dsp:cNvPr id="0" name=""/>
        <dsp:cNvSpPr/>
      </dsp:nvSpPr>
      <dsp:spPr>
        <a:xfrm>
          <a:off x="2128898" y="59577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59577"/>
          <a:ext cx="5779306" cy="76848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altLang="en-US" sz="1400" kern="1200" noProof="0" dirty="0" smtClean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kern="1200" noProof="0" dirty="0"/>
        </a:p>
      </dsp:txBody>
      <dsp:txXfrm>
        <a:off x="2723827" y="59577"/>
        <a:ext cx="5779306" cy="768487"/>
      </dsp:txXfrm>
    </dsp:sp>
    <dsp:sp modelId="{F40D94EA-52E0-4740-A924-EAF350BDF213}">
      <dsp:nvSpPr>
        <dsp:cNvPr id="0" name=""/>
        <dsp:cNvSpPr/>
      </dsp:nvSpPr>
      <dsp:spPr>
        <a:xfrm>
          <a:off x="4153" y="1078971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Donacije i</a:t>
          </a:r>
          <a:br>
            <a:rPr lang="sr-Latn-RS" sz="2300" b="1" kern="1200" dirty="0" smtClean="0"/>
          </a:br>
          <a:r>
            <a:rPr lang="sr-Latn-RS" sz="2300" b="1" kern="1200" dirty="0" smtClean="0"/>
            <a:t>transferi</a:t>
          </a:r>
          <a:endParaRPr lang="en-US" sz="2300" b="1" kern="1200" dirty="0"/>
        </a:p>
      </dsp:txBody>
      <dsp:txXfrm>
        <a:off x="4153" y="1078971"/>
        <a:ext cx="2124745" cy="768487"/>
      </dsp:txXfrm>
    </dsp:sp>
    <dsp:sp modelId="{0E930D30-96BC-4D43-B65A-EE88C46DBE48}">
      <dsp:nvSpPr>
        <dsp:cNvPr id="0" name=""/>
        <dsp:cNvSpPr/>
      </dsp:nvSpPr>
      <dsp:spPr>
        <a:xfrm>
          <a:off x="2128898" y="910865"/>
          <a:ext cx="424949" cy="11047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910865"/>
          <a:ext cx="5779306" cy="110470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kern="1200" dirty="0" smtClean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723827" y="910865"/>
        <a:ext cx="5779306" cy="1104700"/>
      </dsp:txXfrm>
    </dsp:sp>
    <dsp:sp modelId="{CCB8139E-CA19-491D-9FCD-6BF28923C725}">
      <dsp:nvSpPr>
        <dsp:cNvPr id="0" name=""/>
        <dsp:cNvSpPr/>
      </dsp:nvSpPr>
      <dsp:spPr>
        <a:xfrm>
          <a:off x="4153" y="2098365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Neporeski </a:t>
          </a:r>
          <a:br>
            <a:rPr lang="sr-Latn-RS" sz="2300" b="1" kern="1200" dirty="0" smtClean="0"/>
          </a:br>
          <a:r>
            <a:rPr lang="sr-Latn-RS" sz="2300" b="1" kern="1200" dirty="0" smtClean="0"/>
            <a:t>prihodi</a:t>
          </a:r>
          <a:endParaRPr lang="en-US" sz="2300" b="1" kern="1200" dirty="0"/>
        </a:p>
      </dsp:txBody>
      <dsp:txXfrm>
        <a:off x="4153" y="2098365"/>
        <a:ext cx="2124745" cy="768487"/>
      </dsp:txXfrm>
    </dsp:sp>
    <dsp:sp modelId="{14D1633C-A097-4A5A-8269-B04E98857E56}">
      <dsp:nvSpPr>
        <dsp:cNvPr id="0" name=""/>
        <dsp:cNvSpPr/>
      </dsp:nvSpPr>
      <dsp:spPr>
        <a:xfrm>
          <a:off x="2128898" y="2098365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098365"/>
          <a:ext cx="5779306" cy="76848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noProof="0" dirty="0" smtClean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kern="1200" noProof="0" dirty="0"/>
        </a:p>
      </dsp:txBody>
      <dsp:txXfrm>
        <a:off x="2723827" y="2098365"/>
        <a:ext cx="5779306" cy="768487"/>
      </dsp:txXfrm>
    </dsp:sp>
    <dsp:sp modelId="{9312B733-3AEB-49F6-8245-08553BA2949B}">
      <dsp:nvSpPr>
        <dsp:cNvPr id="0" name=""/>
        <dsp:cNvSpPr/>
      </dsp:nvSpPr>
      <dsp:spPr>
        <a:xfrm>
          <a:off x="4153" y="2949653"/>
          <a:ext cx="2124745" cy="142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Primanja od prodaje nefinansijske imovine</a:t>
          </a:r>
          <a:endParaRPr lang="en-US" sz="2300" b="1" kern="1200" dirty="0"/>
        </a:p>
      </dsp:txBody>
      <dsp:txXfrm>
        <a:off x="4153" y="2949653"/>
        <a:ext cx="2124745" cy="1423125"/>
      </dsp:txXfrm>
    </dsp:sp>
    <dsp:sp modelId="{435AB433-2559-485A-A03D-C32F36288071}">
      <dsp:nvSpPr>
        <dsp:cNvPr id="0" name=""/>
        <dsp:cNvSpPr/>
      </dsp:nvSpPr>
      <dsp:spPr>
        <a:xfrm>
          <a:off x="2128898" y="2949653"/>
          <a:ext cx="424949" cy="14231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949653"/>
          <a:ext cx="5779306" cy="1423125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kern="1200" noProof="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  <a:endParaRPr lang="sr-Latn-RS" sz="1400" kern="1200" noProof="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949653"/>
        <a:ext cx="5779306" cy="1423125"/>
      </dsp:txXfrm>
    </dsp:sp>
    <dsp:sp modelId="{939B76D1-BB33-4E50-9ECD-839FB5787B95}">
      <dsp:nvSpPr>
        <dsp:cNvPr id="0" name=""/>
        <dsp:cNvSpPr/>
      </dsp:nvSpPr>
      <dsp:spPr>
        <a:xfrm>
          <a:off x="4153" y="4455578"/>
          <a:ext cx="2124745" cy="108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Preneta sredstva iz ranijih godina</a:t>
          </a:r>
          <a:endParaRPr lang="en-US" sz="2300" b="1" kern="1200" dirty="0"/>
        </a:p>
      </dsp:txBody>
      <dsp:txXfrm>
        <a:off x="4153" y="4455578"/>
        <a:ext cx="2124745" cy="1081575"/>
      </dsp:txXfrm>
    </dsp:sp>
    <dsp:sp modelId="{7845F59F-6101-48DE-ABCC-EC5351843F5B}">
      <dsp:nvSpPr>
        <dsp:cNvPr id="0" name=""/>
        <dsp:cNvSpPr/>
      </dsp:nvSpPr>
      <dsp:spPr>
        <a:xfrm>
          <a:off x="2128898" y="4455578"/>
          <a:ext cx="424949" cy="10815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455578"/>
          <a:ext cx="5779306" cy="1081575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</a:t>
          </a:r>
          <a:r>
            <a:rPr lang="en-US" altLang="en-US" sz="1400" kern="1200" dirty="0" err="1" smtClean="0"/>
            <a:t>Predstavljaju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višak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prihoda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budžeta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grada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koji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nisu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potrošeni</a:t>
          </a:r>
          <a:r>
            <a:rPr lang="en-US" altLang="en-US" sz="1400" kern="1200" dirty="0" smtClean="0"/>
            <a:t> u </a:t>
          </a:r>
          <a:r>
            <a:rPr lang="en-US" altLang="en-US" sz="1400" kern="1200" dirty="0" err="1" smtClean="0"/>
            <a:t>prethodnoj</a:t>
          </a:r>
          <a:r>
            <a:rPr lang="en-US" altLang="en-US" sz="1400" kern="1200" dirty="0" smtClean="0"/>
            <a:t>  </a:t>
          </a:r>
          <a:r>
            <a:rPr lang="en-US" altLang="en-US" sz="1400" kern="1200" dirty="0" err="1" smtClean="0"/>
            <a:t>budžetskoj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godini</a:t>
          </a:r>
          <a:r>
            <a:rPr lang="en-US" altLang="en-US" sz="1400" kern="1200" dirty="0" smtClean="0"/>
            <a:t>   </a:t>
          </a:r>
          <a:endParaRPr lang="en-US" sz="1400" kern="1200" dirty="0"/>
        </a:p>
      </dsp:txBody>
      <dsp:txXfrm>
        <a:off x="2723827" y="4455578"/>
        <a:ext cx="5779306" cy="108157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49527" y="1191898"/>
          <a:ext cx="2762919" cy="276291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200" kern="1200" dirty="0" smtClean="0"/>
            <a:t>Ukupni</a:t>
          </a:r>
          <a:r>
            <a:rPr lang="sr-Cyrl-RS" sz="2200" kern="1200" dirty="0" smtClean="0"/>
            <a:t> </a:t>
          </a:r>
          <a:r>
            <a:rPr lang="sr-Latn-RS" sz="2200" kern="1200" dirty="0" smtClean="0"/>
            <a:t>budžetski prihodi i primanja</a:t>
          </a:r>
          <a:r>
            <a:rPr lang="sr-Cyrl-RS" sz="2200" kern="1200" dirty="0" smtClean="0"/>
            <a:t>  </a:t>
          </a:r>
          <a:r>
            <a:rPr lang="sr-Latn-RS" sz="2200" b="1" u="sng" kern="1200" dirty="0" smtClean="0">
              <a:solidFill>
                <a:schemeClr val="bg1"/>
              </a:solidFill>
            </a:rPr>
            <a:t>3.</a:t>
          </a:r>
          <a:r>
            <a:rPr lang="en-US" sz="2200" b="1" u="sng" kern="1200" dirty="0" smtClean="0">
              <a:solidFill>
                <a:schemeClr val="bg1"/>
              </a:solidFill>
            </a:rPr>
            <a:t>112</a:t>
          </a:r>
          <a:r>
            <a:rPr lang="sr-Latn-RS" sz="2200" b="1" u="sng" kern="1200" dirty="0" smtClean="0">
              <a:solidFill>
                <a:schemeClr val="bg1"/>
              </a:solidFill>
            </a:rPr>
            <a:t>.000.000</a:t>
          </a:r>
          <a:r>
            <a:rPr lang="sr-Cyrl-RS" sz="2200" kern="1200" dirty="0" smtClean="0"/>
            <a:t> </a:t>
          </a:r>
          <a:r>
            <a:rPr lang="sr-Latn-RS" sz="2200" kern="1200" dirty="0" smtClean="0"/>
            <a:t>dinara</a:t>
          </a:r>
          <a:endParaRPr lang="en-US" sz="2200" kern="1200" dirty="0"/>
        </a:p>
      </dsp:txBody>
      <dsp:txXfrm>
        <a:off x="1949527" y="1191898"/>
        <a:ext cx="2762919" cy="2762919"/>
      </dsp:txXfrm>
    </dsp:sp>
    <dsp:sp modelId="{63432802-399F-407F-AC10-7219543A0326}">
      <dsp:nvSpPr>
        <dsp:cNvPr id="0" name=""/>
        <dsp:cNvSpPr/>
      </dsp:nvSpPr>
      <dsp:spPr>
        <a:xfrm>
          <a:off x="2640257" y="85242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50" kern="1200" dirty="0" smtClean="0"/>
            <a:t>Prihodi od poreza</a:t>
          </a:r>
          <a:r>
            <a:rPr lang="sr-Cyrl-RS" sz="1050" kern="1200" dirty="0" smtClean="0"/>
            <a:t>  </a:t>
          </a:r>
          <a:r>
            <a:rPr lang="sr-Latn-RS" sz="1100" b="1" u="sng" kern="1200" dirty="0" smtClean="0">
              <a:solidFill>
                <a:schemeClr val="bg1"/>
              </a:solidFill>
            </a:rPr>
            <a:t>1.</a:t>
          </a:r>
          <a:r>
            <a:rPr lang="en-US" sz="1100" b="1" u="sng" kern="1200" dirty="0" smtClean="0">
              <a:solidFill>
                <a:schemeClr val="bg1"/>
              </a:solidFill>
            </a:rPr>
            <a:t>444</a:t>
          </a:r>
          <a:r>
            <a:rPr lang="sr-Latn-RS" sz="1100" b="1" u="sng" kern="1200" dirty="0" smtClean="0">
              <a:solidFill>
                <a:schemeClr val="bg1"/>
              </a:solidFill>
            </a:rPr>
            <a:t>.</a:t>
          </a:r>
          <a:r>
            <a:rPr lang="en-US" sz="1100" b="1" u="sng" kern="1200" dirty="0" smtClean="0">
              <a:solidFill>
                <a:schemeClr val="bg1"/>
              </a:solidFill>
            </a:rPr>
            <a:t>80</a:t>
          </a:r>
          <a:r>
            <a:rPr lang="sr-Latn-RS" sz="1100" b="1" u="sng" kern="1200" dirty="0" smtClean="0">
              <a:solidFill>
                <a:schemeClr val="bg1"/>
              </a:solidFill>
            </a:rPr>
            <a:t>0.000</a:t>
          </a:r>
          <a:r>
            <a:rPr lang="sr-Cyrl-RS" sz="1100" b="1" u="sng" kern="1200" dirty="0" smtClean="0">
              <a:solidFill>
                <a:schemeClr val="bg1"/>
              </a:solidFill>
            </a:rPr>
            <a:t> </a:t>
          </a:r>
          <a:r>
            <a:rPr lang="sr-Cyrl-RS" sz="1100" u="sng" kern="1200" dirty="0" smtClean="0">
              <a:solidFill>
                <a:srgbClr val="FF0000"/>
              </a:solidFill>
            </a:rPr>
            <a:t> </a:t>
          </a:r>
          <a:r>
            <a:rPr lang="sr-Cyrl-RS" sz="1050" kern="1200" dirty="0" smtClean="0">
              <a:solidFill>
                <a:srgbClr val="FF0000"/>
              </a:solidFill>
            </a:rPr>
            <a:t>  </a:t>
          </a:r>
          <a:r>
            <a:rPr lang="sr-Cyrl-RS" sz="1050" kern="1200" dirty="0" smtClean="0"/>
            <a:t>    </a:t>
          </a:r>
          <a:r>
            <a:rPr lang="sr-Latn-RS" sz="1050" kern="1200" dirty="0" smtClean="0"/>
            <a:t>dinara</a:t>
          </a:r>
          <a:endParaRPr lang="en-US" sz="1050" kern="1200" dirty="0"/>
        </a:p>
      </dsp:txBody>
      <dsp:txXfrm>
        <a:off x="2640257" y="85242"/>
        <a:ext cx="1381459" cy="1381459"/>
      </dsp:txXfrm>
    </dsp:sp>
    <dsp:sp modelId="{449BFEB2-6844-4A2C-8DC2-780280CBA079}">
      <dsp:nvSpPr>
        <dsp:cNvPr id="0" name=""/>
        <dsp:cNvSpPr/>
      </dsp:nvSpPr>
      <dsp:spPr>
        <a:xfrm>
          <a:off x="4349672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Donacije i transferi</a:t>
          </a:r>
          <a:r>
            <a:rPr lang="sr-Cyrl-RS" sz="1100" kern="1200" dirty="0" smtClean="0"/>
            <a:t> </a:t>
          </a:r>
          <a:r>
            <a:rPr lang="en-US" sz="1200" b="1" u="sng" kern="1200" dirty="0" smtClean="0">
              <a:solidFill>
                <a:schemeClr val="bg1"/>
              </a:solidFill>
            </a:rPr>
            <a:t>926</a:t>
          </a:r>
          <a:r>
            <a:rPr lang="sr-Latn-RS" sz="1200" b="1" u="sng" kern="1200" dirty="0" smtClean="0">
              <a:solidFill>
                <a:schemeClr val="bg1"/>
              </a:solidFill>
            </a:rPr>
            <a:t>.000.000</a:t>
          </a:r>
          <a:r>
            <a:rPr lang="sr-Latn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tx1"/>
              </a:solidFill>
            </a:rPr>
            <a:t>dinara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4349672" y="1327205"/>
        <a:ext cx="1381459" cy="1381459"/>
      </dsp:txXfrm>
    </dsp:sp>
    <dsp:sp modelId="{9DDE88A7-5745-4E4F-A7A8-F71A4DA0D5F2}">
      <dsp:nvSpPr>
        <dsp:cNvPr id="0" name=""/>
        <dsp:cNvSpPr/>
      </dsp:nvSpPr>
      <dsp:spPr>
        <a:xfrm>
          <a:off x="3717569" y="3326446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Drugi prihodi</a:t>
          </a:r>
          <a:r>
            <a:rPr lang="sr-Cyrl-RS" sz="1100" kern="1200" dirty="0" smtClean="0"/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5</a:t>
          </a:r>
          <a:r>
            <a:rPr lang="en-US" sz="1200" b="1" u="sng" kern="1200" dirty="0" smtClean="0">
              <a:solidFill>
                <a:schemeClr val="bg1"/>
              </a:solidFill>
            </a:rPr>
            <a:t>11</a:t>
          </a:r>
          <a:r>
            <a:rPr lang="sr-Latn-RS" sz="1200" b="1" u="sng" kern="1200" dirty="0" smtClean="0">
              <a:solidFill>
                <a:schemeClr val="bg1"/>
              </a:solidFill>
            </a:rPr>
            <a:t>.</a:t>
          </a:r>
          <a:r>
            <a:rPr lang="en-US" sz="1200" b="1" u="sng" kern="1200" dirty="0" smtClean="0">
              <a:solidFill>
                <a:schemeClr val="bg1"/>
              </a:solidFill>
            </a:rPr>
            <a:t>20</a:t>
          </a:r>
          <a:r>
            <a:rPr lang="sr-Latn-RS" sz="1200" b="1" u="sng" kern="1200" dirty="0" smtClean="0">
              <a:solidFill>
                <a:schemeClr val="bg1"/>
              </a:solidFill>
            </a:rPr>
            <a:t>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/>
            <a:t>dinara</a:t>
          </a:r>
          <a:endParaRPr lang="en-US" sz="1100" kern="1200" dirty="0"/>
        </a:p>
      </dsp:txBody>
      <dsp:txXfrm>
        <a:off x="3717569" y="3326446"/>
        <a:ext cx="1381459" cy="1381459"/>
      </dsp:txXfrm>
    </dsp:sp>
    <dsp:sp modelId="{72DE4213-15E1-4436-8045-C055E8A54EDE}">
      <dsp:nvSpPr>
        <dsp:cNvPr id="0" name=""/>
        <dsp:cNvSpPr/>
      </dsp:nvSpPr>
      <dsp:spPr>
        <a:xfrm>
          <a:off x="1583780" y="3336743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Primanja od prodaje nefinansijske imovine</a:t>
          </a:r>
          <a:r>
            <a:rPr lang="sr-Cyrl-RS" sz="1100" kern="1200" dirty="0" smtClean="0"/>
            <a:t> </a:t>
          </a:r>
          <a:r>
            <a:rPr lang="en-US" sz="1200" b="1" u="sng" kern="1200" dirty="0" smtClean="0">
              <a:solidFill>
                <a:schemeClr val="bg1"/>
              </a:solidFill>
            </a:rPr>
            <a:t>160</a:t>
          </a:r>
          <a:r>
            <a:rPr lang="sr-Latn-RS" sz="1200" b="1" u="sng" kern="1200" dirty="0" smtClean="0">
              <a:solidFill>
                <a:schemeClr val="bg1"/>
              </a:solidFill>
            </a:rPr>
            <a:t>.000.000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/>
            <a:t>dinara</a:t>
          </a:r>
          <a:endParaRPr lang="en-US" sz="1100" kern="1200" dirty="0"/>
        </a:p>
      </dsp:txBody>
      <dsp:txXfrm>
        <a:off x="1583780" y="3336743"/>
        <a:ext cx="1381459" cy="1381459"/>
      </dsp:txXfrm>
    </dsp:sp>
    <dsp:sp modelId="{FC69A2CE-A671-47B5-8CD8-544465E52E9C}">
      <dsp:nvSpPr>
        <dsp:cNvPr id="0" name=""/>
        <dsp:cNvSpPr/>
      </dsp:nvSpPr>
      <dsp:spPr>
        <a:xfrm>
          <a:off x="930841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Preneta sredstva iz ranijih godina </a:t>
          </a:r>
          <a:r>
            <a:rPr lang="en-US" sz="1200" b="1" u="sng" kern="1200" dirty="0" smtClean="0">
              <a:solidFill>
                <a:schemeClr val="bg1"/>
              </a:solidFill>
            </a:rPr>
            <a:t>70</a:t>
          </a:r>
          <a:r>
            <a:rPr lang="sr-Latn-RS" sz="1200" b="1" u="sng" kern="1200" dirty="0" smtClean="0">
              <a:solidFill>
                <a:schemeClr val="bg1"/>
              </a:solidFill>
            </a:rPr>
            <a:t>.000.000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/>
            <a:t>dinara</a:t>
          </a:r>
          <a:endParaRPr lang="en-US" sz="1100" kern="1200" dirty="0"/>
        </a:p>
      </dsp:txBody>
      <dsp:txXfrm>
        <a:off x="930841" y="1327205"/>
        <a:ext cx="1381459" cy="138145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89418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Rashodi za zaposlene</a:t>
          </a:r>
          <a:endParaRPr lang="en-US" sz="1900" b="1" kern="1200" dirty="0"/>
        </a:p>
      </dsp:txBody>
      <dsp:txXfrm>
        <a:off x="0" y="89418"/>
        <a:ext cx="2055390" cy="634837"/>
      </dsp:txXfrm>
    </dsp:sp>
    <dsp:sp modelId="{02385D1D-92EB-445D-B736-940004751C79}">
      <dsp:nvSpPr>
        <dsp:cNvPr id="0" name=""/>
        <dsp:cNvSpPr/>
      </dsp:nvSpPr>
      <dsp:spPr>
        <a:xfrm>
          <a:off x="2055390" y="89418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89418"/>
          <a:ext cx="5590663" cy="63483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Rashodi za zaposlene </a:t>
          </a:r>
          <a:r>
            <a:rPr lang="sr-Latn-RS" sz="1400" kern="1200" noProof="0" dirty="0" smtClean="0"/>
            <a:t>predstavljaju sve troškove za zaposlene, kako u upravi tako i kod budžetskih korisnika </a:t>
          </a:r>
          <a:endParaRPr lang="sr-Latn-RS" sz="1400" kern="1200" noProof="0" dirty="0"/>
        </a:p>
      </dsp:txBody>
      <dsp:txXfrm>
        <a:off x="2630900" y="89418"/>
        <a:ext cx="5590663" cy="634837"/>
      </dsp:txXfrm>
    </dsp:sp>
    <dsp:sp modelId="{F40D94EA-52E0-4740-A924-EAF350BDF213}">
      <dsp:nvSpPr>
        <dsp:cNvPr id="0" name=""/>
        <dsp:cNvSpPr/>
      </dsp:nvSpPr>
      <dsp:spPr>
        <a:xfrm>
          <a:off x="0" y="822413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Korišćenje</a:t>
          </a:r>
          <a:br>
            <a:rPr lang="sr-Latn-RS" sz="1900" b="1" kern="1200" dirty="0" smtClean="0"/>
          </a:br>
          <a:r>
            <a:rPr lang="sr-Latn-RS" sz="1900" b="1" kern="1200" dirty="0" smtClean="0"/>
            <a:t>roba i usluga</a:t>
          </a:r>
          <a:r>
            <a:rPr lang="sr-Cyrl-RS" sz="1900" b="1" kern="1200" dirty="0" smtClean="0"/>
            <a:t> </a:t>
          </a:r>
          <a:endParaRPr lang="en-US" sz="1900" kern="1200" dirty="0"/>
        </a:p>
      </dsp:txBody>
      <dsp:txXfrm>
        <a:off x="0" y="822413"/>
        <a:ext cx="2055390" cy="634837"/>
      </dsp:txXfrm>
    </dsp:sp>
    <dsp:sp modelId="{0E930D30-96BC-4D43-B65A-EE88C46DBE48}">
      <dsp:nvSpPr>
        <dsp:cNvPr id="0" name=""/>
        <dsp:cNvSpPr/>
      </dsp:nvSpPr>
      <dsp:spPr>
        <a:xfrm>
          <a:off x="2055390" y="792655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792655"/>
          <a:ext cx="5590663" cy="694353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Korišćenje roba i usluga </a:t>
          </a:r>
          <a:r>
            <a:rPr lang="sr-Latn-RS" sz="1400" b="0" kern="1200" noProof="0" dirty="0" smtClean="0"/>
            <a:t>obuhvataju stalne troškove, putne troškove, usluge po ugovoru, specijalizovane usluge, troškove materijala i tekuće popravke i održavanje.</a:t>
          </a:r>
          <a:endParaRPr lang="sr-Latn-RS" sz="1400" b="0" kern="1200" noProof="0" dirty="0"/>
        </a:p>
      </dsp:txBody>
      <dsp:txXfrm>
        <a:off x="2630900" y="792655"/>
        <a:ext cx="5590663" cy="694353"/>
      </dsp:txXfrm>
    </dsp:sp>
    <dsp:sp modelId="{CCB8139E-CA19-491D-9FCD-6BF28923C725}">
      <dsp:nvSpPr>
        <dsp:cNvPr id="0" name=""/>
        <dsp:cNvSpPr/>
      </dsp:nvSpPr>
      <dsp:spPr>
        <a:xfrm>
          <a:off x="0" y="158516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Dotacije i transferi</a:t>
          </a:r>
          <a:endParaRPr lang="en-US" sz="1900" b="1" kern="1200" dirty="0"/>
        </a:p>
      </dsp:txBody>
      <dsp:txXfrm>
        <a:off x="0" y="1585167"/>
        <a:ext cx="2055390" cy="634837"/>
      </dsp:txXfrm>
    </dsp:sp>
    <dsp:sp modelId="{14D1633C-A097-4A5A-8269-B04E98857E56}">
      <dsp:nvSpPr>
        <dsp:cNvPr id="0" name=""/>
        <dsp:cNvSpPr/>
      </dsp:nvSpPr>
      <dsp:spPr>
        <a:xfrm>
          <a:off x="2055390" y="1555409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555409"/>
          <a:ext cx="5590663" cy="69435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Dotacije i transferi </a:t>
          </a:r>
          <a:r>
            <a:rPr lang="sr-Latn-RS" sz="1400" kern="1200" noProof="0" dirty="0" smtClean="0"/>
            <a:t>su troškovi koje lokalna samouprava ima za isplatu institucijama koje su u primarnoj nadležnosti centralnog/pokrajinskog nivoa kao što su škole, centar za socijalni rad, dom zdravlja.</a:t>
          </a:r>
          <a:endParaRPr lang="sr-Latn-RS" sz="1400" kern="1200" noProof="0" dirty="0"/>
        </a:p>
      </dsp:txBody>
      <dsp:txXfrm>
        <a:off x="2630900" y="1555409"/>
        <a:ext cx="5590663" cy="694353"/>
      </dsp:txXfrm>
    </dsp:sp>
    <dsp:sp modelId="{9312B733-3AEB-49F6-8245-08553BA2949B}">
      <dsp:nvSpPr>
        <dsp:cNvPr id="0" name=""/>
        <dsp:cNvSpPr/>
      </dsp:nvSpPr>
      <dsp:spPr>
        <a:xfrm>
          <a:off x="0" y="2382822"/>
          <a:ext cx="2057399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Ostali rashodi</a:t>
          </a:r>
          <a:endParaRPr lang="en-US" sz="1900" b="1" kern="1200" dirty="0"/>
        </a:p>
      </dsp:txBody>
      <dsp:txXfrm>
        <a:off x="0" y="2382822"/>
        <a:ext cx="2057399" cy="376200"/>
      </dsp:txXfrm>
    </dsp:sp>
    <dsp:sp modelId="{435AB433-2559-485A-A03D-C32F36288071}">
      <dsp:nvSpPr>
        <dsp:cNvPr id="0" name=""/>
        <dsp:cNvSpPr/>
      </dsp:nvSpPr>
      <dsp:spPr>
        <a:xfrm>
          <a:off x="2057399" y="2318162"/>
          <a:ext cx="411479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3471" y="2318162"/>
          <a:ext cx="5596128" cy="50551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Ostali rashodi </a:t>
          </a:r>
          <a:r>
            <a:rPr lang="sr-Latn-RS" sz="1400" b="0" kern="1200" noProof="0" dirty="0" smtClean="0"/>
            <a:t>obuhvataju dotacije nevladinim organizacijama, poreze, takse, novčane kazne. </a:t>
          </a:r>
          <a:endParaRPr lang="sr-Latn-RS" sz="1400" b="0" kern="1200" noProof="0" dirty="0"/>
        </a:p>
      </dsp:txBody>
      <dsp:txXfrm>
        <a:off x="2633471" y="2318162"/>
        <a:ext cx="5596128" cy="505518"/>
      </dsp:txXfrm>
    </dsp:sp>
    <dsp:sp modelId="{EFAACCF6-3A6A-4536-89B0-F0A7C44F6BE1}">
      <dsp:nvSpPr>
        <dsp:cNvPr id="0" name=""/>
        <dsp:cNvSpPr/>
      </dsp:nvSpPr>
      <dsp:spPr>
        <a:xfrm>
          <a:off x="0" y="2956740"/>
          <a:ext cx="2057399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Sibvencije</a:t>
          </a:r>
          <a:endParaRPr lang="en-US" sz="1900" b="1" kern="1200" dirty="0"/>
        </a:p>
      </dsp:txBody>
      <dsp:txXfrm>
        <a:off x="0" y="2956740"/>
        <a:ext cx="2057399" cy="376200"/>
      </dsp:txXfrm>
    </dsp:sp>
    <dsp:sp modelId="{6497CA82-45EE-4BD1-AEB4-CC3961FBFB74}">
      <dsp:nvSpPr>
        <dsp:cNvPr id="0" name=""/>
        <dsp:cNvSpPr/>
      </dsp:nvSpPr>
      <dsp:spPr>
        <a:xfrm>
          <a:off x="2057399" y="2892081"/>
          <a:ext cx="411479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92081"/>
          <a:ext cx="5596128" cy="50551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3471" y="2892081"/>
        <a:ext cx="5596128" cy="505518"/>
      </dsp:txXfrm>
    </dsp:sp>
    <dsp:sp modelId="{939B76D1-BB33-4E50-9ECD-839FB5787B95}">
      <dsp:nvSpPr>
        <dsp:cNvPr id="0" name=""/>
        <dsp:cNvSpPr/>
      </dsp:nvSpPr>
      <dsp:spPr>
        <a:xfrm>
          <a:off x="0" y="3466000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Socijalna</a:t>
          </a:r>
          <a:br>
            <a:rPr lang="sr-Latn-RS" sz="1900" b="1" kern="1200" dirty="0" smtClean="0"/>
          </a:br>
          <a:r>
            <a:rPr lang="sr-Latn-RS" sz="1900" b="1" kern="1200" dirty="0" smtClean="0"/>
            <a:t>zaštita</a:t>
          </a:r>
          <a:endParaRPr lang="en-US" sz="1900" b="1" kern="1200" dirty="0"/>
        </a:p>
      </dsp:txBody>
      <dsp:txXfrm>
        <a:off x="0" y="3466000"/>
        <a:ext cx="2055390" cy="634837"/>
      </dsp:txXfrm>
    </dsp:sp>
    <dsp:sp modelId="{7845F59F-6101-48DE-ABCC-EC5351843F5B}">
      <dsp:nvSpPr>
        <dsp:cNvPr id="0" name=""/>
        <dsp:cNvSpPr/>
      </dsp:nvSpPr>
      <dsp:spPr>
        <a:xfrm>
          <a:off x="2055390" y="3466000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66000"/>
          <a:ext cx="5590663" cy="6348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3466000"/>
        <a:ext cx="5590663" cy="634837"/>
      </dsp:txXfrm>
    </dsp:sp>
    <dsp:sp modelId="{B471A916-B6F4-4017-A447-E2C98CEE19B9}">
      <dsp:nvSpPr>
        <dsp:cNvPr id="0" name=""/>
        <dsp:cNvSpPr/>
      </dsp:nvSpPr>
      <dsp:spPr>
        <a:xfrm>
          <a:off x="0" y="416923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Budžetska</a:t>
          </a:r>
          <a:r>
            <a:rPr lang="sr-Cyrl-RS" sz="1900" b="1" kern="1200" dirty="0" smtClean="0"/>
            <a:t> </a:t>
          </a:r>
          <a:r>
            <a:rPr lang="sr-Latn-RS" sz="1900" b="1" kern="1200" dirty="0" smtClean="0"/>
            <a:t>rezerva</a:t>
          </a:r>
          <a:endParaRPr lang="en-US" sz="1900" b="1" kern="1200" dirty="0"/>
        </a:p>
      </dsp:txBody>
      <dsp:txXfrm>
        <a:off x="0" y="4169237"/>
        <a:ext cx="2055390" cy="634837"/>
      </dsp:txXfrm>
    </dsp:sp>
    <dsp:sp modelId="{7F976215-9D17-4223-A92A-D3302071B429}">
      <dsp:nvSpPr>
        <dsp:cNvPr id="0" name=""/>
        <dsp:cNvSpPr/>
      </dsp:nvSpPr>
      <dsp:spPr>
        <a:xfrm>
          <a:off x="2055390" y="4169237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4169237"/>
          <a:ext cx="5590663" cy="63483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kern="1200" noProof="0" dirty="0" smtClean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kern="1200" dirty="0" smtClean="0">
              <a:latin typeface="Calibri" pitchFamily="34" charset="0"/>
              <a:cs typeface="Calibri" pitchFamily="34" charset="0"/>
            </a:rPr>
            <a:t>.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4169237"/>
        <a:ext cx="5590663" cy="634837"/>
      </dsp:txXfrm>
    </dsp:sp>
    <dsp:sp modelId="{320B77C6-F8A0-4CEB-8B55-79E4A1BAF9E9}">
      <dsp:nvSpPr>
        <dsp:cNvPr id="0" name=""/>
        <dsp:cNvSpPr/>
      </dsp:nvSpPr>
      <dsp:spPr>
        <a:xfrm>
          <a:off x="0" y="4872475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Kapitalni</a:t>
          </a:r>
          <a:br>
            <a:rPr lang="sr-Latn-RS" sz="1900" b="1" kern="1200" dirty="0" smtClean="0"/>
          </a:br>
          <a:r>
            <a:rPr lang="sr-Latn-RS" sz="1900" b="1" kern="1200" dirty="0" smtClean="0"/>
            <a:t>izdaci</a:t>
          </a:r>
          <a:endParaRPr lang="en-US" sz="1900" b="1" kern="1200" dirty="0"/>
        </a:p>
      </dsp:txBody>
      <dsp:txXfrm>
        <a:off x="0" y="4872475"/>
        <a:ext cx="2055390" cy="634837"/>
      </dsp:txXfrm>
    </dsp:sp>
    <dsp:sp modelId="{803A06C6-F698-48F4-A91D-0B2B17EECBA4}">
      <dsp:nvSpPr>
        <dsp:cNvPr id="0" name=""/>
        <dsp:cNvSpPr/>
      </dsp:nvSpPr>
      <dsp:spPr>
        <a:xfrm>
          <a:off x="2055390" y="4872475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872475"/>
          <a:ext cx="5590663" cy="63483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>
              <a:latin typeface="+mn-lt"/>
            </a:rPr>
            <a:t>Kapitalni izdaci </a:t>
          </a:r>
          <a:r>
            <a:rPr lang="sr-Latn-RS" sz="1400" b="0" kern="1200" noProof="0" dirty="0" smtClean="0">
              <a:latin typeface="+mn-lt"/>
            </a:rPr>
            <a:t>su troškovi za izgradnju novih, ili investiciono održavanje postojećih objekata, nabavku opreme, mašina zemljišta i slično. </a:t>
          </a:r>
          <a:endParaRPr lang="sr-Latn-RS" sz="1400" b="0" kern="1200" noProof="0" dirty="0">
            <a:latin typeface="+mn-lt"/>
          </a:endParaRPr>
        </a:p>
      </dsp:txBody>
      <dsp:txXfrm>
        <a:off x="2630900" y="4872475"/>
        <a:ext cx="5590663" cy="63483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364424" y="410643"/>
          <a:ext cx="3872847" cy="3872847"/>
        </a:xfrm>
        <a:prstGeom prst="blockArc">
          <a:avLst>
            <a:gd name="adj1" fmla="val 13350643"/>
            <a:gd name="adj2" fmla="val 15863391"/>
            <a:gd name="adj3" fmla="val 3059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129277" y="627464"/>
          <a:ext cx="3872847" cy="3872847"/>
        </a:xfrm>
        <a:prstGeom prst="blockArc">
          <a:avLst>
            <a:gd name="adj1" fmla="val 11784810"/>
            <a:gd name="adj2" fmla="val 13927977"/>
            <a:gd name="adj3" fmla="val 3059"/>
          </a:avLst>
        </a:prstGeom>
        <a:solidFill>
          <a:schemeClr val="accent3">
            <a:hueOff val="9843981"/>
            <a:satOff val="-14770"/>
            <a:lumOff val="-24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178016" y="419776"/>
          <a:ext cx="3872847" cy="3872847"/>
        </a:xfrm>
        <a:prstGeom prst="blockArc">
          <a:avLst>
            <a:gd name="adj1" fmla="val 9000000"/>
            <a:gd name="adj2" fmla="val 11400000"/>
            <a:gd name="adj3" fmla="val 3059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161294" y="391382"/>
          <a:ext cx="3872847" cy="3872847"/>
        </a:xfrm>
        <a:prstGeom prst="blockArc">
          <a:avLst>
            <a:gd name="adj1" fmla="val 6508116"/>
            <a:gd name="adj2" fmla="val 8940590"/>
            <a:gd name="adj3" fmla="val 3059"/>
          </a:avLst>
        </a:prstGeom>
        <a:solidFill>
          <a:schemeClr val="accent3">
            <a:hueOff val="7031415"/>
            <a:satOff val="-10550"/>
            <a:lumOff val="-17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10100" y="408422"/>
          <a:ext cx="3872847" cy="3872847"/>
        </a:xfrm>
        <a:prstGeom prst="blockArc">
          <a:avLst>
            <a:gd name="adj1" fmla="val 4261361"/>
            <a:gd name="adj2" fmla="val 6601320"/>
            <a:gd name="adj3" fmla="val 3059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178016" y="419776"/>
          <a:ext cx="3872847" cy="3872847"/>
        </a:xfrm>
        <a:prstGeom prst="blockArc">
          <a:avLst>
            <a:gd name="adj1" fmla="val 1800000"/>
            <a:gd name="adj2" fmla="val 4200000"/>
            <a:gd name="adj3" fmla="val 3059"/>
          </a:avLst>
        </a:prstGeom>
        <a:solidFill>
          <a:schemeClr val="accent3">
            <a:hueOff val="4218849"/>
            <a:satOff val="-6330"/>
            <a:lumOff val="-10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178016" y="419776"/>
          <a:ext cx="3872847" cy="3872847"/>
        </a:xfrm>
        <a:prstGeom prst="blockArc">
          <a:avLst>
            <a:gd name="adj1" fmla="val 21000000"/>
            <a:gd name="adj2" fmla="val 1800000"/>
            <a:gd name="adj3" fmla="val 3059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04D32-E5CA-4F4F-9FB6-A7938BB40744}">
      <dsp:nvSpPr>
        <dsp:cNvPr id="0" name=""/>
        <dsp:cNvSpPr/>
      </dsp:nvSpPr>
      <dsp:spPr>
        <a:xfrm>
          <a:off x="2188719" y="475602"/>
          <a:ext cx="3872847" cy="3872847"/>
        </a:xfrm>
        <a:prstGeom prst="blockArc">
          <a:avLst>
            <a:gd name="adj1" fmla="val 18422134"/>
            <a:gd name="adj2" fmla="val 20897517"/>
            <a:gd name="adj3" fmla="val 3059"/>
          </a:avLst>
        </a:prstGeom>
        <a:solidFill>
          <a:schemeClr val="accent3">
            <a:hueOff val="1406283"/>
            <a:satOff val="-2110"/>
            <a:lumOff val="-3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117081" y="418803"/>
          <a:ext cx="3872847" cy="3872847"/>
        </a:xfrm>
        <a:prstGeom prst="blockArc">
          <a:avLst>
            <a:gd name="adj1" fmla="val 16309877"/>
            <a:gd name="adj2" fmla="val 18586975"/>
            <a:gd name="adj3" fmla="val 305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340323" y="1562908"/>
          <a:ext cx="1548232" cy="15865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>
              <a:solidFill>
                <a:schemeClr val="bg1"/>
              </a:solidFill>
            </a:rPr>
            <a:t>Ukupni rashodi i izdaci</a:t>
          </a:r>
          <a:r>
            <a:rPr lang="sr-Cyrl-RS" sz="1400" kern="1200" dirty="0" smtClean="0">
              <a:solidFill>
                <a:schemeClr val="bg1"/>
              </a:solidFill>
            </a:rPr>
            <a:t> </a:t>
          </a:r>
          <a:r>
            <a:rPr lang="en-US" sz="1400" b="1" u="sng" kern="1200" dirty="0" smtClean="0">
              <a:solidFill>
                <a:schemeClr val="bg1"/>
              </a:solidFill>
            </a:rPr>
            <a:t>3.004.000</a:t>
          </a:r>
          <a:r>
            <a:rPr lang="sr-Latn-RS" sz="1400" b="1" u="sng" kern="1200" dirty="0" smtClean="0">
              <a:solidFill>
                <a:schemeClr val="bg1"/>
              </a:solidFill>
            </a:rPr>
            <a:t>.000</a:t>
          </a:r>
          <a:r>
            <a:rPr lang="sr-Latn-RS" sz="1400" kern="1200" dirty="0" smtClean="0">
              <a:solidFill>
                <a:srgbClr val="FF0000"/>
              </a:solidFill>
            </a:rPr>
            <a:t/>
          </a:r>
          <a:br>
            <a:rPr lang="sr-Latn-RS" sz="1400" kern="1200" dirty="0" smtClean="0">
              <a:solidFill>
                <a:srgbClr val="FF0000"/>
              </a:solidFill>
            </a:rPr>
          </a:br>
          <a:r>
            <a:rPr lang="sr-Latn-RS" sz="1400" kern="1200" dirty="0" smtClean="0">
              <a:solidFill>
                <a:schemeClr val="bg1"/>
              </a:solidFill>
            </a:rPr>
            <a:t>dinara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3340323" y="1562908"/>
        <a:ext cx="1548232" cy="1586585"/>
      </dsp:txXfrm>
    </dsp:sp>
    <dsp:sp modelId="{73F305AC-CFDC-45B1-8AB8-6FABD1C99179}">
      <dsp:nvSpPr>
        <dsp:cNvPr id="0" name=""/>
        <dsp:cNvSpPr/>
      </dsp:nvSpPr>
      <dsp:spPr>
        <a:xfrm>
          <a:off x="3533855" y="-130307"/>
          <a:ext cx="1161168" cy="115940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Korišćenje roba i usluga</a:t>
          </a:r>
          <a:r>
            <a:rPr lang="ru-RU" sz="1100" kern="1200" dirty="0" smtClean="0">
              <a:solidFill>
                <a:schemeClr val="bg1"/>
              </a:solidFill>
            </a:rPr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6</a:t>
          </a:r>
          <a:r>
            <a:rPr lang="en-US" sz="1200" b="1" u="sng" kern="1200" dirty="0" smtClean="0">
              <a:solidFill>
                <a:schemeClr val="bg1"/>
              </a:solidFill>
            </a:rPr>
            <a:t>53</a:t>
          </a:r>
          <a:r>
            <a:rPr lang="sr-Latn-RS" sz="1200" b="1" u="sng" kern="1200" dirty="0" smtClean="0">
              <a:solidFill>
                <a:schemeClr val="bg1"/>
              </a:solidFill>
            </a:rPr>
            <a:t>.</a:t>
          </a:r>
          <a:r>
            <a:rPr lang="en-US" sz="1200" b="1" u="sng" kern="1200" dirty="0" smtClean="0">
              <a:solidFill>
                <a:schemeClr val="bg1"/>
              </a:solidFill>
            </a:rPr>
            <a:t>825</a:t>
          </a:r>
          <a:r>
            <a:rPr lang="sr-Latn-RS" sz="1200" b="1" u="sng" kern="1200" dirty="0" smtClean="0">
              <a:solidFill>
                <a:schemeClr val="bg1"/>
              </a:solidFill>
            </a:rPr>
            <a:t>.000</a:t>
          </a:r>
          <a:r>
            <a:rPr lang="ru-RU" sz="11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3533855" y="-130307"/>
        <a:ext cx="1161168" cy="1159407"/>
      </dsp:txXfrm>
    </dsp:sp>
    <dsp:sp modelId="{BA1149EF-BE7C-4E2C-BC69-9133F0EADFDA}">
      <dsp:nvSpPr>
        <dsp:cNvPr id="0" name=""/>
        <dsp:cNvSpPr/>
      </dsp:nvSpPr>
      <dsp:spPr>
        <a:xfrm>
          <a:off x="4658796" y="316639"/>
          <a:ext cx="1229671" cy="1146514"/>
        </a:xfrm>
        <a:prstGeom prst="ellipse">
          <a:avLst/>
        </a:prstGeom>
        <a:solidFill>
          <a:schemeClr val="accent3">
            <a:hueOff val="1406283"/>
            <a:satOff val="-2110"/>
            <a:lumOff val="-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00" kern="1200" noProof="0" dirty="0" smtClean="0">
              <a:solidFill>
                <a:schemeClr val="bg1"/>
              </a:solidFill>
            </a:rPr>
            <a:t>Otplata kamata i prateći troškovi zaduživanja</a:t>
          </a:r>
          <a:r>
            <a:rPr lang="en-US" sz="1000" kern="1200" dirty="0" smtClean="0">
              <a:solidFill>
                <a:schemeClr val="bg1"/>
              </a:solidFill>
            </a:rPr>
            <a:t/>
          </a:r>
          <a:br>
            <a:rPr lang="en-US" sz="1000" kern="1200" dirty="0" smtClean="0">
              <a:solidFill>
                <a:schemeClr val="bg1"/>
              </a:solidFill>
            </a:rPr>
          </a:br>
          <a:r>
            <a:rPr lang="en-US" sz="1100" b="1" u="sng" kern="1200" dirty="0" smtClean="0">
              <a:solidFill>
                <a:schemeClr val="bg1"/>
              </a:solidFill>
            </a:rPr>
            <a:t>31.300.000 </a:t>
          </a:r>
          <a:r>
            <a:rPr lang="sr-Latn-RS" sz="1100" b="0" u="none" kern="1200" noProof="0" dirty="0" smtClean="0">
              <a:solidFill>
                <a:schemeClr val="bg1"/>
              </a:solidFill>
            </a:rPr>
            <a:t>dinara</a:t>
          </a:r>
          <a:endParaRPr lang="sr-Latn-RS" sz="1000" b="0" u="none" kern="1200" noProof="0" dirty="0">
            <a:solidFill>
              <a:schemeClr val="bg1"/>
            </a:solidFill>
          </a:endParaRPr>
        </a:p>
      </dsp:txBody>
      <dsp:txXfrm>
        <a:off x="4658796" y="316639"/>
        <a:ext cx="1229671" cy="1146514"/>
      </dsp:txXfrm>
    </dsp:sp>
    <dsp:sp modelId="{A14630AA-C1BD-4A7E-B665-0A7C9B6C19C9}">
      <dsp:nvSpPr>
        <dsp:cNvPr id="0" name=""/>
        <dsp:cNvSpPr/>
      </dsp:nvSpPr>
      <dsp:spPr>
        <a:xfrm>
          <a:off x="5449448" y="1490430"/>
          <a:ext cx="1085655" cy="1069315"/>
        </a:xfrm>
        <a:prstGeom prst="ellips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Dotacije i trasfri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en-US" sz="1100" b="1" u="sng" kern="1200" dirty="0" smtClean="0">
              <a:solidFill>
                <a:schemeClr val="bg1"/>
              </a:solidFill>
            </a:rPr>
            <a:t>329</a:t>
          </a:r>
          <a:r>
            <a:rPr lang="sr-Latn-RS" sz="1100" b="1" u="sng" kern="1200" dirty="0" smtClean="0">
              <a:solidFill>
                <a:schemeClr val="bg1"/>
              </a:solidFill>
            </a:rPr>
            <a:t>.700.000</a:t>
          </a:r>
          <a:r>
            <a:rPr lang="sr-Cyrl-RS" sz="1050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5449448" y="1490430"/>
        <a:ext cx="1085655" cy="1069315"/>
      </dsp:txXfrm>
    </dsp:sp>
    <dsp:sp modelId="{E43F7264-94BE-4E7E-8A98-A0D70BB3AF06}">
      <dsp:nvSpPr>
        <dsp:cNvPr id="0" name=""/>
        <dsp:cNvSpPr/>
      </dsp:nvSpPr>
      <dsp:spPr>
        <a:xfrm>
          <a:off x="5184514" y="2774180"/>
          <a:ext cx="1162533" cy="1070845"/>
        </a:xfrm>
        <a:prstGeom prst="ellipse">
          <a:avLst/>
        </a:prstGeom>
        <a:solidFill>
          <a:schemeClr val="accent3">
            <a:hueOff val="4218849"/>
            <a:satOff val="-6330"/>
            <a:lumOff val="-10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Rashodi za zaposlene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en-US" sz="1100" b="1" u="sng" kern="1200" dirty="0" smtClean="0">
              <a:solidFill>
                <a:schemeClr val="bg1"/>
              </a:solidFill>
            </a:rPr>
            <a:t>900.975</a:t>
          </a:r>
          <a:r>
            <a:rPr lang="sr-Latn-RS" sz="1100" b="1" u="sng" kern="1200" dirty="0" smtClean="0">
              <a:solidFill>
                <a:schemeClr val="bg1"/>
              </a:solidFill>
            </a:rPr>
            <a:t>.000</a:t>
          </a:r>
          <a:r>
            <a:rPr lang="sr-Cyrl-RS" sz="11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184514" y="2774180"/>
        <a:ext cx="1162533" cy="1070845"/>
      </dsp:txXfrm>
    </dsp:sp>
    <dsp:sp modelId="{115526CD-270E-4C52-A164-15F2B6F9FE39}">
      <dsp:nvSpPr>
        <dsp:cNvPr id="0" name=""/>
        <dsp:cNvSpPr/>
      </dsp:nvSpPr>
      <dsp:spPr>
        <a:xfrm>
          <a:off x="4194273" y="3639751"/>
          <a:ext cx="1144663" cy="1016518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Socijalna pomoć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100" b="1" u="sng" kern="1200" dirty="0" smtClean="0">
              <a:solidFill>
                <a:schemeClr val="bg1"/>
              </a:solidFill>
            </a:rPr>
            <a:t>1</a:t>
          </a:r>
          <a:r>
            <a:rPr lang="en-US" sz="1100" b="1" u="sng" kern="1200" dirty="0" smtClean="0">
              <a:solidFill>
                <a:schemeClr val="bg1"/>
              </a:solidFill>
            </a:rPr>
            <a:t>69</a:t>
          </a:r>
          <a:r>
            <a:rPr lang="sr-Latn-RS" sz="1100" b="1" u="sng" kern="1200" dirty="0" smtClean="0">
              <a:solidFill>
                <a:schemeClr val="bg1"/>
              </a:solidFill>
            </a:rPr>
            <a:t>.</a:t>
          </a:r>
          <a:r>
            <a:rPr lang="en-US" sz="1100" b="1" u="sng" kern="1200" dirty="0" smtClean="0">
              <a:solidFill>
                <a:schemeClr val="bg1"/>
              </a:solidFill>
            </a:rPr>
            <a:t>4</a:t>
          </a:r>
          <a:r>
            <a:rPr lang="sr-Latn-RS" sz="1100" b="1" u="sng" kern="1200" dirty="0" smtClean="0">
              <a:solidFill>
                <a:schemeClr val="bg1"/>
              </a:solidFill>
            </a:rPr>
            <a:t>00.000</a:t>
          </a:r>
          <a:r>
            <a:rPr lang="sr-Cyrl-RS" sz="11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194273" y="3639751"/>
        <a:ext cx="1144663" cy="1016518"/>
      </dsp:txXfrm>
    </dsp:sp>
    <dsp:sp modelId="{5101AD7C-EA94-402A-A388-0FD916639D60}">
      <dsp:nvSpPr>
        <dsp:cNvPr id="0" name=""/>
        <dsp:cNvSpPr/>
      </dsp:nvSpPr>
      <dsp:spPr>
        <a:xfrm>
          <a:off x="3010777" y="3647003"/>
          <a:ext cx="965787" cy="978803"/>
        </a:xfrm>
        <a:prstGeom prst="ellipse">
          <a:avLst/>
        </a:prstGeom>
        <a:solidFill>
          <a:schemeClr val="accent3">
            <a:hueOff val="7031415"/>
            <a:satOff val="-10550"/>
            <a:lumOff val="-17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Subvencije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100" b="1" u="sng" kern="1200" dirty="0" smtClean="0">
              <a:solidFill>
                <a:schemeClr val="bg1"/>
              </a:solidFill>
            </a:rPr>
            <a:t>20.000.000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010777" y="3647003"/>
        <a:ext cx="965787" cy="978803"/>
      </dsp:txXfrm>
    </dsp:sp>
    <dsp:sp modelId="{D19ADD6D-9F0A-4766-B637-BB2D5495A9BB}">
      <dsp:nvSpPr>
        <dsp:cNvPr id="0" name=""/>
        <dsp:cNvSpPr/>
      </dsp:nvSpPr>
      <dsp:spPr>
        <a:xfrm>
          <a:off x="1923582" y="2774180"/>
          <a:ext cx="1079032" cy="1070845"/>
        </a:xfrm>
        <a:prstGeom prst="ellips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Ostali rashodi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100" b="1" u="sng" kern="1200" dirty="0" smtClean="0">
              <a:solidFill>
                <a:schemeClr val="bg1"/>
              </a:solidFill>
            </a:rPr>
            <a:t>2</a:t>
          </a:r>
          <a:r>
            <a:rPr lang="en-US" sz="1100" b="1" u="sng" kern="1200" dirty="0" smtClean="0">
              <a:solidFill>
                <a:schemeClr val="bg1"/>
              </a:solidFill>
            </a:rPr>
            <a:t>45</a:t>
          </a:r>
          <a:r>
            <a:rPr lang="sr-Latn-RS" sz="1100" b="1" u="sng" kern="1200" dirty="0" smtClean="0">
              <a:solidFill>
                <a:schemeClr val="bg1"/>
              </a:solidFill>
            </a:rPr>
            <a:t>.</a:t>
          </a:r>
          <a:r>
            <a:rPr lang="en-US" sz="1100" b="1" u="sng" kern="1200" dirty="0" smtClean="0">
              <a:solidFill>
                <a:schemeClr val="bg1"/>
              </a:solidFill>
            </a:rPr>
            <a:t>00</a:t>
          </a:r>
          <a:r>
            <a:rPr lang="sr-Latn-RS" sz="1100" b="1" u="sng" kern="1200" dirty="0" smtClean="0">
              <a:solidFill>
                <a:schemeClr val="bg1"/>
              </a:solidFill>
            </a:rPr>
            <a:t>0.000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1923582" y="2774180"/>
        <a:ext cx="1079032" cy="1070845"/>
      </dsp:txXfrm>
    </dsp:sp>
    <dsp:sp modelId="{4F05B281-B6DB-45BB-A427-1BF92AADC139}">
      <dsp:nvSpPr>
        <dsp:cNvPr id="0" name=""/>
        <dsp:cNvSpPr/>
      </dsp:nvSpPr>
      <dsp:spPr>
        <a:xfrm>
          <a:off x="1694496" y="1508831"/>
          <a:ext cx="1084215" cy="1032513"/>
        </a:xfrm>
        <a:prstGeom prst="ellipse">
          <a:avLst/>
        </a:prstGeom>
        <a:solidFill>
          <a:schemeClr val="accent3">
            <a:hueOff val="9843981"/>
            <a:satOff val="-14770"/>
            <a:lumOff val="-2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Sredstva rezerve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100" b="1" u="sng" kern="1200" dirty="0" smtClean="0">
              <a:solidFill>
                <a:schemeClr val="bg1"/>
              </a:solidFill>
            </a:rPr>
            <a:t>6.500.000</a:t>
          </a:r>
          <a:r>
            <a:rPr lang="sr-Latn-RS" sz="1050" b="1" u="sng" kern="1200" dirty="0" smtClean="0">
              <a:solidFill>
                <a:schemeClr val="bg1"/>
              </a:solidFill>
            </a:rPr>
            <a:t/>
          </a:r>
          <a:br>
            <a:rPr lang="sr-Latn-RS" sz="1050" b="1" u="sng" kern="1200" dirty="0" smtClean="0">
              <a:solidFill>
                <a:schemeClr val="bg1"/>
              </a:solidFill>
            </a:rPr>
          </a:b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sr-Latn-RS" sz="1000" kern="1200" dirty="0" smtClean="0">
            <a:solidFill>
              <a:schemeClr val="bg1"/>
            </a:solidFill>
          </a:endParaRPr>
        </a:p>
      </dsp:txBody>
      <dsp:txXfrm>
        <a:off x="1694496" y="1508831"/>
        <a:ext cx="1084215" cy="1032513"/>
      </dsp:txXfrm>
    </dsp:sp>
    <dsp:sp modelId="{2D6C03BD-4023-431E-84F6-C080A9961C8A}">
      <dsp:nvSpPr>
        <dsp:cNvPr id="0" name=""/>
        <dsp:cNvSpPr/>
      </dsp:nvSpPr>
      <dsp:spPr>
        <a:xfrm>
          <a:off x="2341413" y="518189"/>
          <a:ext cx="1107664" cy="108079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Kapitalni izdaci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en-US" sz="1100" b="1" u="sng" kern="1200" dirty="0" smtClean="0">
              <a:solidFill>
                <a:schemeClr val="bg1"/>
              </a:solidFill>
            </a:rPr>
            <a:t>647.30</a:t>
          </a:r>
          <a:r>
            <a:rPr lang="sr-Latn-RS" sz="1100" b="1" u="sng" kern="1200" dirty="0" smtClean="0">
              <a:solidFill>
                <a:schemeClr val="bg1"/>
              </a:solidFill>
            </a:rPr>
            <a:t>0.000</a:t>
          </a:r>
          <a:r>
            <a:rPr lang="sr-Cyrl-RS" sz="11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341413" y="518189"/>
        <a:ext cx="1107664" cy="10807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/>
          <a:lstStyle/>
          <a:p>
            <a:r>
              <a:rPr lang="sr-Latn-RS" b="1" dirty="0" smtClean="0"/>
              <a:t>GRAĐANSK</a:t>
            </a:r>
            <a:r>
              <a:rPr lang="en-US" b="1" dirty="0" smtClean="0"/>
              <a:t>I </a:t>
            </a:r>
            <a:r>
              <a:rPr lang="sr-Latn-RS" b="1" dirty="0" smtClean="0"/>
              <a:t>VODIČ KROZ BUDŽET </a:t>
            </a:r>
            <a:br>
              <a:rPr lang="sr-Latn-RS" b="1" dirty="0" smtClean="0"/>
            </a:br>
            <a:r>
              <a:rPr lang="sr-Latn-RS" b="1" dirty="0" smtClean="0"/>
              <a:t>ZA 202</a:t>
            </a:r>
            <a:r>
              <a:rPr lang="en-US" b="1" dirty="0" smtClean="0"/>
              <a:t>1</a:t>
            </a:r>
            <a:r>
              <a:rPr lang="sr-Latn-RS" b="1" dirty="0" smtClean="0"/>
              <a:t>. godinu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 smtClean="0"/>
              <a:t>Struktura planiranih prihoda i primanja za </a:t>
            </a:r>
            <a:r>
              <a:rPr lang="sr-Cyrl-RS" sz="2800" b="1" dirty="0" smtClean="0"/>
              <a:t>20</a:t>
            </a:r>
            <a:r>
              <a:rPr lang="sr-Latn-RS" sz="2800" b="1" dirty="0" smtClean="0"/>
              <a:t>2</a:t>
            </a:r>
            <a:r>
              <a:rPr lang="en-US" sz="2800" b="1" dirty="0" smtClean="0"/>
              <a:t>1</a:t>
            </a:r>
            <a:r>
              <a:rPr lang="sr-Cyrl-RS" sz="2800" b="1" dirty="0" smtClean="0"/>
              <a:t>. </a:t>
            </a:r>
            <a:r>
              <a:rPr lang="sr-Latn-RS" sz="2800" b="1" dirty="0" smtClean="0"/>
              <a:t>godinu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1259632" y="1916832"/>
          <a:ext cx="6768752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73616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284524" cy="1143000"/>
          </a:xfrm>
        </p:spPr>
        <p:txBody>
          <a:bodyPr>
            <a:normAutofit/>
          </a:bodyPr>
          <a:lstStyle/>
          <a:p>
            <a:r>
              <a:rPr lang="sr-Latn-RS" sz="2800" dirty="0" smtClean="0"/>
              <a:t>Koje promene u budžetu se očekuju u odnosu na t</a:t>
            </a:r>
            <a:r>
              <a:rPr lang="en-US" sz="2800" dirty="0" smtClean="0"/>
              <a:t>e</a:t>
            </a:r>
            <a:r>
              <a:rPr lang="sr-Latn-RS" sz="2800" dirty="0" smtClean="0"/>
              <a:t>kuću</a:t>
            </a:r>
            <a:r>
              <a:rPr lang="sr-Cyrl-RS" sz="2800" dirty="0" smtClean="0"/>
              <a:t> 20</a:t>
            </a:r>
            <a:r>
              <a:rPr lang="en-US" sz="2800" dirty="0" smtClean="0"/>
              <a:t>20</a:t>
            </a:r>
            <a:r>
              <a:rPr lang="sr-Cyrl-RS" sz="2800" dirty="0" smtClean="0"/>
              <a:t> </a:t>
            </a:r>
            <a:r>
              <a:rPr lang="sr-Latn-RS" sz="2800" dirty="0" smtClean="0"/>
              <a:t>godinu</a:t>
            </a:r>
            <a:r>
              <a:rPr lang="sr-Cyrl-RS" sz="2800" dirty="0" smtClean="0"/>
              <a:t>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Latn-RS" dirty="0" smtClean="0"/>
              <a:t>Projektovano je da će ukupni planirani prihodi i primanja našeg grada u </a:t>
            </a:r>
            <a:r>
              <a:rPr lang="sr-Cyrl-RS" dirty="0" smtClean="0">
                <a:solidFill>
                  <a:schemeClr val="accent1"/>
                </a:solidFill>
              </a:rPr>
              <a:t>20</a:t>
            </a:r>
            <a:r>
              <a:rPr lang="sr-Latn-RS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1</a:t>
            </a:r>
            <a:r>
              <a:rPr lang="sr-Cyrl-RS" dirty="0" smtClean="0">
                <a:solidFill>
                  <a:schemeClr val="accent1"/>
                </a:solidFill>
              </a:rPr>
              <a:t>. </a:t>
            </a:r>
            <a:r>
              <a:rPr lang="sr-Latn-RS" dirty="0" smtClean="0"/>
              <a:t>godini</a:t>
            </a:r>
            <a:r>
              <a:rPr lang="sr-Cyrl-RS" dirty="0" smtClean="0"/>
              <a:t> </a:t>
            </a:r>
            <a:r>
              <a:rPr lang="sr-Latn-RS" dirty="0" smtClean="0"/>
              <a:t>biti</a:t>
            </a:r>
            <a:r>
              <a:rPr lang="sr-Cyrl-RS" dirty="0" smtClean="0"/>
              <a:t> </a:t>
            </a:r>
            <a:r>
              <a:rPr lang="sr-Latn-RS" b="1" dirty="0" smtClean="0"/>
              <a:t>smanjeni</a:t>
            </a:r>
            <a:r>
              <a:rPr lang="sr-Cyrl-RS" b="1" dirty="0" smtClean="0"/>
              <a:t> </a:t>
            </a:r>
            <a:r>
              <a:rPr lang="sr-Latn-RS" dirty="0" smtClean="0"/>
              <a:t>u odnosu na poslednju izmenu Odluke o budžetu za</a:t>
            </a:r>
            <a:r>
              <a:rPr lang="sr-Cyrl-RS" dirty="0" smtClean="0"/>
              <a:t> </a:t>
            </a:r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sr-Latn-RS" dirty="0" smtClean="0"/>
              <a:t>godinu</a:t>
            </a:r>
            <a:r>
              <a:rPr lang="sr-Cyrl-RS" dirty="0" smtClean="0"/>
              <a:t> </a:t>
            </a:r>
            <a:r>
              <a:rPr lang="sr-Latn-RS" dirty="0" smtClean="0"/>
              <a:t>za </a:t>
            </a:r>
            <a:r>
              <a:rPr lang="sr-Latn-RS" b="1" dirty="0" smtClean="0"/>
              <a:t>29.00</a:t>
            </a:r>
            <a:r>
              <a:rPr lang="en-US" b="1" dirty="0" smtClean="0"/>
              <a:t>0</a:t>
            </a:r>
            <a:r>
              <a:rPr lang="sr-Latn-RS" b="1" dirty="0" smtClean="0"/>
              <a:t>.</a:t>
            </a:r>
            <a:r>
              <a:rPr lang="en-US" b="1" dirty="0" smtClean="0"/>
              <a:t>000</a:t>
            </a:r>
            <a:r>
              <a:rPr lang="sr-Cyrl-RS" b="1" dirty="0" smtClean="0"/>
              <a:t> </a:t>
            </a:r>
            <a:r>
              <a:rPr lang="sr-Latn-RS" dirty="0" smtClean="0"/>
              <a:t>dinara</a:t>
            </a:r>
            <a:r>
              <a:rPr lang="sr-Cyrl-RS" dirty="0" smtClean="0"/>
              <a:t>, </a:t>
            </a:r>
            <a:r>
              <a:rPr lang="sr-Latn-RS" dirty="0" smtClean="0"/>
              <a:t>odnosno za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1</a:t>
            </a:r>
            <a:r>
              <a:rPr lang="sr-Cyrl-RS" b="1" dirty="0" smtClean="0"/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33675"/>
            <a:ext cx="6851650" cy="1890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Latn-RS" sz="2400" dirty="0" smtClean="0"/>
              <a:t>Očekivano je smanjenje</a:t>
            </a:r>
            <a:r>
              <a:rPr lang="sr-Cyrl-RS" sz="2400" dirty="0" smtClean="0"/>
              <a:t> </a:t>
            </a:r>
            <a:r>
              <a:rPr lang="sr-Latn-RS" sz="2400" b="1" dirty="0" smtClean="0">
                <a:solidFill>
                  <a:srgbClr val="FF0000"/>
                </a:solidFill>
              </a:rPr>
              <a:t>prenetih sredstava</a:t>
            </a:r>
            <a:r>
              <a:rPr lang="sr-Cyrl-RS" sz="2400" dirty="0" smtClean="0">
                <a:solidFill>
                  <a:srgbClr val="FF0000"/>
                </a:solidFill>
              </a:rPr>
              <a:t> </a:t>
            </a:r>
            <a:r>
              <a:rPr lang="sr-Latn-RS" sz="2400" dirty="0" smtClean="0"/>
              <a:t>za</a:t>
            </a:r>
            <a:r>
              <a:rPr lang="sr-Cyrl-RS" sz="2400" dirty="0" smtClean="0"/>
              <a:t> </a:t>
            </a:r>
            <a:r>
              <a:rPr lang="sr-Latn-RS" sz="2400" b="1" dirty="0" smtClean="0"/>
              <a:t>62.000.000</a:t>
            </a:r>
            <a:r>
              <a:rPr lang="sr-Cyrl-RS" sz="2400" dirty="0" smtClean="0"/>
              <a:t> </a:t>
            </a:r>
            <a:r>
              <a:rPr lang="sr-Latn-RS" sz="2400" dirty="0" smtClean="0"/>
              <a:t>dinara</a:t>
            </a:r>
            <a:r>
              <a:rPr lang="sr-Cyrl-RS" sz="2400" dirty="0" smtClean="0"/>
              <a:t>.</a:t>
            </a:r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2852936"/>
            <a:ext cx="1023020" cy="936104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=""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4509120"/>
            <a:ext cx="1008112" cy="1296144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696" y="4437112"/>
            <a:ext cx="6851650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Projektovano je </a:t>
            </a:r>
            <a:r>
              <a:rPr lang="en-US" sz="2400" dirty="0" err="1" smtClean="0"/>
              <a:t>uve</a:t>
            </a:r>
            <a:r>
              <a:rPr lang="sr-Latn-RS" sz="2400" dirty="0" smtClean="0"/>
              <a:t>ćanje</a:t>
            </a:r>
            <a:r>
              <a:rPr lang="pl-PL" sz="2400" dirty="0" smtClean="0"/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primanja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od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prodaje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nefinansijske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imovine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pl-PL" sz="2400" dirty="0" smtClean="0"/>
              <a:t>za </a:t>
            </a:r>
            <a:r>
              <a:rPr lang="pl-PL" sz="2400" b="1" dirty="0" smtClean="0"/>
              <a:t>120.000.000</a:t>
            </a:r>
            <a:r>
              <a:rPr lang="pl-PL" sz="2400" dirty="0" smtClean="0"/>
              <a:t> dinara.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Latn-RS" sz="2400" dirty="0" smtClean="0"/>
              <a:t>Projektovano je uvećanje </a:t>
            </a:r>
            <a:r>
              <a:rPr lang="sr-Latn-RS" sz="2400" b="1" dirty="0" smtClean="0">
                <a:solidFill>
                  <a:srgbClr val="0070C0"/>
                </a:solidFill>
              </a:rPr>
              <a:t>donacija i transfera</a:t>
            </a:r>
            <a:r>
              <a:rPr lang="sr-Cyrl-RS" sz="2400" dirty="0" smtClean="0">
                <a:solidFill>
                  <a:srgbClr val="0070C0"/>
                </a:solidFill>
              </a:rPr>
              <a:t> </a:t>
            </a:r>
            <a:r>
              <a:rPr lang="sr-Latn-RS" sz="2400" dirty="0" smtClean="0"/>
              <a:t>za</a:t>
            </a:r>
            <a:r>
              <a:rPr lang="sr-Cyrl-RS" sz="2400" dirty="0" smtClean="0"/>
              <a:t> </a:t>
            </a:r>
            <a:r>
              <a:rPr lang="sr-Latn-RS" sz="2400" b="1" dirty="0" smtClean="0"/>
              <a:t>49.000.000</a:t>
            </a:r>
            <a:r>
              <a:rPr lang="sr-Cyrl-RS" sz="2400" dirty="0" smtClean="0"/>
              <a:t> </a:t>
            </a:r>
            <a:r>
              <a:rPr lang="sr-Latn-RS" sz="2400" dirty="0" smtClean="0"/>
              <a:t>dinara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Na šta se troše javna sredstva?</a:t>
            </a:r>
            <a:endParaRPr lang="en-US" sz="3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06576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sr-Latn-RS" sz="1600" b="1" dirty="0" smtClean="0"/>
              <a:t>Budžet mora biti u ravnoteži, što znači da rashodi moraju odgovarati prihodima. </a:t>
            </a:r>
            <a:endParaRPr lang="en-US" sz="1600" b="1" dirty="0" smtClean="0"/>
          </a:p>
          <a:p>
            <a:pPr marL="137160" indent="0" algn="ctr">
              <a:buNone/>
            </a:pPr>
            <a:r>
              <a:rPr lang="sr-Latn-RS" sz="1600" dirty="0" smtClean="0"/>
              <a:t>Ukupni planirani rashodi i izdaci za 202</a:t>
            </a:r>
            <a:r>
              <a:rPr lang="en-US" sz="1600" dirty="0" smtClean="0"/>
              <a:t>1</a:t>
            </a:r>
            <a:r>
              <a:rPr lang="sr-Latn-RS" sz="1600" dirty="0" smtClean="0"/>
              <a:t>. godinu u Nacrtu odluke o budžetu iznose:</a:t>
            </a:r>
            <a:r>
              <a:rPr lang="sr-Cyrl-RS" sz="1600" dirty="0" smtClean="0"/>
              <a:t> </a:t>
            </a:r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sr-Latn-RS" sz="1600" dirty="0" smtClean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 smtClean="0">
                <a:latin typeface="Calibri" pitchFamily="34" charset="0"/>
                <a:cs typeface="Calibri" pitchFamily="34" charset="0"/>
              </a:rPr>
              <a:t>RASHODI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 Rashodi predstavljaju sve troškove grada za plate budžetskih korisnika, nabavku roba i usluga, subvencije, dotacije i transfere, socijalnu pomoć i ostale troškove koje grad/opština obezbeđuje bez direktne i neposredne naknade</a:t>
            </a:r>
            <a:r>
              <a:rPr lang="sr-Latn-RS" sz="1600" dirty="0" smtClean="0">
                <a:latin typeface="Calibri" pitchFamily="34" charset="0"/>
                <a:cs typeface="Calibri" pitchFamily="34" charset="0"/>
              </a:rPr>
              <a:t>.</a:t>
            </a:r>
            <a:endParaRPr lang="vi-VN" sz="1600" dirty="0">
              <a:latin typeface="Calibri" pitchFamily="34" charset="0"/>
              <a:cs typeface="Calibri" pitchFamily="34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Latn-RS" sz="1600" b="1" dirty="0" smtClean="0"/>
              <a:t>IZDACI</a:t>
            </a:r>
            <a:r>
              <a:rPr lang="sr-Latn-RS" sz="1600" dirty="0" smtClean="0"/>
              <a:t> predstavljaju troškove izgradnje ili investicionog održavanja već postojećih objekata, nabavku zemljišta, mašina i opreme neophodne za rad budžetskih korisnika.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 smtClean="0">
                <a:latin typeface="Calibri" pitchFamily="34" charset="0"/>
                <a:cs typeface="Calibri" pitchFamily="34" charset="0"/>
              </a:rPr>
              <a:t>RASHODI I IZDACI 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moraju se iskazivati na zakonom propisan način, odnosno moraju se iskazivati: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programima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 koji pokazuju koliko se troši za izvršavanje osnovnih nadležnosti i strateških ciljeva grada;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osnovnoj nameni 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koja pokazuje za koju vrstu troška se sredstva izdvajaju;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funkciji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 koja pokazuje funkcionalnu namenu za određenu oblast i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korisnicima budžeta 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što pokazuje organizaciju rada grada Novog Pazara. </a:t>
            </a:r>
            <a:endParaRPr lang="sr-Cyrl-RS" sz="1600" dirty="0">
              <a:latin typeface="Calibri" pitchFamily="34" charset="0"/>
              <a:cs typeface="Calibri" pitchFamily="34" charset="0"/>
            </a:endParaRP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276872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/>
              <a:t>3.</a:t>
            </a:r>
            <a:r>
              <a:rPr lang="en-US" b="1" dirty="0" smtClean="0"/>
              <a:t>004</a:t>
            </a:r>
            <a:r>
              <a:rPr lang="sr-Latn-RS" b="1" dirty="0" smtClean="0"/>
              <a:t>.</a:t>
            </a:r>
            <a:r>
              <a:rPr lang="en-US" b="1" dirty="0" smtClean="0"/>
              <a:t>00</a:t>
            </a:r>
            <a:r>
              <a:rPr lang="sr-Latn-RS" b="1" dirty="0" smtClean="0"/>
              <a:t>0.000</a:t>
            </a:r>
          </a:p>
          <a:p>
            <a:pPr algn="ctr"/>
            <a:r>
              <a:rPr lang="en-US" b="1" dirty="0" err="1" smtClean="0"/>
              <a:t>milijardi</a:t>
            </a:r>
            <a:r>
              <a:rPr lang="sr-Latn-RS" b="1" dirty="0" smtClean="0"/>
              <a:t> dinara</a:t>
            </a:r>
            <a:endParaRPr lang="sr-Latn-R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dirty="0" smtClean="0"/>
              <a:t>Šta su rashodi i izdaci budžeta</a:t>
            </a:r>
            <a:r>
              <a:rPr lang="sr-Cyrl-RS" dirty="0" smtClean="0"/>
              <a:t>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48562868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sz="3000" b="1" dirty="0" smtClean="0"/>
              <a:t>Struktura projektovanih rashoda i izdataka budžeta</a:t>
            </a:r>
            <a:br>
              <a:rPr lang="sr-Latn-RS" sz="3000" b="1" dirty="0" smtClean="0"/>
            </a:br>
            <a:r>
              <a:rPr lang="sr-Latn-RS" sz="3000" b="1" dirty="0" smtClean="0"/>
              <a:t>za</a:t>
            </a:r>
            <a:r>
              <a:rPr lang="sr-Cyrl-RS" sz="3000" b="1" dirty="0" smtClean="0"/>
              <a:t> 20</a:t>
            </a:r>
            <a:r>
              <a:rPr lang="sr-Latn-RS" sz="3000" b="1" dirty="0" smtClean="0"/>
              <a:t>2</a:t>
            </a:r>
            <a:r>
              <a:rPr lang="en-US" sz="3000" b="1" dirty="0" smtClean="0"/>
              <a:t>1</a:t>
            </a:r>
            <a:r>
              <a:rPr lang="sr-Cyrl-RS" sz="3000" b="1" dirty="0" smtClean="0"/>
              <a:t>. </a:t>
            </a:r>
            <a:r>
              <a:rPr lang="sr-Latn-RS" sz="3000" b="1" dirty="0" smtClean="0"/>
              <a:t>godinu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b="1" dirty="0" smtClean="0"/>
              <a:t>Struktura projektovanih rashoda i izdataka budžeta za</a:t>
            </a:r>
            <a:r>
              <a:rPr lang="sr-Cyrl-RS" sz="3200" b="1" dirty="0" smtClean="0"/>
              <a:t> 20</a:t>
            </a:r>
            <a:r>
              <a:rPr lang="sr-Latn-RS" sz="3200" b="1" dirty="0" smtClean="0"/>
              <a:t>2</a:t>
            </a:r>
            <a:r>
              <a:rPr lang="en-US" sz="3200" b="1" dirty="0" smtClean="0"/>
              <a:t>1</a:t>
            </a:r>
            <a:r>
              <a:rPr lang="sr-Cyrl-RS" sz="3200" b="1" dirty="0" smtClean="0"/>
              <a:t>. </a:t>
            </a:r>
            <a:r>
              <a:rPr lang="sr-Latn-RS" sz="3200" b="1" dirty="0" smtClean="0"/>
              <a:t>godinu</a:t>
            </a:r>
            <a:endParaRPr lang="en-US" sz="3200" b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187624" y="1556792"/>
          <a:ext cx="698477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 fontScale="90000"/>
          </a:bodyPr>
          <a:lstStyle/>
          <a:p>
            <a:r>
              <a:rPr lang="sr-Latn-RS" sz="2800" dirty="0" smtClean="0">
                <a:solidFill>
                  <a:prstClr val="black"/>
                </a:solidFill>
              </a:rPr>
              <a:t>Koje promene u budžetu se očekuju u odnosu na tekuću</a:t>
            </a:r>
            <a:br>
              <a:rPr lang="sr-Latn-RS" sz="2800" dirty="0" smtClean="0">
                <a:solidFill>
                  <a:prstClr val="black"/>
                </a:solidFill>
              </a:rPr>
            </a:br>
            <a:r>
              <a:rPr lang="sr-Cyrl-RS" sz="2800" dirty="0" smtClean="0">
                <a:solidFill>
                  <a:prstClr val="black"/>
                </a:solidFill>
              </a:rPr>
              <a:t>20</a:t>
            </a:r>
            <a:r>
              <a:rPr lang="en-US" sz="2800" dirty="0" smtClean="0">
                <a:solidFill>
                  <a:prstClr val="black"/>
                </a:solidFill>
              </a:rPr>
              <a:t>20</a:t>
            </a:r>
            <a:r>
              <a:rPr lang="sr-Cyrl-RS" sz="2800" dirty="0" smtClean="0">
                <a:solidFill>
                  <a:prstClr val="black"/>
                </a:solidFill>
              </a:rPr>
              <a:t> </a:t>
            </a:r>
            <a:r>
              <a:rPr lang="sr-Latn-RS" sz="2800" dirty="0" smtClean="0">
                <a:solidFill>
                  <a:prstClr val="black"/>
                </a:solidFill>
              </a:rPr>
              <a:t>godinu</a:t>
            </a:r>
            <a:r>
              <a:rPr lang="sr-Cyrl-RS" sz="2800" dirty="0" smtClean="0">
                <a:solidFill>
                  <a:prstClr val="black"/>
                </a:solidFill>
              </a:rPr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Latn-RS" sz="2000" dirty="0" smtClean="0"/>
              <a:t>Projektovano je da će ukupni planirani troškovi (rashodi i izdaci) našeg grada za </a:t>
            </a:r>
            <a:r>
              <a:rPr lang="sr-Cyrl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r>
              <a:rPr 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sr-Cyrl-R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sr-Cyrl-RS" sz="2000" dirty="0" smtClean="0"/>
              <a:t> </a:t>
            </a:r>
            <a:r>
              <a:rPr lang="sr-Latn-RS" sz="2000" dirty="0" smtClean="0"/>
              <a:t>godinu biti</a:t>
            </a:r>
            <a:r>
              <a:rPr lang="sr-Cyrl-RS" sz="2000" dirty="0" smtClean="0"/>
              <a:t> </a:t>
            </a:r>
            <a:r>
              <a:rPr lang="sr-Latn-RS" sz="2000" b="1" dirty="0" smtClean="0"/>
              <a:t>smanjeni</a:t>
            </a:r>
            <a:r>
              <a:rPr lang="sr-Cyrl-RS" sz="2000" dirty="0" smtClean="0"/>
              <a:t> </a:t>
            </a:r>
            <a:r>
              <a:rPr lang="sr-Latn-RS" sz="2000" dirty="0" smtClean="0"/>
              <a:t>u odnosu na poslednju izmenu Odluke o budžetu za</a:t>
            </a:r>
            <a:r>
              <a:rPr lang="sr-Cyrl-RS" sz="2000" dirty="0" smtClean="0"/>
              <a:t> </a:t>
            </a:r>
            <a:r>
              <a:rPr lang="sr-Cyrl-RS" sz="2000" b="1" dirty="0" smtClean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sr-Cyrl-RS" sz="2000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sr-Cyrl-RS" sz="2000" dirty="0" smtClean="0"/>
              <a:t> </a:t>
            </a:r>
            <a:r>
              <a:rPr lang="sr-Latn-RS" sz="2000" dirty="0" smtClean="0"/>
              <a:t>godinu za</a:t>
            </a:r>
            <a:r>
              <a:rPr lang="sr-Cyrl-RS" sz="2000" dirty="0" smtClean="0"/>
              <a:t> </a:t>
            </a:r>
            <a:r>
              <a:rPr lang="en-US" sz="2000" b="1" dirty="0" smtClean="0"/>
              <a:t>64</a:t>
            </a:r>
            <a:r>
              <a:rPr lang="sr-Latn-RS" sz="2000" b="1" dirty="0" smtClean="0"/>
              <a:t>.</a:t>
            </a:r>
            <a:r>
              <a:rPr lang="en-US" sz="2000" b="1" dirty="0" smtClean="0"/>
              <a:t>46</a:t>
            </a:r>
            <a:r>
              <a:rPr lang="sr-Latn-RS" sz="2000" b="1" dirty="0" smtClean="0"/>
              <a:t>0.000</a:t>
            </a:r>
            <a:r>
              <a:rPr lang="sr-Cyrl-RS" sz="2000" dirty="0" smtClean="0"/>
              <a:t> </a:t>
            </a:r>
            <a:r>
              <a:rPr lang="sr-Latn-RS" sz="2000" dirty="0" smtClean="0"/>
              <a:t>dinara</a:t>
            </a:r>
            <a:r>
              <a:rPr lang="sr-Cyrl-RS" sz="2000" dirty="0" smtClean="0"/>
              <a:t>, </a:t>
            </a:r>
            <a:r>
              <a:rPr lang="sr-Latn-RS" sz="2000" dirty="0" smtClean="0"/>
              <a:t>odnosno za</a:t>
            </a:r>
            <a:r>
              <a:rPr lang="sr-Cyrl-RS" sz="2000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/>
              <a:t>2</a:t>
            </a:r>
            <a:r>
              <a:rPr lang="sr-Cyrl-RS" sz="2000" b="1" dirty="0" smtClean="0"/>
              <a:t> </a:t>
            </a:r>
            <a:r>
              <a:rPr lang="sr-Cyrl-RS" sz="2000" b="1" dirty="0"/>
              <a:t>%</a:t>
            </a:r>
            <a:r>
              <a:rPr lang="sr-Cyrl-RS" sz="2000" dirty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763688" y="2492897"/>
            <a:ext cx="6192688" cy="1296144"/>
          </a:xfrm>
        </p:spPr>
        <p:txBody>
          <a:bodyPr rtlCol="0">
            <a:normAutofit/>
          </a:bodyPr>
          <a:lstStyle/>
          <a:p>
            <a:pPr marL="174625" lvl="0" indent="-174625">
              <a:lnSpc>
                <a:spcPct val="150000"/>
              </a:lnSpc>
            </a:pP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Projektovanje je smanjenje</a:t>
            </a:r>
            <a:r>
              <a:rPr lang="sr-Cyrl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dotacija</a:t>
            </a:r>
            <a:r>
              <a:rPr 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transfera</a:t>
            </a:r>
            <a:r>
              <a:rPr lang="sr-Latn-R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9.500.000</a:t>
            </a: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dinara</a:t>
            </a:r>
            <a:endParaRPr lang="en-US" sz="1800" b="1" dirty="0">
              <a:solidFill>
                <a:schemeClr val="hlin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4077072"/>
            <a:ext cx="6264696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4625" indent="-174625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korišćenje roba i usluga</a:t>
            </a:r>
            <a:r>
              <a:rPr lang="sr-Cyrl-RS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84.600.000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dinara </a:t>
            </a:r>
          </a:p>
          <a:p>
            <a:pPr marL="174625" indent="-174625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socijalnu zaštitu</a:t>
            </a:r>
            <a:r>
              <a:rPr lang="sr-Cyrl-RS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49.300.000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</a:p>
          <a:p>
            <a:pPr marL="174625" indent="-174625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subvencije</a:t>
            </a:r>
            <a:r>
              <a:rPr lang="sr-Latn-RS" sz="1600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RS" sz="1600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Latn-RS" sz="1600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9.000.000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2564904"/>
            <a:ext cx="1080120" cy="108012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296" y="4653136"/>
            <a:ext cx="1187624" cy="1368152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Planirani rashodi budžeta po programima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6719850"/>
              </p:ext>
            </p:extLst>
          </p:nvPr>
        </p:nvGraphicFramePr>
        <p:xfrm>
          <a:off x="91846" y="980729"/>
          <a:ext cx="8960308" cy="555033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Naziv programa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Sredstva iz Nacrta Odluke o budžetu za </a:t>
                      </a:r>
                      <a:r>
                        <a:rPr lang="sr-Cyrl-RS" sz="1200" dirty="0" smtClean="0"/>
                        <a:t>20</a:t>
                      </a:r>
                      <a:r>
                        <a:rPr lang="sr-Latn-RS" sz="1200" dirty="0" smtClean="0"/>
                        <a:t>20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Latn-RS" sz="1200" dirty="0" smtClean="0"/>
                        <a:t>godinu</a:t>
                      </a:r>
                      <a:r>
                        <a:rPr lang="sr-Cyrl-RS" sz="1200" dirty="0" smtClean="0"/>
                        <a:t> (</a:t>
                      </a:r>
                      <a:r>
                        <a:rPr lang="sr-Latn-RS" sz="1200" dirty="0" smtClean="0"/>
                        <a:t>iznos u dinarima</a:t>
                      </a:r>
                      <a:r>
                        <a:rPr lang="sr-Cyrl-RS" sz="120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</a:t>
                      </a:r>
                      <a:r>
                        <a:rPr lang="sr-Latn-RS" sz="1200" dirty="0" smtClean="0"/>
                        <a:t>budžeta po</a:t>
                      </a:r>
                      <a:r>
                        <a:rPr lang="sr-Latn-RS" sz="1200" baseline="0" dirty="0" smtClean="0"/>
                        <a:t> programu</a:t>
                      </a:r>
                      <a:r>
                        <a:rPr lang="sr-Cyrl-R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kern="1200" dirty="0" smtClean="0">
                          <a:effectLst/>
                        </a:rPr>
                        <a:t> </a:t>
                      </a:r>
                      <a:r>
                        <a:rPr lang="sr-Cyrl-RS" sz="1200" kern="1200" dirty="0">
                          <a:effectLst/>
                        </a:rPr>
                        <a:t>1. </a:t>
                      </a:r>
                      <a:r>
                        <a:rPr lang="en-US" sz="1200" kern="1200" dirty="0" err="1" smtClean="0">
                          <a:effectLst/>
                        </a:rPr>
                        <a:t>Stanovanje</a:t>
                      </a:r>
                      <a:r>
                        <a:rPr lang="en-US" sz="1200" kern="1200" dirty="0" smtClean="0">
                          <a:effectLst/>
                        </a:rPr>
                        <a:t>, </a:t>
                      </a:r>
                      <a:r>
                        <a:rPr lang="en-US" sz="1200" kern="1200" dirty="0" err="1" smtClean="0">
                          <a:effectLst/>
                        </a:rPr>
                        <a:t>urbanizam</a:t>
                      </a:r>
                      <a:r>
                        <a:rPr lang="en-US" sz="1200" kern="1200" dirty="0" smtClean="0">
                          <a:effectLst/>
                        </a:rPr>
                        <a:t> </a:t>
                      </a:r>
                      <a:r>
                        <a:rPr lang="en-US" sz="1200" kern="1200" dirty="0" err="1" smtClean="0">
                          <a:effectLst/>
                        </a:rPr>
                        <a:t>i</a:t>
                      </a:r>
                      <a:r>
                        <a:rPr lang="en-US" sz="1200" kern="1200" dirty="0" smtClean="0">
                          <a:effectLst/>
                        </a:rPr>
                        <a:t> </a:t>
                      </a:r>
                      <a:r>
                        <a:rPr lang="en-US" sz="1200" kern="1200" dirty="0" err="1" smtClean="0">
                          <a:effectLst/>
                        </a:rPr>
                        <a:t>prostorno</a:t>
                      </a:r>
                      <a:r>
                        <a:rPr lang="en-US" sz="1200" kern="1200" dirty="0" smtClean="0">
                          <a:effectLst/>
                        </a:rPr>
                        <a:t> </a:t>
                      </a:r>
                      <a:r>
                        <a:rPr lang="en-US" sz="1200" kern="1200" dirty="0" err="1" smtClean="0">
                          <a:effectLst/>
                        </a:rPr>
                        <a:t>planiranje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tabLst>
                          <a:tab pos="1774825" algn="l"/>
                          <a:tab pos="1882775" algn="l"/>
                          <a:tab pos="2003425" algn="l"/>
                        </a:tabLst>
                      </a:pPr>
                      <a:r>
                        <a:rPr lang="en-US" sz="1000" dirty="0" smtClean="0"/>
                        <a:t>55</a:t>
                      </a:r>
                      <a:r>
                        <a:rPr lang="sr-Latn-RS" sz="1000" dirty="0" smtClean="0"/>
                        <a:t>.000.000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1</a:t>
                      </a:r>
                      <a:r>
                        <a:rPr lang="sr-Latn-RS" sz="1000" dirty="0" smtClean="0"/>
                        <a:t>,</a:t>
                      </a:r>
                      <a:r>
                        <a:rPr lang="en-US" sz="1000" dirty="0" smtClean="0"/>
                        <a:t>77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2. </a:t>
                      </a:r>
                      <a:r>
                        <a:rPr lang="en-US" sz="1200" dirty="0" err="1" smtClean="0"/>
                        <a:t>Komunalne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delatnosti</a:t>
                      </a:r>
                      <a:r>
                        <a:rPr lang="en-US" sz="1200" dirty="0" smtClean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23</a:t>
                      </a:r>
                      <a:r>
                        <a:rPr lang="en-US" sz="1000" dirty="0" smtClean="0"/>
                        <a:t>7</a:t>
                      </a:r>
                      <a:r>
                        <a:rPr lang="sr-Latn-RS" sz="1000" dirty="0" smtClean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7,</a:t>
                      </a:r>
                      <a:r>
                        <a:rPr lang="en-US" sz="1000" dirty="0" smtClean="0"/>
                        <a:t>62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3. </a:t>
                      </a:r>
                      <a:r>
                        <a:rPr lang="en-US" sz="1200" dirty="0" err="1" smtClean="0"/>
                        <a:t>Lokalni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ekonomski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15</a:t>
                      </a:r>
                      <a:r>
                        <a:rPr lang="sr-Latn-RS" sz="1000" dirty="0" smtClean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</a:t>
                      </a:r>
                      <a:r>
                        <a:rPr lang="en-US" sz="1000" dirty="0" smtClean="0"/>
                        <a:t>48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4.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turizma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23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3</a:t>
                      </a:r>
                      <a:r>
                        <a:rPr lang="sr-Latn-RS" sz="1000" dirty="0" smtClean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</a:t>
                      </a:r>
                      <a:r>
                        <a:rPr lang="en-US" sz="1000" dirty="0" smtClean="0"/>
                        <a:t>75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5. </a:t>
                      </a:r>
                      <a:r>
                        <a:rPr lang="en-US" sz="1200" dirty="0" err="1" smtClean="0"/>
                        <a:t>Poljoprivreda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ruralni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razvoj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15.000.000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0,4</a:t>
                      </a:r>
                      <a:r>
                        <a:rPr lang="en-US" sz="1000" dirty="0" smtClean="0"/>
                        <a:t>8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6. </a:t>
                      </a:r>
                      <a:r>
                        <a:rPr lang="en-US" sz="1200" dirty="0" err="1" smtClean="0"/>
                        <a:t>Zaštita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životne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sredine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</a:t>
                      </a:r>
                      <a:r>
                        <a:rPr lang="en-US" sz="1000" dirty="0" smtClean="0"/>
                        <a:t>3</a:t>
                      </a:r>
                      <a:r>
                        <a:rPr lang="sr-Latn-RS" sz="1000" dirty="0" smtClean="0"/>
                        <a:t>2%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7. </a:t>
                      </a:r>
                      <a:r>
                        <a:rPr lang="pl-PL" sz="1200" dirty="0" smtClean="0"/>
                        <a:t>Organizacija saobraćaja i saobraćajna infrastruktura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436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00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</a:t>
                      </a:r>
                      <a:r>
                        <a:rPr lang="en-US" sz="1000" dirty="0" smtClean="0"/>
                        <a:t>4</a:t>
                      </a:r>
                      <a:r>
                        <a:rPr lang="sr-Latn-RS" sz="1000" dirty="0" smtClean="0"/>
                        <a:t>,</a:t>
                      </a:r>
                      <a:r>
                        <a:rPr lang="en-US" sz="1000" dirty="0" smtClean="0"/>
                        <a:t>01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8. </a:t>
                      </a:r>
                      <a:r>
                        <a:rPr lang="en-US" sz="1200" dirty="0" err="1" smtClean="0"/>
                        <a:t>Predškolsko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vaspitanje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obrazovanje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3</a:t>
                      </a:r>
                      <a:r>
                        <a:rPr lang="en-US" sz="1000" dirty="0" smtClean="0"/>
                        <a:t>35</a:t>
                      </a:r>
                      <a:r>
                        <a:rPr lang="sr-Latn-RS" sz="1000" dirty="0" smtClean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,</a:t>
                      </a:r>
                      <a:r>
                        <a:rPr lang="en-US" sz="1000" dirty="0" smtClean="0"/>
                        <a:t>76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9. </a:t>
                      </a:r>
                      <a:r>
                        <a:rPr lang="en-US" sz="1200" dirty="0" err="1" smtClean="0"/>
                        <a:t>Osnovno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obrazovanje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</a:t>
                      </a:r>
                      <a:r>
                        <a:rPr lang="en-US" sz="1000" dirty="0" smtClean="0"/>
                        <a:t>51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4</a:t>
                      </a:r>
                      <a:r>
                        <a:rPr lang="sr-Latn-RS" sz="1000" dirty="0" smtClean="0"/>
                        <a:t>,</a:t>
                      </a:r>
                      <a:r>
                        <a:rPr lang="en-US" sz="1000" dirty="0" smtClean="0"/>
                        <a:t>85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10. </a:t>
                      </a:r>
                      <a:r>
                        <a:rPr lang="en-US" sz="1200" dirty="0" err="1" smtClean="0"/>
                        <a:t>Srednje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obrazovanje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89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80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2,8</a:t>
                      </a:r>
                      <a:r>
                        <a:rPr lang="en-US" sz="1000" dirty="0" smtClean="0"/>
                        <a:t>9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11. </a:t>
                      </a:r>
                      <a:r>
                        <a:rPr lang="en-US" sz="1200" dirty="0" err="1" smtClean="0"/>
                        <a:t>Socijalna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dečija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zaštita</a:t>
                      </a:r>
                      <a:r>
                        <a:rPr lang="en-US" sz="1200" dirty="0" smtClean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199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3</a:t>
                      </a:r>
                      <a:r>
                        <a:rPr lang="sr-Latn-RS" sz="1000" dirty="0" smtClean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6</a:t>
                      </a:r>
                      <a:r>
                        <a:rPr lang="sr-Latn-RS" sz="1000" dirty="0" smtClean="0"/>
                        <a:t>,</a:t>
                      </a:r>
                      <a:r>
                        <a:rPr lang="en-US" sz="1000" dirty="0" smtClean="0"/>
                        <a:t>40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12. </a:t>
                      </a:r>
                      <a:r>
                        <a:rPr lang="en-US" sz="1200" dirty="0" err="1" smtClean="0"/>
                        <a:t>Zdravstvena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zaštita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37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1</a:t>
                      </a:r>
                      <a:r>
                        <a:rPr lang="sr-Latn-RS" sz="1000" dirty="0" smtClean="0"/>
                        <a:t>,</a:t>
                      </a:r>
                      <a:r>
                        <a:rPr lang="en-US" sz="1000" dirty="0" smtClean="0"/>
                        <a:t>19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13.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kulture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informisanja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</a:t>
                      </a:r>
                      <a:r>
                        <a:rPr lang="en-US" sz="1000" dirty="0" smtClean="0"/>
                        <a:t>3</a:t>
                      </a:r>
                      <a:r>
                        <a:rPr lang="sr-Latn-RS" sz="1000" dirty="0" smtClean="0"/>
                        <a:t>5.</a:t>
                      </a:r>
                      <a:r>
                        <a:rPr lang="en-US" sz="1000" dirty="0" smtClean="0"/>
                        <a:t>20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7,</a:t>
                      </a:r>
                      <a:r>
                        <a:rPr lang="en-US" sz="1000" dirty="0" smtClean="0"/>
                        <a:t>56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14.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sporta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omladine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20</a:t>
                      </a:r>
                      <a:r>
                        <a:rPr lang="en-US" sz="1000" dirty="0" smtClean="0"/>
                        <a:t>6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70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6,</a:t>
                      </a:r>
                      <a:r>
                        <a:rPr lang="en-US" sz="1000" dirty="0" smtClean="0"/>
                        <a:t>64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15. </a:t>
                      </a:r>
                      <a:r>
                        <a:rPr lang="en-US" sz="1200" dirty="0" err="1" smtClean="0"/>
                        <a:t>Opšte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usluge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lokalne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998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80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32</a:t>
                      </a:r>
                      <a:r>
                        <a:rPr lang="sr-Latn-RS" sz="1000" dirty="0" smtClean="0"/>
                        <a:t>,</a:t>
                      </a:r>
                      <a:r>
                        <a:rPr lang="en-US" sz="1000" dirty="0" smtClean="0"/>
                        <a:t>10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16. </a:t>
                      </a:r>
                      <a:r>
                        <a:rPr lang="en-US" sz="1200" dirty="0" err="1" smtClean="0"/>
                        <a:t>Politički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sistem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lokalne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57</a:t>
                      </a:r>
                      <a:r>
                        <a:rPr lang="sr-Latn-RS" sz="1000" dirty="0" smtClean="0"/>
                        <a:t>.</a:t>
                      </a:r>
                      <a:r>
                        <a:rPr lang="en-US" sz="1000" dirty="0" smtClean="0"/>
                        <a:t>90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1</a:t>
                      </a:r>
                      <a:r>
                        <a:rPr lang="sr-Latn-RS" sz="1000" dirty="0" smtClean="0"/>
                        <a:t>,</a:t>
                      </a:r>
                      <a:r>
                        <a:rPr lang="en-US" sz="1000" dirty="0" smtClean="0"/>
                        <a:t>86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17. </a:t>
                      </a:r>
                      <a:r>
                        <a:rPr lang="en-US" sz="1200" dirty="0" err="1" smtClean="0"/>
                        <a:t>Energetska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efikasnost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obnovljivi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izvori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energije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</a:t>
                      </a:r>
                      <a:r>
                        <a:rPr lang="en-US" sz="1000" dirty="0" smtClean="0"/>
                        <a:t>32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Ukupni rashodi po programima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3.</a:t>
                      </a:r>
                      <a:r>
                        <a:rPr lang="en-US" dirty="0" smtClean="0"/>
                        <a:t>112</a:t>
                      </a:r>
                      <a:r>
                        <a:rPr lang="sr-Latn-RS" dirty="0" smtClean="0"/>
                        <a:t>.000.000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sz="3100" b="1" dirty="0" smtClean="0"/>
              <a:t>Struktura planiranih rashoda po budžetskim programima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1043608" y="1268760"/>
          <a:ext cx="748883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345339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r-Latn-RS" sz="2800" dirty="0" smtClean="0"/>
              <a:t>Najvažniji planirani projekti od intersa za</a:t>
            </a:r>
            <a:br>
              <a:rPr lang="sr-Latn-RS" sz="2800" dirty="0" smtClean="0"/>
            </a:br>
            <a:r>
              <a:rPr lang="sr-Latn-RS" sz="2800" dirty="0" smtClean="0"/>
              <a:t>lokalnu zajednicu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=""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05014053"/>
              </p:ext>
            </p:extLst>
          </p:nvPr>
        </p:nvGraphicFramePr>
        <p:xfrm>
          <a:off x="457200" y="2348879"/>
          <a:ext cx="8147249" cy="3312369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5139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688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822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8221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3373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</a:rPr>
                        <a:t>Naziv projekta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Latn-RS" sz="1600" dirty="0" smtClean="0">
                          <a:effectLst/>
                        </a:rPr>
                        <a:t>Planirana sredstva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(</a:t>
                      </a:r>
                      <a:r>
                        <a:rPr lang="sr-Latn-RS" sz="1600" dirty="0" smtClean="0">
                          <a:effectLst/>
                        </a:rPr>
                        <a:t>iznos u dinarima</a:t>
                      </a:r>
                      <a:r>
                        <a:rPr lang="sr-Cyrl-RS" sz="160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6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19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20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21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50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komunalne infrastrukture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407.000.000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561.500.000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256.500.000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43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Kupovina zemljišta (za</a:t>
                      </a:r>
                      <a:r>
                        <a:rPr lang="sr-Latn-RS" sz="1600" baseline="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izgradnju nove osnovne škole i izgradnju fabrike za predadu otpadnih voda</a:t>
                      </a: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90.000.000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123.000.000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160.000.000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929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Prjektno planiranje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80.000.000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70.000.000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20.000.000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2079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Uvod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u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javnu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raspravu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nacrtu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odluke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budžetu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grada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Novog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Pazara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za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2021.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godinu</a:t>
            </a:r>
            <a:endParaRPr lang="sr-Cyrl-RS" sz="2800" b="1" dirty="0">
              <a:latin typeface="Calibri (Headings)"/>
              <a:ea typeface="+mj-ea"/>
              <a:cs typeface="Calibri" pitchFamily="34" charset="0"/>
            </a:endParaRP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Svrha ove prezentacije je da na što jednostavniji i razumljiviji način objasni na koji način lokalna samouprava planira u narednoj godini da koristi javne resurse kako bi se izvršile obaveze i zadovoljile potrebe građana.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 smtClean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Namera nam je da Vam damo sažet i jasan prikaz Nacrta odluke o budžetu grada Novog Pazara za 202</a:t>
            </a:r>
            <a:r>
              <a:rPr lang="en-US" dirty="0" smtClean="0">
                <a:latin typeface="Calibri (Body)"/>
                <a:cs typeface="Calibri" pitchFamily="34" charset="0"/>
              </a:rPr>
              <a:t>1</a:t>
            </a:r>
            <a:r>
              <a:rPr lang="vi-VN" dirty="0" smtClean="0">
                <a:latin typeface="Calibri (Body)"/>
                <a:cs typeface="Calibri" pitchFamily="34" charset="0"/>
              </a:rPr>
              <a:t>. godinu, koja je po svojoj formi veoma obimna i teška za razumevanje zbog specifičnih pojmova i klasifikacija koje je čine.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 smtClean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Želimo da čujemo vaše mišljenje o Nacrtu odluke o budžetu grada Novog Pazara za 202</a:t>
            </a:r>
            <a:r>
              <a:rPr lang="en-US" dirty="0" smtClean="0">
                <a:latin typeface="Calibri (Body)"/>
                <a:cs typeface="Calibri" pitchFamily="34" charset="0"/>
              </a:rPr>
              <a:t>1</a:t>
            </a:r>
            <a:r>
              <a:rPr lang="vi-VN" dirty="0" smtClean="0">
                <a:latin typeface="Calibri (Body)"/>
                <a:cs typeface="Calibri" pitchFamily="34" charset="0"/>
              </a:rPr>
              <a:t>. godinu i sugestije za unapređenje.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 smtClean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Nastojimo da kroz ovaj transparentan pristup unapredimo Vaše razumevanje i interesovanje za lokalne finansije, a u perspektivi očekujemo i unapređenje zajedničke saradnje u postavljanju ciljeva, definisanju prioriteta i planiranju razvoja našeg grada Novog Pazara.</a:t>
            </a:r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r-Latn-RS" sz="3200" dirty="0" smtClean="0"/>
              <a:t>Ka ravnopravnijem gradu</a:t>
            </a:r>
            <a:r>
              <a:rPr lang="sr-Cyrl-RS" sz="3200" dirty="0" smtClean="0"/>
              <a:t> – </a:t>
            </a:r>
            <a:r>
              <a:rPr lang="sr-Latn-RS" sz="3200" dirty="0" smtClean="0"/>
              <a:t>Rodno odgovorno budžetiranje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47500" lnSpcReduction="20000"/>
          </a:bodyPr>
          <a:lstStyle/>
          <a:p>
            <a:pPr algn="just"/>
            <a:endParaRPr lang="sr-Cyrl-RS" dirty="0"/>
          </a:p>
          <a:p>
            <a:pPr algn="just"/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Uvođenje principa rodne ravnopravnosti u budžetski proces doprinosi poboljšanju efektivnosti budžeta i omogućava bolji uvid u koristi koje žene i muškarci imaju od budžetskih sredstava.</a:t>
            </a:r>
          </a:p>
          <a:p>
            <a:pPr algn="just">
              <a:buNone/>
            </a:pPr>
            <a:endParaRPr lang="sr-Latn-RS" sz="3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Nastavili smo trend iz prethodnih godina i proširujemo obuhvat urodnjenih informacija u budžetu - u skladu sa Zakonom smo u prvom kvartalu ove godine usvojili Plan postupnog uvođenja rodno odgovornog budžetiranja za narednu 2021. godinu. </a:t>
            </a:r>
          </a:p>
          <a:p>
            <a:pPr algn="just">
              <a:buNone/>
            </a:pPr>
            <a:endParaRPr lang="sr-Latn-RS" sz="3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U skladu sa ovim Planom - u Nacrtu Odluke o budžetu za 2021. godinu primenili smo rodno osetljive ciljeve i/ili indikatore u okviru </a:t>
            </a:r>
            <a:r>
              <a:rPr lang="sr-Latn-RS" sz="3400" b="1" i="1" dirty="0" smtClean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34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3400" b="1" i="1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34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Lokalni ekonomski razvoj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- U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napređenje privrednog i investicionog ambijenta,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Cilj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 1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Unapređenje administrativnih procedura i razvoj adekvatnih servisa i usluga za pružanje postojećoj privredi,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Indikator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1)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koja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koristila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grada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u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odnosu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ukupan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vodeći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računa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o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ženskih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preduzetnika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koristile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grada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 2)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žena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korisnice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subvencija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za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samozapošljavanje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od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ukupnog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dodeljenih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subvencija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i="1" dirty="0" err="1" smtClean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34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3400" b="1" i="1" dirty="0" smtClean="0">
                <a:latin typeface="Calibri" pitchFamily="34" charset="0"/>
                <a:cs typeface="Calibri" pitchFamily="34" charset="0"/>
              </a:rPr>
              <a:t>5 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– Poljoprivreda i ruralni razvoj – Podrška za sprovođenje poljoprivredne politike u lokalnoj zajednici, </a:t>
            </a:r>
            <a:r>
              <a:rPr lang="sr-Latn-RS" sz="3400" u="sng" dirty="0" smtClean="0">
                <a:latin typeface="Calibri" pitchFamily="34" charset="0"/>
                <a:cs typeface="Calibri" pitchFamily="34" charset="0"/>
              </a:rPr>
              <a:t>Cilj 1: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 Stvaranje uslova za razvoj i unapređenje poljoprivredne proizvodnje na teritoriji grada, Indikator: 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Broj učesnika edukacija (broj učesnika žena u odnosu na ukupan broj)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 i </a:t>
            </a:r>
            <a:r>
              <a:rPr lang="sr-Latn-RS" sz="3400" b="1" i="1" dirty="0" smtClean="0">
                <a:latin typeface="Calibri" pitchFamily="34" charset="0"/>
                <a:cs typeface="Calibri" pitchFamily="34" charset="0"/>
              </a:rPr>
              <a:t>programa </a:t>
            </a:r>
            <a:r>
              <a:rPr lang="en-US" sz="3400" b="1" i="1" dirty="0" smtClean="0">
                <a:latin typeface="Calibri" pitchFamily="34" charset="0"/>
                <a:cs typeface="Calibri" pitchFamily="34" charset="0"/>
              </a:rPr>
              <a:t>10 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–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Srednje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obrazovanje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vaspitanje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 -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Povećanje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obuhvata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srednjim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obrazovanjem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posebnim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akcentom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obrazovanje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ženske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dece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Cilj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vi-VN" sz="3400" dirty="0" smtClean="0">
                <a:latin typeface="Calibri" pitchFamily="34" charset="0"/>
                <a:cs typeface="Calibri" pitchFamily="34" charset="0"/>
              </a:rPr>
              <a:t>Obezbeđeni propisani uslovi za vaspitno obrazovni rad  u srednjim školama i </a:t>
            </a:r>
            <a:r>
              <a:rPr lang="vi-VN" sz="3400" b="1" dirty="0" smtClean="0">
                <a:latin typeface="Calibri" pitchFamily="34" charset="0"/>
                <a:cs typeface="Calibri" pitchFamily="34" charset="0"/>
              </a:rPr>
              <a:t>bezbedno odvijanje nastave sa akce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vi-VN" sz="3400" b="1" dirty="0" smtClean="0">
                <a:latin typeface="Calibri" pitchFamily="34" charset="0"/>
                <a:cs typeface="Calibri" pitchFamily="34" charset="0"/>
              </a:rPr>
              <a:t>tom na bezbednost ženske dece</a:t>
            </a:r>
            <a:endParaRPr lang="sr-Latn-RS" sz="34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0231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</a:t>
            </a:r>
            <a:r>
              <a:rPr lang="sr-Latn-RS" dirty="0" smtClean="0"/>
              <a:t>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 lnSpcReduction="10000"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Građani Novog Pazara glasali su u periodu od 16. do 30.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novembra,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za predloge projekata koji bi po njihovom mišljenju mogli da učine život kvalitetnijim i lepšim. Ovo je druga godina za redom da građani glasaju za projekte i time učestvuju u kreiranju budžeta.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Ubedljivo najviše glasova dobio je predlog za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osnivanje Fonda za pomoć u lečenju dece sa retkim bolestima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za koji je glasalo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702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naših sugrađana, zatim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koričenje reke Trnavice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koji je dobilo 343 glasa. Za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izgradnj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u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 dečijeg vrtića kod OŠ Bratstvo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glasalo je 177 građana za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osnivanje Centra za razvoj mladih talenata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171 građanin. Isti broj glasova (140) dobili su predlozi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rekonstrukcija Kule motrilje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i predlog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uređenja postojećih i izgradnja novih školskih igrališta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. 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Među projektima koje su sami građani predlagali istakao predlog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osnivanja Savetovališta za brak i porodicu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za koji je glasalo 294 građana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3606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Učešće građana u budžetskom procesu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1187624" y="2708920"/>
          <a:ext cx="669674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59632" y="1341624"/>
          <a:ext cx="6480720" cy="1223280"/>
        </p:xfrm>
        <a:graphic>
          <a:graphicData uri="http://schemas.openxmlformats.org/drawingml/2006/table">
            <a:tbl>
              <a:tblPr/>
              <a:tblGrid>
                <a:gridCol w="520192"/>
                <a:gridCol w="5299451"/>
                <a:gridCol w="661077"/>
              </a:tblGrid>
              <a:tr h="15291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Calibri"/>
                        </a:rPr>
                        <a:t>R.br.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err="1">
                          <a:latin typeface="Calibri"/>
                        </a:rPr>
                        <a:t>Predloženi</a:t>
                      </a:r>
                      <a:r>
                        <a:rPr lang="en-US" sz="9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Calibri"/>
                        </a:rPr>
                        <a:t>projekat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latin typeface="Calibri"/>
                        </a:rPr>
                        <a:t>Glasovi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52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Calibri"/>
                        </a:rPr>
                        <a:t>Osnivanje Fonda za pomoć u lečenju dece sa retkim bolestima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Calibri"/>
                        </a:rPr>
                        <a:t>Korićenje reke Trnavice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343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Savetovalište za brak i porodicu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Calibri"/>
                        </a:rPr>
                        <a:t>Izgradnja dečijeg vrtića kod OŠ Bratstvo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1" i="0" u="none" strike="noStrike" dirty="0">
                          <a:latin typeface="Calibri"/>
                        </a:rPr>
                        <a:t>O</a:t>
                      </a:r>
                      <a:r>
                        <a:rPr lang="pl-PL" sz="900" b="1" i="0" u="none" strike="noStrike" dirty="0" smtClean="0">
                          <a:latin typeface="Calibri"/>
                        </a:rPr>
                        <a:t>snivanje </a:t>
                      </a:r>
                      <a:r>
                        <a:rPr lang="pl-PL" sz="900" b="1" i="0" u="none" strike="noStrike" dirty="0">
                          <a:latin typeface="Calibri"/>
                        </a:rPr>
                        <a:t>Centra za razvoj mladih talenata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Calibri"/>
                        </a:rPr>
                        <a:t>Rekonstrukcija Kule motrilje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vi-VN" sz="900" b="1" i="0" u="none" strike="noStrike" dirty="0">
                          <a:latin typeface="Calibri"/>
                        </a:rPr>
                        <a:t>Uređenje postojećih i izgradnja novih školskih igrališta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53606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</a:t>
            </a:r>
            <a:r>
              <a:rPr lang="sr-Latn-RS" dirty="0" smtClean="0"/>
              <a:t>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9" y="1409701"/>
            <a:ext cx="3437582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Osim za građane, organizovana je i posebna anketa za đačke parlamente u srednjim školama. 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U okviru projekta "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I ti se pitaš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", i podršku USAID-a, đaci su birali projekte koji će se realizovati u narednoj godini  u njihovim školama. 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Za ovu svrhu u Odluci o budžetu za 20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1. odvojeno je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3.000.000,00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RSD</a:t>
            </a:r>
            <a:endParaRPr lang="sr-Latn-R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5" name="Picture 4" descr="Izabrani poster NP.png"/>
          <p:cNvPicPr>
            <a:picLocks noChangeAspect="1"/>
          </p:cNvPicPr>
          <p:nvPr/>
        </p:nvPicPr>
        <p:blipFill>
          <a:blip r:embed="rId2" cstate="print"/>
          <a:srcRect l="1447" t="14700" r="3072" b="2351"/>
          <a:stretch>
            <a:fillRect/>
          </a:stretch>
        </p:blipFill>
        <p:spPr>
          <a:xfrm>
            <a:off x="4355976" y="1628800"/>
            <a:ext cx="4032448" cy="48267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536063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err="1" smtClean="0"/>
              <a:t>Ko</a:t>
            </a:r>
            <a:r>
              <a:rPr lang="en-US" sz="3000" b="1" dirty="0" smtClean="0"/>
              <a:t> se </a:t>
            </a:r>
            <a:r>
              <a:rPr lang="en-US" sz="3000" b="1" dirty="0" err="1" smtClean="0"/>
              <a:t>finansira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iz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budžeta</a:t>
            </a:r>
            <a:r>
              <a:rPr lang="en-US" sz="3000" b="1" dirty="0" smtClean="0"/>
              <a:t>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86808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sr-Latn-RS" alt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Direktni korisnici budžetskih sredstava</a:t>
            </a:r>
            <a:r>
              <a:rPr lang="ru-RU" alt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alt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Skupština grada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Gradonačelnik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Gradsko veće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Gradska uprava za izvorne i poverene poslove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Gradska uprava za naplatu javnih prihoda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Gradsko javno pravobranilaštvo</a:t>
            </a:r>
            <a:endParaRPr lang="sr-Latn-RS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378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 smtClean="0">
                <a:cs typeface="Calibri" panose="020F0502020204030204" pitchFamily="34" charset="0"/>
              </a:rPr>
              <a:t>Indirektni korisnici budžetskih sredstava</a:t>
            </a:r>
            <a:r>
              <a:rPr lang="ru-RU" altLang="en-US" sz="1600" b="1" dirty="0" smtClean="0">
                <a:cs typeface="Calibri" panose="020F0502020204030204" pitchFamily="34" charset="0"/>
              </a:rPr>
              <a:t>:</a:t>
            </a:r>
            <a:endParaRPr lang="ru-RU" altLang="en-US" sz="1600" b="1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Narodna biblioteka Dositej Obradović</a:t>
            </a:r>
            <a:r>
              <a:rPr lang="ru-RU" altLang="en-US" sz="1600" dirty="0" smtClean="0">
                <a:cs typeface="Calibri" panose="020F0502020204030204" pitchFamily="34" charset="0"/>
              </a:rPr>
              <a:t> 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Muzej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Arhiv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Kulturni centar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Regionalno pozorište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Centar za decu i omladinu Duga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Turistička organizacija Novi Pazar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Predškolska ustanova Mladist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Mesne zajednice</a:t>
            </a:r>
            <a:endParaRPr lang="ru-RU" altLang="en-US" sz="16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 smtClean="0">
                <a:cs typeface="Calibri" panose="020F0502020204030204" pitchFamily="34" charset="0"/>
              </a:rPr>
              <a:t>Regionalni centar za profesionalni razvoj zaposlenih u obrazovanju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916957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 smtClean="0">
                <a:cs typeface="Calibri" panose="020F0502020204030204" pitchFamily="34" charset="0"/>
              </a:rPr>
              <a:t>Ostali korisnici javnih sredstava</a:t>
            </a:r>
            <a:r>
              <a:rPr lang="ru-RU" altLang="en-US" sz="1600" b="1" dirty="0" smtClean="0">
                <a:cs typeface="Calibri" panose="020F0502020204030204" pitchFamily="34" charset="0"/>
              </a:rPr>
              <a:t>:</a:t>
            </a:r>
            <a:endParaRPr lang="ru-RU" altLang="en-US" sz="1600" b="1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Obrazovne ustanove </a:t>
            </a:r>
            <a:r>
              <a:rPr lang="ru-RU" altLang="en-US" sz="1600" dirty="0" smtClean="0">
                <a:cs typeface="Calibri" panose="020F0502020204030204" pitchFamily="34" charset="0"/>
              </a:rPr>
              <a:t>(</a:t>
            </a:r>
            <a:r>
              <a:rPr lang="sr-Latn-RS" altLang="en-US" sz="1600" dirty="0" smtClean="0">
                <a:cs typeface="Calibri" panose="020F0502020204030204" pitchFamily="34" charset="0"/>
              </a:rPr>
              <a:t>škole</a:t>
            </a:r>
            <a:r>
              <a:rPr lang="ru-RU" altLang="en-US" sz="1600" dirty="0" smtClean="0">
                <a:cs typeface="Calibri" panose="020F0502020204030204" pitchFamily="34" charset="0"/>
              </a:rPr>
              <a:t>)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Dom zdravlja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Centar za socijalni rad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Sportski savez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 smtClean="0">
                <a:cs typeface="Calibri" panose="020F0502020204030204" pitchFamily="34" charset="0"/>
              </a:rPr>
              <a:t>Javna ustanova – Ustanova za sport</a:t>
            </a:r>
            <a:r>
              <a:rPr lang="ru-RU" altLang="en-US" sz="1600" dirty="0" smtClean="0">
                <a:cs typeface="Calibri" panose="020F0502020204030204" pitchFamily="34" charset="0"/>
              </a:rPr>
              <a:t>	</a:t>
            </a:r>
            <a:endParaRPr lang="sr-Latn-RS" altLang="en-US" sz="1600" dirty="0" smtClean="0"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 smtClean="0">
                <a:cs typeface="Calibri" panose="020F0502020204030204" pitchFamily="34" charset="0"/>
              </a:rPr>
              <a:t>Javna ustanova - Kancelarija za mlade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endParaRPr lang="sr-Latn-RS" altLang="en-US" sz="1600" dirty="0" smtClean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sr-Latn-RS" altLang="en-US" sz="1600" dirty="0" smtClean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Kako nastaje budžet grada?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700" b="1" dirty="0" smtClean="0">
                <a:latin typeface="Calibri" pitchFamily="34" charset="0"/>
                <a:cs typeface="Calibri" pitchFamily="34" charset="0"/>
              </a:rPr>
              <a:t>BUDŽET</a:t>
            </a:r>
            <a:r>
              <a:rPr lang="vi-VN" sz="1700" dirty="0" smtClean="0">
                <a:latin typeface="Calibri" pitchFamily="34" charset="0"/>
                <a:cs typeface="Calibri" pitchFamily="34" charset="0"/>
              </a:rPr>
              <a:t> grada je pravni dokument koji utvrđuje plan prihoda i primanja i rashoda i izdataka grada za budžetsku, odnosno kalendarsku godinu.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To znači da ovaj dokument predstavlja predviđanje koliko će se novca od građana i privrede u toku jedne godine prikupiti i na koji način će se taj novac trošiti.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Iz gradskog budžeta se tokom godine plaćaju sve obaveze lokalne samouprave. Isto tako u budžet se slivaju prihodi iz kojih se podmiruju te obaveze. 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Gradonačelnik i lokalna samouprava sprovode gradsku politiku, a glavna poluga te politike i razvoja je upravo budžet grada.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Prilikom definisanja ovog, za grad Novi Pazar najvažnijeg dokumenta, rukovode se zakonskim okvirom i propisima, strateškim prioritetima razvoja i drugim elementima.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Realnost je takva da postoje velike razlike između želja i mogućnosti, tako da kreiranje budžeta podrazumeva utvrđivanje prioriteta i pravljenje kompromisa. </a:t>
            </a:r>
            <a:endParaRPr lang="vi-VN" sz="17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 smtClean="0"/>
              <a:t>Ko učestvuje u budžetskom procesu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6707125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 smtClean="0"/>
              <a:t>Građani i njihova udruženja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 smtClean="0"/>
              <a:t>Javna</a:t>
            </a:r>
            <a:r>
              <a:rPr lang="sr-Cyrl-RS" sz="1000" dirty="0" smtClean="0"/>
              <a:t> </a:t>
            </a:r>
            <a:r>
              <a:rPr lang="sr-Latn-RS" sz="1000" dirty="0" smtClean="0"/>
              <a:t>preduzeća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Na osnovu čega se donosi budžet</a:t>
            </a:r>
            <a:r>
              <a:rPr lang="en-US" sz="3000" b="1" dirty="0" smtClean="0"/>
              <a:t>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2421372878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Latn-RS" sz="2800" b="1" dirty="0" smtClean="0"/>
              <a:t>Kako se puni gradska kasa</a:t>
            </a:r>
            <a:r>
              <a:rPr lang="sr-Cyrl-RS" sz="2800" b="1" dirty="0" smtClean="0"/>
              <a:t>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Latn-RS" sz="1600" dirty="0" smtClean="0"/>
              <a:t>Ukupni planirani</a:t>
            </a:r>
            <a:r>
              <a:rPr lang="sr-Cyrl-RS" sz="1600" dirty="0" smtClean="0"/>
              <a:t> </a:t>
            </a:r>
            <a:r>
              <a:rPr lang="sr-Latn-RS" sz="1600" b="1" dirty="0" smtClean="0"/>
              <a:t>javni prihodi i primanja</a:t>
            </a:r>
            <a:r>
              <a:rPr lang="sr-Cyrl-RS" sz="1600" b="1" dirty="0" smtClean="0"/>
              <a:t> </a:t>
            </a:r>
            <a:r>
              <a:rPr lang="sr-Latn-RS" sz="1600" dirty="0" smtClean="0"/>
              <a:t>grada </a:t>
            </a:r>
            <a:r>
              <a:rPr lang="en-US" sz="1600" dirty="0" err="1" smtClean="0"/>
              <a:t>Novog</a:t>
            </a:r>
            <a:r>
              <a:rPr lang="en-US" sz="1600" dirty="0" smtClean="0"/>
              <a:t> </a:t>
            </a:r>
            <a:r>
              <a:rPr lang="en-US" sz="1600" dirty="0" err="1" smtClean="0"/>
              <a:t>Pazara</a:t>
            </a:r>
            <a:r>
              <a:rPr lang="sr-Cyrl-RS" sz="1600" dirty="0" smtClean="0"/>
              <a:t> </a:t>
            </a:r>
            <a:r>
              <a:rPr lang="sr-Latn-RS" sz="1600" dirty="0" smtClean="0"/>
              <a:t>za</a:t>
            </a:r>
            <a:r>
              <a:rPr lang="sr-Cyrl-RS" sz="1600" dirty="0" smtClean="0"/>
              <a:t> 20</a:t>
            </a:r>
            <a:r>
              <a:rPr lang="en-US" sz="1600" dirty="0" smtClean="0"/>
              <a:t>21</a:t>
            </a:r>
            <a:r>
              <a:rPr lang="sr-Cyrl-RS" sz="1600" dirty="0" smtClean="0"/>
              <a:t>. </a:t>
            </a:r>
            <a:r>
              <a:rPr lang="sr-Latn-RS" sz="1600" dirty="0" smtClean="0"/>
              <a:t>godinu iznose</a:t>
            </a:r>
            <a:endParaRPr lang="sr-Cyrl-RS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en-US" sz="1600" dirty="0" err="1" smtClean="0"/>
              <a:t>Nacrtom</a:t>
            </a:r>
            <a:r>
              <a:rPr lang="en-US" sz="1600" dirty="0" smtClean="0"/>
              <a:t> </a:t>
            </a:r>
            <a:r>
              <a:rPr lang="en-US" sz="1600" dirty="0" err="1" smtClean="0"/>
              <a:t>odluke</a:t>
            </a:r>
            <a:r>
              <a:rPr lang="en-US" sz="1600" dirty="0" smtClean="0"/>
              <a:t> o </a:t>
            </a:r>
            <a:r>
              <a:rPr lang="en-US" sz="1600" dirty="0" err="1" smtClean="0"/>
              <a:t>budžetu</a:t>
            </a:r>
            <a:r>
              <a:rPr lang="en-US" sz="1600" dirty="0" smtClean="0"/>
              <a:t> </a:t>
            </a:r>
            <a:r>
              <a:rPr lang="en-US" sz="1600" dirty="0" err="1" smtClean="0"/>
              <a:t>grada</a:t>
            </a:r>
            <a:r>
              <a:rPr lang="sr-Latn-RS" sz="1600" dirty="0" smtClean="0"/>
              <a:t> Novog Pazara</a:t>
            </a:r>
            <a:r>
              <a:rPr lang="en-US" sz="1600" dirty="0" smtClean="0"/>
              <a:t>  </a:t>
            </a:r>
            <a:r>
              <a:rPr lang="en-US" sz="1600" dirty="0" err="1" smtClean="0"/>
              <a:t>za</a:t>
            </a:r>
            <a:r>
              <a:rPr lang="en-US" sz="1600" dirty="0" smtClean="0"/>
              <a:t> 20</a:t>
            </a:r>
            <a:r>
              <a:rPr lang="sr-Latn-RS" sz="1600" dirty="0" smtClean="0"/>
              <a:t>2</a:t>
            </a:r>
            <a:r>
              <a:rPr lang="en-US" sz="1600" dirty="0" smtClean="0"/>
              <a:t>1. </a:t>
            </a:r>
            <a:r>
              <a:rPr lang="en-US" sz="1600" dirty="0" err="1" smtClean="0"/>
              <a:t>godinu</a:t>
            </a:r>
            <a:r>
              <a:rPr lang="en-US" sz="1600" dirty="0" smtClean="0"/>
              <a:t> </a:t>
            </a:r>
            <a:r>
              <a:rPr lang="en-US" sz="1600" dirty="0" err="1" smtClean="0"/>
              <a:t>planirana</a:t>
            </a:r>
            <a:r>
              <a:rPr lang="en-US" sz="1600" dirty="0" smtClean="0"/>
              <a:t> </a:t>
            </a:r>
            <a:r>
              <a:rPr lang="en-US" sz="1600" dirty="0" err="1" smtClean="0"/>
              <a:t>su</a:t>
            </a:r>
            <a:r>
              <a:rPr lang="en-US" sz="1600" dirty="0" smtClean="0"/>
              <a:t> </a:t>
            </a:r>
            <a:r>
              <a:rPr lang="en-US" sz="1600" dirty="0" err="1" smtClean="0"/>
              <a:t>preneta</a:t>
            </a:r>
            <a:r>
              <a:rPr lang="en-US" sz="1600" dirty="0" smtClean="0"/>
              <a:t> </a:t>
            </a:r>
            <a:r>
              <a:rPr lang="en-US" sz="1600" dirty="0" err="1" smtClean="0"/>
              <a:t>sredstva</a:t>
            </a:r>
            <a:r>
              <a:rPr lang="en-US" sz="1600" dirty="0" smtClean="0"/>
              <a:t> </a:t>
            </a:r>
            <a:r>
              <a:rPr lang="en-US" sz="1600" dirty="0" err="1" smtClean="0"/>
              <a:t>iz</a:t>
            </a:r>
            <a:r>
              <a:rPr lang="en-US" sz="1600" dirty="0" smtClean="0"/>
              <a:t> </a:t>
            </a:r>
            <a:r>
              <a:rPr lang="en-US" sz="1600" dirty="0" err="1" smtClean="0"/>
              <a:t>ranijih</a:t>
            </a:r>
            <a:r>
              <a:rPr lang="en-US" sz="1600" dirty="0" smtClean="0"/>
              <a:t> </a:t>
            </a:r>
            <a:r>
              <a:rPr lang="en-US" sz="1600" dirty="0" err="1" smtClean="0"/>
              <a:t>godina</a:t>
            </a:r>
            <a:r>
              <a:rPr lang="en-US" sz="1600" dirty="0" smtClean="0"/>
              <a:t> u </a:t>
            </a:r>
            <a:r>
              <a:rPr lang="en-US" sz="1600" dirty="0" err="1" smtClean="0"/>
              <a:t>iznosu</a:t>
            </a:r>
            <a:r>
              <a:rPr lang="en-US" sz="1600" dirty="0" smtClean="0"/>
              <a:t> </a:t>
            </a:r>
            <a:r>
              <a:rPr lang="en-US" sz="1600" dirty="0" err="1" smtClean="0"/>
              <a:t>od</a:t>
            </a:r>
            <a:r>
              <a:rPr lang="en-US" sz="1600" dirty="0" smtClean="0"/>
              <a:t> </a:t>
            </a:r>
            <a:r>
              <a:rPr lang="sr-Latn-RS" sz="1600" dirty="0" smtClean="0"/>
              <a:t>70 mil</a:t>
            </a:r>
            <a:r>
              <a:rPr lang="en-US" sz="1600" dirty="0" smtClean="0"/>
              <a:t> </a:t>
            </a:r>
            <a:r>
              <a:rPr lang="en-US" sz="1600" dirty="0" err="1" smtClean="0"/>
              <a:t>dinara</a:t>
            </a:r>
            <a:r>
              <a:rPr lang="en-US" sz="1600" dirty="0" smtClean="0"/>
              <a:t>, </a:t>
            </a:r>
            <a:r>
              <a:rPr lang="en-US" sz="1600" dirty="0" err="1" smtClean="0"/>
              <a:t>sredstva</a:t>
            </a:r>
            <a:r>
              <a:rPr lang="en-US" sz="1600" dirty="0" smtClean="0"/>
              <a:t> </a:t>
            </a:r>
            <a:r>
              <a:rPr lang="sr-Latn-RS" sz="1600" dirty="0" smtClean="0"/>
              <a:t>od prodaje nefinansijske imovine u</a:t>
            </a:r>
            <a:r>
              <a:rPr lang="en-US" sz="1600" dirty="0" smtClean="0"/>
              <a:t> </a:t>
            </a:r>
            <a:r>
              <a:rPr lang="en-US" sz="1600" dirty="0" err="1" smtClean="0"/>
              <a:t>iznosu</a:t>
            </a:r>
            <a:r>
              <a:rPr lang="en-US" sz="1600" dirty="0" smtClean="0"/>
              <a:t> </a:t>
            </a:r>
            <a:r>
              <a:rPr lang="en-US" sz="1600" dirty="0" err="1" smtClean="0"/>
              <a:t>od</a:t>
            </a:r>
            <a:r>
              <a:rPr lang="en-US" sz="1600" dirty="0" smtClean="0"/>
              <a:t> </a:t>
            </a:r>
            <a:r>
              <a:rPr lang="sr-Latn-RS" sz="1600" dirty="0" smtClean="0"/>
              <a:t>160 mil </a:t>
            </a:r>
            <a:r>
              <a:rPr lang="en-US" sz="1600" dirty="0" err="1" smtClean="0"/>
              <a:t>dinara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sredstva</a:t>
            </a:r>
            <a:r>
              <a:rPr lang="en-US" sz="1600" dirty="0" smtClean="0"/>
              <a:t> </a:t>
            </a:r>
            <a:r>
              <a:rPr lang="en-US" sz="1600" dirty="0" err="1" smtClean="0"/>
              <a:t>iz</a:t>
            </a:r>
            <a:r>
              <a:rPr lang="en-US" sz="1600" dirty="0" smtClean="0"/>
              <a:t> </a:t>
            </a:r>
            <a:r>
              <a:rPr lang="en-US" sz="1600" dirty="0" err="1" smtClean="0"/>
              <a:t>ostalih</a:t>
            </a:r>
            <a:r>
              <a:rPr lang="en-US" sz="1600" dirty="0" smtClean="0"/>
              <a:t> </a:t>
            </a:r>
            <a:r>
              <a:rPr lang="en-US" sz="1600" dirty="0" err="1" smtClean="0"/>
              <a:t>izvora</a:t>
            </a:r>
            <a:r>
              <a:rPr lang="en-US" sz="1600" dirty="0" smtClean="0"/>
              <a:t> </a:t>
            </a:r>
            <a:r>
              <a:rPr lang="sr-Latn-RS" sz="1600" dirty="0" smtClean="0"/>
              <a:t>u iznosu od 2.882 mil</a:t>
            </a:r>
            <a:r>
              <a:rPr lang="en-US" sz="1600" dirty="0" smtClean="0"/>
              <a:t> </a:t>
            </a:r>
            <a:r>
              <a:rPr lang="en-US" sz="1600" dirty="0" err="1" smtClean="0"/>
              <a:t>dinara</a:t>
            </a:r>
            <a:r>
              <a:rPr lang="en-US" sz="1600" dirty="0" smtClean="0"/>
              <a:t>.</a:t>
            </a:r>
            <a:endParaRPr lang="sr-Cyrl-R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770068731"/>
              </p:ext>
            </p:extLst>
          </p:nvPr>
        </p:nvGraphicFramePr>
        <p:xfrm>
          <a:off x="571472" y="4365104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rgbClr val="FF0000"/>
                </a:solidFill>
              </a:rPr>
              <a:t>3.112</a:t>
            </a:r>
            <a:r>
              <a:rPr lang="sr-Latn-RS" sz="4400" b="1" dirty="0" smtClean="0">
                <a:solidFill>
                  <a:srgbClr val="FF0000"/>
                </a:solidFill>
              </a:rPr>
              <a:t> </a:t>
            </a:r>
            <a:r>
              <a:rPr lang="sr-Latn-RS" sz="3600" b="1" dirty="0" smtClean="0"/>
              <a:t>milijardi dinara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Šta su prihodi i primanja budžeta</a:t>
            </a:r>
            <a:r>
              <a:rPr lang="sr-Cyrl-RS" dirty="0" smtClean="0"/>
              <a:t>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2389076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Latn-RS" sz="3000" b="1" dirty="0" smtClean="0"/>
              <a:t>Struktura planiranih prihoda i primanja za </a:t>
            </a:r>
            <a:r>
              <a:rPr lang="sr-Cyrl-RS" sz="3000" b="1" dirty="0" smtClean="0"/>
              <a:t>20</a:t>
            </a:r>
            <a:r>
              <a:rPr lang="sr-Latn-RS" sz="3000" b="1" dirty="0" smtClean="0"/>
              <a:t>2</a:t>
            </a:r>
            <a:r>
              <a:rPr lang="en-US" sz="3000" b="1" dirty="0" smtClean="0"/>
              <a:t>1</a:t>
            </a:r>
            <a:r>
              <a:rPr lang="sr-Cyrl-RS" sz="3000" b="1" dirty="0" smtClean="0"/>
              <a:t>. </a:t>
            </a:r>
            <a:r>
              <a:rPr lang="sr-Latn-RS" sz="3000" b="1" dirty="0" smtClean="0"/>
              <a:t>godinu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CF0692-5A2C-4794-9CAF-6478EEE9EEC6}">
  <ds:schemaRefs>
    <ds:schemaRef ds:uri="934e4f6f-c740-4e49-838d-10594e3f873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5831</TotalTime>
  <Words>2275</Words>
  <Application>Microsoft Office PowerPoint</Application>
  <PresentationFormat>On-screen Show (4:3)</PresentationFormat>
  <Paragraphs>317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Custom Design</vt:lpstr>
      <vt:lpstr>GRAD NOVI PAZAR</vt:lpstr>
      <vt:lpstr>Slide 2</vt:lpstr>
      <vt:lpstr>Ko se finansira iz budžeta?</vt:lpstr>
      <vt:lpstr>Kako nastaje budžet grada?</vt:lpstr>
      <vt:lpstr>Ko učestvuje u budžetskom procesu?</vt:lpstr>
      <vt:lpstr>Na osnovu čega se donosi budžet?</vt:lpstr>
      <vt:lpstr>Kako se puni gradska kasa?</vt:lpstr>
      <vt:lpstr>Šta su prihodi i primanja budžeta?</vt:lpstr>
      <vt:lpstr>Struktura planiranih prihoda i primanja za 2021. godinu</vt:lpstr>
      <vt:lpstr>Struktura planiranih prihoda i primanja za 2021. godinu</vt:lpstr>
      <vt:lpstr>Koje promene u budžetu se očekuju u odnosu na tekuću 2020 godinu?</vt:lpstr>
      <vt:lpstr>Na šta se troše javna sredstva?</vt:lpstr>
      <vt:lpstr>Slide 13</vt:lpstr>
      <vt:lpstr>Struktura projektovanih rashoda i izdataka budžeta za 2021. godinu</vt:lpstr>
      <vt:lpstr>Struktura projektovanih rashoda i izdataka budžeta za 2021. godinu</vt:lpstr>
      <vt:lpstr>Koje promene u budžetu se očekuju u odnosu na tekuću 2020 godinu?</vt:lpstr>
      <vt:lpstr>Planirani rashodi budžeta po programima</vt:lpstr>
      <vt:lpstr>Struktura planiranih rashoda po budžetskim programima</vt:lpstr>
      <vt:lpstr>Najvažniji planirani projekti od intersa za lokalnu zajednicu</vt:lpstr>
      <vt:lpstr>Ka ravnopravnijem gradu – Rodno odgovorno budžetiranje</vt:lpstr>
      <vt:lpstr>Učešće građana u procesu izrade budžeta</vt:lpstr>
      <vt:lpstr>Učešće građana u budžetskom procesu</vt:lpstr>
      <vt:lpstr>Učešće građana u procesu izrade budžeta</vt:lpstr>
      <vt:lpstr>GRAD NOVI PAZAR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511</cp:revision>
  <cp:lastPrinted>2018-09-13T11:26:26Z</cp:lastPrinted>
  <dcterms:created xsi:type="dcterms:W3CDTF">2006-08-16T00:00:00Z</dcterms:created>
  <dcterms:modified xsi:type="dcterms:W3CDTF">2020-12-23T11:14:38Z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