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notesMasterIdLst>
    <p:notesMasterId r:id="rId12"/>
  </p:notesMasterIdLst>
  <p:handoutMasterIdLst>
    <p:handoutMasterId r:id="rId13"/>
  </p:handoutMasterIdLst>
  <p:sldIdLst>
    <p:sldId id="298" r:id="rId5"/>
    <p:sldId id="294" r:id="rId6"/>
    <p:sldId id="300" r:id="rId7"/>
    <p:sldId id="291" r:id="rId8"/>
    <p:sldId id="299" r:id="rId9"/>
    <p:sldId id="301" r:id="rId10"/>
    <p:sldId id="256" r:id="rId11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2" clrIdx="1">
    <p:extLst>
      <p:ext uri="{19B8F6BF-5375-455C-9EA6-DF929625EA0E}">
        <p15:presenceInfo xmlns="" xmlns:p15="http://schemas.microsoft.com/office/powerpoint/2012/main" userId="S-1-5-21-3213289721-1927786710-1971543238-2777" providerId="AD"/>
      </p:ext>
    </p:extLst>
  </p:cmAuthor>
  <p:cmAuthor id="2" name="Milena Radomirovic" initials="MR" lastIdx="24" clrIdx="2">
    <p:extLst>
      <p:ext uri="{19B8F6BF-5375-455C-9EA6-DF929625EA0E}">
        <p15:presenceInfo xmlns="" xmlns:p15="http://schemas.microsoft.com/office/powerpoint/2012/main" userId="S-1-5-21-3213289721-1927786710-1971543238-2751" providerId="AD"/>
      </p:ext>
    </p:extLst>
  </p:cmAuthor>
  <p:cmAuthor id="3" name="Tatjana Milivojevic" initials="TM" lastIdx="13" clrIdx="3">
    <p:extLst>
      <p:ext uri="{19B8F6BF-5375-455C-9EA6-DF929625EA0E}">
        <p15:presenceInfo xmlns="" xmlns:p15="http://schemas.microsoft.com/office/powerpoint/2012/main" userId="S-1-5-21-3988269000-3947341290-2979681626-13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B8B2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9710" autoAdjust="0"/>
  </p:normalViewPr>
  <p:slideViewPr>
    <p:cSldViewPr>
      <p:cViewPr varScale="1">
        <p:scale>
          <a:sx n="100" d="100"/>
          <a:sy n="100" d="100"/>
        </p:scale>
        <p:origin x="-55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s\Desktop\Gradjanski%20budzet\Gradjanski%20budzet%20Novog%20Pazara%20ANKE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Analiza!$C$6</c:f>
              <c:strCache>
                <c:ptCount val="1"/>
                <c:pt idx="0">
                  <c:v>Glasovi</c:v>
                </c:pt>
              </c:strCache>
            </c:strRef>
          </c:tx>
          <c:explosion val="25"/>
          <c:dLbls>
            <c:spPr>
              <a:solidFill>
                <a:schemeClr val="bg1"/>
              </a:solidFill>
            </c:spPr>
            <c:showCatName val="1"/>
            <c:showPercent val="1"/>
            <c:showLeaderLines val="1"/>
          </c:dLbls>
          <c:cat>
            <c:multiLvlStrRef>
              <c:f>Analiza!$A$7:$B$13</c:f>
              <c:multiLvlStrCache>
                <c:ptCount val="7"/>
                <c:lvl>
                  <c:pt idx="0">
                    <c:v>Osnivanje Fonda za pomoć u lečenju dece sa retkim bolestima</c:v>
                  </c:pt>
                  <c:pt idx="1">
                    <c:v>Korićenje reke Trnavice</c:v>
                  </c:pt>
                  <c:pt idx="2">
                    <c:v>Savetovalište za brak i porodicu</c:v>
                  </c:pt>
                  <c:pt idx="3">
                    <c:v>Izgradnja dečijeg vrtića kod OŠ Bratstvo</c:v>
                  </c:pt>
                  <c:pt idx="4">
                    <c:v>Osnivanje Centra za razvoj mladih talenata</c:v>
                  </c:pt>
                  <c:pt idx="5">
                    <c:v>Rekonstrukcija Kule motrilje</c:v>
                  </c:pt>
                  <c:pt idx="6">
                    <c:v>Uređenje postojećih i izgradnja novih školskih igrališta</c:v>
                  </c:pt>
                </c:lvl>
                <c:lvl>
                  <c:pt idx="0">
                    <c:v>1.</c:v>
                  </c:pt>
                  <c:pt idx="1">
                    <c:v>2.</c:v>
                  </c:pt>
                  <c:pt idx="2">
                    <c:v>3.</c:v>
                  </c:pt>
                  <c:pt idx="3">
                    <c:v>4.</c:v>
                  </c:pt>
                  <c:pt idx="4">
                    <c:v>5.</c:v>
                  </c:pt>
                  <c:pt idx="5">
                    <c:v>6.</c:v>
                  </c:pt>
                  <c:pt idx="6">
                    <c:v>7.</c:v>
                  </c:pt>
                </c:lvl>
              </c:multiLvlStrCache>
            </c:multiLvlStrRef>
          </c:cat>
          <c:val>
            <c:numRef>
              <c:f>Analiza!$C$7:$C$13</c:f>
              <c:numCache>
                <c:formatCode>General</c:formatCode>
                <c:ptCount val="7"/>
                <c:pt idx="0">
                  <c:v>702</c:v>
                </c:pt>
                <c:pt idx="1">
                  <c:v>343</c:v>
                </c:pt>
                <c:pt idx="2">
                  <c:v>294</c:v>
                </c:pt>
                <c:pt idx="3">
                  <c:v>177</c:v>
                </c:pt>
                <c:pt idx="4">
                  <c:v>171</c:v>
                </c:pt>
                <c:pt idx="5">
                  <c:v>140</c:v>
                </c:pt>
                <c:pt idx="6">
                  <c:v>140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ln>
      <a:solidFill>
        <a:schemeClr val="tx1"/>
      </a:solidFill>
    </a:ln>
  </c:sp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6048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30983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 smtClean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>
            <a:normAutofit/>
          </a:bodyPr>
          <a:lstStyle/>
          <a:p>
            <a:r>
              <a:rPr lang="sr-Latn-RS" b="1" dirty="0" smtClean="0"/>
              <a:t>UČEŠĆE GRAĐANA U PROCESU IZRADE BUDŽETA 2021.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404664"/>
            <a:ext cx="1644402" cy="176886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42155704"/>
      </p:ext>
    </p:extLst>
  </p:cSld>
  <p:clrMapOvr>
    <a:masterClrMapping/>
  </p:clrMapOvr>
  <p:extLst mod="1">
    <p:ext uri="{E180D4A7-C9FB-4DFB-919C-405C955672EB}">
      <p14:showEvtLst xmlns="" xmlns:p14="http://schemas.microsoft.com/office/powerpoint/2010/main">
        <p14:playEvt time="0" objId="11"/>
        <p14:stopEvt time="6233" objId="11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</a:t>
            </a:r>
            <a:r>
              <a:rPr lang="sr-Latn-RS" dirty="0" smtClean="0"/>
              <a:t>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409701"/>
            <a:ext cx="8101013" cy="4767262"/>
          </a:xfrm>
        </p:spPr>
        <p:txBody>
          <a:bodyPr>
            <a:normAutofit fontScale="92500" lnSpcReduction="20000"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U cilju uključivanja građana u budžetski proces, grad je sproveo anketu za Budžet 202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1.</a:t>
            </a:r>
          </a:p>
          <a:p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Online anketa je bila dostupna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u periodu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od 16. do 30. </a:t>
            </a:r>
            <a:r>
              <a:rPr lang="sr-Latn-RS" sz="2000" b="1" dirty="0" smtClean="0">
                <a:latin typeface="Calibri" pitchFamily="34" charset="0"/>
                <a:cs typeface="Calibri" pitchFamily="34" charset="0"/>
              </a:rPr>
              <a:t>novembra 2020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Svrha ankete je bila da građani glasaju za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predloge projekata koji bi po njihovom mišljenju mogli da učine život kvalitetnijim i lepšim. </a:t>
            </a:r>
            <a:endParaRPr lang="sr-Latn-R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Ovo je druga godina za redom da građani 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mogu da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glasaju za projekte i time učestvuju u kreiranju budžeta.</a:t>
            </a: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Građanima je ponuđena lista projekata sa mogućnošću izbora najviše dva projekta sa liste kao i opcija da sami predlože neki projekat</a:t>
            </a:r>
          </a:p>
          <a:p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Lista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projekta:</a:t>
            </a:r>
          </a:p>
          <a:p>
            <a:pPr marL="800100" lvl="1" indent="-342900">
              <a:buFont typeface="+mj-lt"/>
              <a:buAutoNum type="arabicPeriod"/>
            </a:pPr>
            <a:r>
              <a:rPr lang="vi-VN" sz="1600" dirty="0" smtClean="0">
                <a:latin typeface="Calibri" pitchFamily="34" charset="0"/>
                <a:cs typeface="Calibri" pitchFamily="34" charset="0"/>
              </a:rPr>
              <a:t>Rekonstrukcija Kule motrilje</a:t>
            </a:r>
          </a:p>
          <a:p>
            <a:pPr marL="800100" lvl="1" indent="-342900">
              <a:buFont typeface="+mj-lt"/>
              <a:buAutoNum type="arabicPeriod"/>
            </a:pPr>
            <a:r>
              <a:rPr lang="vi-VN" sz="1600" dirty="0" smtClean="0">
                <a:latin typeface="Calibri" pitchFamily="34" charset="0"/>
                <a:cs typeface="Calibri" pitchFamily="34" charset="0"/>
              </a:rPr>
              <a:t>Uređenje postojećih i izgradnja novih školskih igrališta</a:t>
            </a:r>
          </a:p>
          <a:p>
            <a:pPr marL="800100" lvl="1" indent="-342900">
              <a:buFont typeface="+mj-lt"/>
              <a:buAutoNum type="arabicPeriod"/>
            </a:pPr>
            <a:r>
              <a:rPr lang="vi-VN" sz="1600" dirty="0" smtClean="0">
                <a:latin typeface="Calibri" pitchFamily="34" charset="0"/>
                <a:cs typeface="Calibri" pitchFamily="34" charset="0"/>
              </a:rPr>
              <a:t>Osnivanje Fonda za pomoć u lečenju dece sa retkim bolestima</a:t>
            </a:r>
          </a:p>
          <a:p>
            <a:pPr marL="800100" lvl="1" indent="-342900">
              <a:buFont typeface="+mj-lt"/>
              <a:buAutoNum type="arabicPeriod"/>
            </a:pPr>
            <a:r>
              <a:rPr lang="vi-VN" sz="1600" dirty="0" smtClean="0">
                <a:latin typeface="Calibri" pitchFamily="34" charset="0"/>
                <a:cs typeface="Calibri" pitchFamily="34" charset="0"/>
              </a:rPr>
              <a:t>Osnivanje Centra za razvoj mladih talenata</a:t>
            </a:r>
          </a:p>
          <a:p>
            <a:pPr marL="800100" lvl="1" indent="-342900">
              <a:buFont typeface="+mj-lt"/>
              <a:buAutoNum type="arabicPeriod"/>
            </a:pPr>
            <a:r>
              <a:rPr lang="vi-VN" sz="1600" dirty="0" smtClean="0">
                <a:latin typeface="Calibri" pitchFamily="34" charset="0"/>
                <a:cs typeface="Calibri" pitchFamily="34" charset="0"/>
              </a:rPr>
              <a:t>Izgradnja dečijeg vrtića kod OŠ Bratstvo</a:t>
            </a:r>
          </a:p>
          <a:p>
            <a:pPr marL="800100" lvl="1" indent="-342900">
              <a:buFont typeface="+mj-lt"/>
              <a:buAutoNum type="arabicPeriod"/>
            </a:pPr>
            <a:r>
              <a:rPr lang="vi-VN" sz="1600" dirty="0" smtClean="0">
                <a:latin typeface="Calibri" pitchFamily="34" charset="0"/>
                <a:cs typeface="Calibri" pitchFamily="34" charset="0"/>
              </a:rPr>
              <a:t>Korićenje reke Trnavice</a:t>
            </a:r>
          </a:p>
          <a:p>
            <a:pPr marL="800100" lvl="1" indent="-342900">
              <a:buFont typeface="+mj-lt"/>
              <a:buAutoNum type="arabicPeriod"/>
            </a:pPr>
            <a:r>
              <a:rPr lang="vi-VN" sz="1600" dirty="0" smtClean="0">
                <a:latin typeface="Calibri" pitchFamily="34" charset="0"/>
                <a:cs typeface="Calibri" pitchFamily="34" charset="0"/>
              </a:rPr>
              <a:t>Drugo, ____________________________</a:t>
            </a:r>
            <a:endParaRPr lang="en-US" sz="16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3606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</a:t>
            </a:r>
            <a:r>
              <a:rPr lang="sr-Latn-RS" dirty="0" smtClean="0"/>
              <a:t>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409701"/>
            <a:ext cx="8101013" cy="4767262"/>
          </a:xfrm>
        </p:spPr>
        <p:txBody>
          <a:bodyPr>
            <a:normAutofit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Ubedljivo najviše glasova dobio je predlog za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osnivanje Fonda za pomoć u lečenju dece sa retkim bolestima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za koji je glasalo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702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naših sugrađana, zatim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koričenje reke Trnavice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koji je dobilo 343 glasa. Za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izgradnj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u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 dečijeg vrtića kod OŠ Bratstvo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glasalo je 177 građana za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osnivanje Centra za razvoj mladih talenata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171 građanin. Isti broj glasova (140) dobili su predlozi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rekonstrukcija Kule motrilje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i predlog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uređenja postojećih i izgradnja novih školskih igrališta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. </a:t>
            </a:r>
            <a:endParaRPr lang="sr-Latn-R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Među projektima koje su sami građani predlagali istakao predlog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osnivanja Savetovališta za brak i porodicu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za koji je glasalo 294 građana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20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3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71600" y="4797152"/>
          <a:ext cx="6984776" cy="1655328"/>
        </p:xfrm>
        <a:graphic>
          <a:graphicData uri="http://schemas.openxmlformats.org/drawingml/2006/table">
            <a:tbl>
              <a:tblPr/>
              <a:tblGrid>
                <a:gridCol w="560651"/>
                <a:gridCol w="5711631"/>
                <a:gridCol w="712494"/>
              </a:tblGrid>
              <a:tr h="2069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Calibri"/>
                        </a:rPr>
                        <a:t>R.br.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latin typeface="Calibri"/>
                        </a:rPr>
                        <a:t>Predloženi</a:t>
                      </a:r>
                      <a:r>
                        <a:rPr lang="en-US" sz="11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latin typeface="Calibri"/>
                        </a:rPr>
                        <a:t>projekat</a:t>
                      </a:r>
                      <a:endParaRPr lang="en-US" sz="11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latin typeface="Calibri"/>
                        </a:rPr>
                        <a:t>Glasovi</a:t>
                      </a:r>
                      <a:endParaRPr lang="en-US" sz="11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069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latin typeface="Calibri"/>
                        </a:rPr>
                        <a:t>1.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latin typeface="Calibri"/>
                        </a:rPr>
                        <a:t>Osnivanje</a:t>
                      </a:r>
                      <a:r>
                        <a:rPr lang="en-US" sz="1100" b="1" i="0" u="none" strike="noStrike" dirty="0">
                          <a:latin typeface="Calibri"/>
                        </a:rPr>
                        <a:t> Fonda </a:t>
                      </a:r>
                      <a:r>
                        <a:rPr lang="en-US" sz="1100" b="1" i="0" u="none" strike="noStrike" dirty="0" err="1">
                          <a:latin typeface="Calibri"/>
                        </a:rPr>
                        <a:t>za</a:t>
                      </a:r>
                      <a:r>
                        <a:rPr lang="en-US" sz="11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latin typeface="Calibri"/>
                        </a:rPr>
                        <a:t>pomoć</a:t>
                      </a:r>
                      <a:r>
                        <a:rPr lang="en-US" sz="1100" b="1" i="0" u="none" strike="noStrike" dirty="0">
                          <a:latin typeface="Calibri"/>
                        </a:rPr>
                        <a:t> u </a:t>
                      </a:r>
                      <a:r>
                        <a:rPr lang="en-US" sz="1100" b="1" i="0" u="none" strike="noStrike" dirty="0" err="1">
                          <a:latin typeface="Calibri"/>
                        </a:rPr>
                        <a:t>lečenju</a:t>
                      </a:r>
                      <a:r>
                        <a:rPr lang="en-US" sz="11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latin typeface="Calibri"/>
                        </a:rPr>
                        <a:t>dece</a:t>
                      </a:r>
                      <a:r>
                        <a:rPr lang="en-US" sz="11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latin typeface="Calibri"/>
                        </a:rPr>
                        <a:t>sa</a:t>
                      </a:r>
                      <a:r>
                        <a:rPr lang="en-US" sz="11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latin typeface="Calibri"/>
                        </a:rPr>
                        <a:t>retkim</a:t>
                      </a:r>
                      <a:r>
                        <a:rPr lang="en-US" sz="11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latin typeface="Calibri"/>
                        </a:rPr>
                        <a:t>bolestima</a:t>
                      </a:r>
                      <a:endParaRPr lang="en-US" sz="11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Calibri"/>
                        </a:rPr>
                        <a:t>702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latin typeface="Calibri"/>
                        </a:rPr>
                        <a:t>2.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latin typeface="Calibri"/>
                        </a:rPr>
                        <a:t>Korićenje</a:t>
                      </a:r>
                      <a:r>
                        <a:rPr lang="en-US" sz="11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latin typeface="Calibri"/>
                        </a:rPr>
                        <a:t>reke</a:t>
                      </a:r>
                      <a:r>
                        <a:rPr lang="en-US" sz="11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latin typeface="Calibri"/>
                        </a:rPr>
                        <a:t>Trnavice</a:t>
                      </a:r>
                      <a:endParaRPr lang="en-US" sz="11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Calibri"/>
                        </a:rPr>
                        <a:t>343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Savetovalište za brak i porodicu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latin typeface="Calibri"/>
                        </a:rPr>
                        <a:t>4.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latin typeface="Calibri"/>
                        </a:rPr>
                        <a:t>Izgradnja</a:t>
                      </a:r>
                      <a:r>
                        <a:rPr lang="en-US" sz="11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latin typeface="Calibri"/>
                        </a:rPr>
                        <a:t>dečijeg</a:t>
                      </a:r>
                      <a:r>
                        <a:rPr lang="en-US" sz="11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latin typeface="Calibri"/>
                        </a:rPr>
                        <a:t>vrtića</a:t>
                      </a:r>
                      <a:r>
                        <a:rPr lang="en-US" sz="11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latin typeface="Calibri"/>
                        </a:rPr>
                        <a:t>kod</a:t>
                      </a:r>
                      <a:r>
                        <a:rPr lang="en-US" sz="1100" b="1" i="0" u="none" strike="noStrike" dirty="0">
                          <a:latin typeface="Calibri"/>
                        </a:rPr>
                        <a:t> OŠ </a:t>
                      </a:r>
                      <a:r>
                        <a:rPr lang="en-US" sz="1100" b="1" i="0" u="none" strike="noStrike" dirty="0" err="1">
                          <a:latin typeface="Calibri"/>
                        </a:rPr>
                        <a:t>Bratstvo</a:t>
                      </a:r>
                      <a:endParaRPr lang="en-US" sz="11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Calibri"/>
                        </a:rPr>
                        <a:t>177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latin typeface="Calibri"/>
                        </a:rPr>
                        <a:t>5.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latin typeface="Calibri"/>
                        </a:rPr>
                        <a:t>O</a:t>
                      </a:r>
                      <a:r>
                        <a:rPr lang="pl-PL" sz="1100" b="1" i="0" u="none" strike="noStrike" dirty="0" smtClean="0">
                          <a:latin typeface="Calibri"/>
                        </a:rPr>
                        <a:t>snivanje </a:t>
                      </a:r>
                      <a:r>
                        <a:rPr lang="pl-PL" sz="1100" b="1" i="0" u="none" strike="noStrike" dirty="0">
                          <a:latin typeface="Calibri"/>
                        </a:rPr>
                        <a:t>Centra za razvoj mladih talenata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Calibri"/>
                        </a:rPr>
                        <a:t>171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latin typeface="Calibri"/>
                        </a:rPr>
                        <a:t>6.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latin typeface="Calibri"/>
                        </a:rPr>
                        <a:t>Rekonstrukcija</a:t>
                      </a:r>
                      <a:r>
                        <a:rPr lang="en-US" sz="11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latin typeface="Calibri"/>
                        </a:rPr>
                        <a:t>Kule</a:t>
                      </a:r>
                      <a:r>
                        <a:rPr lang="en-US" sz="11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1100" b="1" i="0" u="none" strike="noStrike" dirty="0" err="1">
                          <a:latin typeface="Calibri"/>
                        </a:rPr>
                        <a:t>motrilje</a:t>
                      </a:r>
                      <a:endParaRPr lang="en-US" sz="1100" b="1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latin typeface="Calibri"/>
                        </a:rPr>
                        <a:t>7.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vi-VN" sz="1100" b="1" i="0" u="none" strike="noStrike" dirty="0">
                          <a:latin typeface="Calibri"/>
                        </a:rPr>
                        <a:t>Uređenje postojećih i izgradnja novih školskih igrališta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53606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Učešće građana u budžetskom procesu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0" name="Chart 9"/>
          <p:cNvGraphicFramePr/>
          <p:nvPr/>
        </p:nvGraphicFramePr>
        <p:xfrm>
          <a:off x="1187624" y="1700808"/>
          <a:ext cx="6696744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653606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</a:t>
            </a:r>
            <a:r>
              <a:rPr lang="sr-Latn-RS" dirty="0" smtClean="0"/>
              <a:t>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9" y="1409701"/>
            <a:ext cx="3437582" cy="4767262"/>
          </a:xfrm>
        </p:spPr>
        <p:txBody>
          <a:bodyPr>
            <a:normAutofit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Osim za građane, organizovana je i posebna anketa za đačke parlamente u srednjim školama. </a:t>
            </a:r>
            <a:endParaRPr lang="sr-Latn-R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U okviru projekta "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I ti se pitaš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", i podršku USAID-a, đaci su birali projekte koji će se realizovati u narednoj godini  u njihovim školama. </a:t>
            </a:r>
            <a:endParaRPr lang="sr-Latn-R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Za ovu svrhu u Odluci o budžetu za 20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1. odvojeno je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3.000.000,00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RSD</a:t>
            </a:r>
            <a:endParaRPr lang="sr-Latn-R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5" name="Picture 4" descr="Izabrani poster NP.png"/>
          <p:cNvPicPr>
            <a:picLocks noChangeAspect="1"/>
          </p:cNvPicPr>
          <p:nvPr/>
        </p:nvPicPr>
        <p:blipFill>
          <a:blip r:embed="rId2" cstate="print"/>
          <a:srcRect l="1447" t="14700" r="3072" b="2351"/>
          <a:stretch>
            <a:fillRect/>
          </a:stretch>
        </p:blipFill>
        <p:spPr>
          <a:xfrm>
            <a:off x="4355976" y="1628800"/>
            <a:ext cx="4032448" cy="48267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53606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</a:t>
            </a:r>
            <a:r>
              <a:rPr lang="sr-Latn-RS" dirty="0" smtClean="0"/>
              <a:t>budžeta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10" name="Picture 9" descr="131432254_1831210793711244_8558444093441259158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2259470"/>
            <a:ext cx="3168352" cy="2105634"/>
          </a:xfrm>
          <a:prstGeom prst="rect">
            <a:avLst/>
          </a:prstGeom>
        </p:spPr>
      </p:pic>
      <p:pic>
        <p:nvPicPr>
          <p:cNvPr id="12" name="Picture 11" descr="131529464_1831210683711255_3574641591367717608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4419710"/>
            <a:ext cx="3168352" cy="2105634"/>
          </a:xfrm>
          <a:prstGeom prst="rect">
            <a:avLst/>
          </a:prstGeom>
        </p:spPr>
      </p:pic>
      <p:pic>
        <p:nvPicPr>
          <p:cNvPr id="14" name="Picture 13" descr="131892456_1831210600377930_1784618182943537539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7584" y="2276872"/>
            <a:ext cx="3142168" cy="208823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27584" y="1412776"/>
            <a:ext cx="727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a-DK" dirty="0" smtClean="0">
                <a:latin typeface="Calibri" pitchFamily="34" charset="0"/>
                <a:cs typeface="Calibri" pitchFamily="34" charset="0"/>
              </a:rPr>
              <a:t>U okviru projekta "I ti se pitaš", 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 organizovan je okrugli sto p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redstavni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ka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đačkih parlamenata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 i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direktor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srednjih škola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 sa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gradonačelnik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om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 Novog Pazara Nihat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om </a:t>
            </a:r>
            <a:r>
              <a:rPr lang="vi-VN" dirty="0" smtClean="0">
                <a:latin typeface="Calibri" pitchFamily="34" charset="0"/>
                <a:cs typeface="Calibri" pitchFamily="34" charset="0"/>
              </a:rPr>
              <a:t>Biševc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em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9" name="Picture 8" descr="131442515_1831211083711215_2704386292573317402_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32040" y="4437112"/>
            <a:ext cx="3168353" cy="210563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53606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 smtClean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876160"/>
            <a:ext cx="1644402" cy="176886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14765" y="4509120"/>
            <a:ext cx="1893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www.novipazar.rs</a:t>
            </a:r>
            <a:endParaRPr lang="en-GB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699792" y="4437112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642155704"/>
      </p:ext>
    </p:extLst>
  </p:cSld>
  <p:clrMapOvr>
    <a:masterClrMapping/>
  </p:clrMapOvr>
  <p:extLst mod="1">
    <p:ext uri="{E180D4A7-C9FB-4DFB-919C-405C955672EB}">
      <p14:showEvtLst xmlns="" xmlns:p14="http://schemas.microsoft.com/office/powerpoint/2010/main">
        <p14:playEvt time="0" objId="11"/>
        <p14:stopEvt time="6233" objId="11"/>
      </p14:showEvtLst>
    </p:ext>
  </p:extLst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1DB5488F8A3A4FBFF3F075976528E0" ma:contentTypeVersion="7" ma:contentTypeDescription="Create a new document." ma:contentTypeScope="" ma:versionID="2c04ddfa2f56fad5ccd768ef06c59c72">
  <xsd:schema xmlns:xsd="http://www.w3.org/2001/XMLSchema" xmlns:xs="http://www.w3.org/2001/XMLSchema" xmlns:p="http://schemas.microsoft.com/office/2006/metadata/properties" xmlns:ns2="934e4f6f-c740-4e49-838d-10594e3f873c" targetNamespace="http://schemas.microsoft.com/office/2006/metadata/properties" ma:root="true" ma:fieldsID="8130c621a27252918d73286d6f28d563" ns2:_="">
    <xsd:import namespace="934e4f6f-c740-4e49-838d-10594e3f87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p5b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e4f6f-c740-4e49-838d-10594e3f87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p5b7" ma:index="14" nillable="true" ma:displayName="Number" ma:internalName="p5b7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5b7 xmlns="934e4f6f-c740-4e49-838d-10594e3f873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D0BA65-3F88-4AB5-87A4-35CC7F6B1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4e4f6f-c740-4e49-838d-10594e3f87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CF0692-5A2C-4794-9CAF-6478EEE9EEC6}">
  <ds:schemaRefs>
    <ds:schemaRef ds:uri="934e4f6f-c740-4e49-838d-10594e3f873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9139D4E-A633-45DF-BE44-F5A0ED2D97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5878</TotalTime>
  <Words>429</Words>
  <Application>Microsoft Office PowerPoint</Application>
  <PresentationFormat>On-screen Show (4:3)</PresentationFormat>
  <Paragraphs>62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Custom Design</vt:lpstr>
      <vt:lpstr>GRAD NOVI PAZAR</vt:lpstr>
      <vt:lpstr>Učešće građana u procesu izrade budžeta</vt:lpstr>
      <vt:lpstr>Učešće građana u procesu izrade budžeta</vt:lpstr>
      <vt:lpstr>Učešće građana u budžetskom procesu</vt:lpstr>
      <vt:lpstr>Učešće građana u procesu izrade budžeta</vt:lpstr>
      <vt:lpstr>Učešće građana u procesu izrade budžeta</vt:lpstr>
      <vt:lpstr>GRAD NOVI PAZAR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 Novi Pazar</dc:title>
  <dc:creator>Hana Salihagic</dc:creator>
  <cp:lastModifiedBy>Sead Masovic</cp:lastModifiedBy>
  <cp:revision>517</cp:revision>
  <cp:lastPrinted>2018-09-13T11:26:26Z</cp:lastPrinted>
  <dcterms:created xsi:type="dcterms:W3CDTF">2006-08-16T00:00:00Z</dcterms:created>
  <dcterms:modified xsi:type="dcterms:W3CDTF">2020-12-24T07:24:31Z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0x0101002C1DB5488F8A3A4FBFF3F075976528E0</vt:lpwstr>
  </property>
</Properties>
</file>