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4"/>
  </p:notesMasterIdLst>
  <p:handoutMasterIdLst>
    <p:handoutMasterId r:id="rId15"/>
  </p:handoutMasterIdLst>
  <p:sldIdLst>
    <p:sldId id="298" r:id="rId5"/>
    <p:sldId id="294" r:id="rId6"/>
    <p:sldId id="300" r:id="rId7"/>
    <p:sldId id="302" r:id="rId8"/>
    <p:sldId id="291" r:id="rId9"/>
    <p:sldId id="299" r:id="rId10"/>
    <p:sldId id="301" r:id="rId11"/>
    <p:sldId id="303" r:id="rId12"/>
    <p:sldId id="256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2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=""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9710" autoAdjust="0"/>
  </p:normalViewPr>
  <p:slideViewPr>
    <p:cSldViewPr>
      <p:cViewPr varScale="1">
        <p:scale>
          <a:sx n="75" d="100"/>
          <a:sy n="75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s\Desktop\Gradjanski%20budzet\Gradjanski%20budzet%20Novog%20Pazara%20ANK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spPr>
    <a:ln>
      <a:solidFill>
        <a:schemeClr val="tx1"/>
      </a:solidFill>
    </a:ln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 descr="Anketa-NAS BUDZET 2022.jpe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72008"/>
          <a:ext cx="6984776" cy="43924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GRAD NOVI PAZAR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UČEŠĆE GRAĐANA U PROCESU IZRADE BUDŽETA 2022.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g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4664"/>
            <a:ext cx="1644402" cy="1768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09701"/>
            <a:ext cx="8101013" cy="4767262"/>
          </a:xfrm>
        </p:spPr>
        <p:txBody>
          <a:bodyPr>
            <a:normAutofit/>
          </a:bodyPr>
          <a:lstStyle/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U cilju uključivanja građana u budžetski proces, grad je sproveo anketu za Budžet 202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2.</a:t>
            </a: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Online anketa je bila dostupna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u periodu 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23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. do 30. </a:t>
            </a: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novembra 202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. a ukupno je popunjeno 1328 ankentih listića</a:t>
            </a: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Svrha ankete je bila da građani glasaju za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predloge projekata koji bi po njihovom mišljenju mogli da učine život kvalitetnijim i lepšim. </a:t>
            </a: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Ovo je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tre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ć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a godina za redom da građani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mogu da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glasaju za projekte i time učestvuju u kreiranju budžeta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Građanima je ponuđena lista projekata sa mogućnošću izbora najviše dva projekta sa liste kao i opcija da sami predlože projekat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vi-VN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09701"/>
            <a:ext cx="8101013" cy="4767262"/>
          </a:xfrm>
        </p:spPr>
        <p:txBody>
          <a:bodyPr>
            <a:normAutofit/>
          </a:bodyPr>
          <a:lstStyle/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ajviše glasova dobio je predlog za 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osnivanje Fonda za pomoć u lečenju dece sa retkim bolestima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za koji je glasalo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671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naših sugrađana,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Programi unapređenja energetske efikasnosti u cilju smanjenja zagađenja vazduha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koji je dobilo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473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glasa. Za 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program čišćenja i rekultivacije divljih deponija i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glasalo je 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299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građana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, 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za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preveventivne preglede u borbi protiv raka dojke 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255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građan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bs-Latn-BA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vi-VN" sz="2000" dirty="0" smtClean="0">
                <a:latin typeface="Calibri" pitchFamily="34" charset="0"/>
                <a:cs typeface="Calibri" pitchFamily="34" charset="0"/>
              </a:rPr>
              <a:t>Među projektima koje su sami građani predlagali 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najveći broj glasova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74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 dobili su projekti koji se odnose na </a:t>
            </a:r>
            <a:r>
              <a:rPr lang="bs-Latn-BA" sz="2000" b="1" dirty="0" smtClean="0">
                <a:latin typeface="Calibri" pitchFamily="34" charset="0"/>
                <a:cs typeface="Calibri" pitchFamily="34" charset="0"/>
              </a:rPr>
              <a:t>izgradnju azila/prihvatilišta/parka za životinje. 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Osim toga, građani su u predlagali različite infrastrukturne projekte i porjetkte koji se odnose na uređivanje grada.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09701"/>
            <a:ext cx="8101013" cy="4767262"/>
          </a:xfrm>
        </p:spPr>
        <p:txBody>
          <a:bodyPr>
            <a:normAutofit/>
          </a:bodyPr>
          <a:lstStyle/>
          <a:p>
            <a:pPr>
              <a:buNone/>
            </a:pPr>
            <a:endParaRPr lang="bs-Latn-BA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1628800"/>
          <a:ext cx="6401048" cy="4572925"/>
        </p:xfrm>
        <a:graphic>
          <a:graphicData uri="http://schemas.openxmlformats.org/drawingml/2006/table">
            <a:tbl>
              <a:tblPr/>
              <a:tblGrid>
                <a:gridCol w="490293"/>
                <a:gridCol w="5257031"/>
                <a:gridCol w="653724"/>
              </a:tblGrid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Calibri"/>
                        </a:rPr>
                        <a:t>R.br.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Calibri"/>
                        </a:rPr>
                        <a:t>Naziv projekta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latin typeface="Calibri"/>
                        </a:rPr>
                        <a:t>Glasovi</a:t>
                      </a:r>
                      <a:endParaRPr lang="en-US" sz="11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latin typeface="Calibri"/>
                        </a:rPr>
                        <a:t>Fond za lečenje dece sa retkim bolestima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Calibri"/>
                        </a:rPr>
                        <a:t>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b="0" i="0" u="none" strike="noStrike" dirty="0">
                          <a:latin typeface="Calibri"/>
                        </a:rPr>
                        <a:t>Programi unapređenja energetske efikasnosti u cilju smanjenja zagađenja vazduha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Calibri"/>
                        </a:rPr>
                        <a:t>Čišćenje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i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rekultivacija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divljih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deponija</a:t>
                      </a:r>
                      <a:endParaRPr lang="en-US" sz="16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Calibri"/>
                        </a:rPr>
                        <a:t>Prevetivni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pregledi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u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borbi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protiv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raka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dojke</a:t>
                      </a:r>
                      <a:endParaRPr lang="en-US" sz="16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Calibri"/>
                        </a:rPr>
                        <a:t>Izgradnja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Kule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Džephane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na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Gradskom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bedemu</a:t>
                      </a:r>
                      <a:endParaRPr lang="en-US" sz="16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</a:rPr>
                        <a:t>Izgradnja dečijih igrališta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</a:rPr>
                        <a:t>Podrška maloj privredi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</a:rPr>
                        <a:t>Školarci za čistiji grad - podsticaj recikliranja u školama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Calibri"/>
                        </a:rPr>
                        <a:t>Nabavka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vozila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za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patronažnu</a:t>
                      </a:r>
                      <a:r>
                        <a:rPr lang="en-US" sz="1600" b="0" i="0" u="none" strike="noStrike" dirty="0"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Calibri"/>
                        </a:rPr>
                        <a:t>službu</a:t>
                      </a:r>
                      <a:endParaRPr lang="en-US" sz="16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Izgradnja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azila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prihvatilišta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/parka </a:t>
                      </a:r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za</a:t>
                      </a:r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životinje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</a:rPr>
                        <a:t>Subevncionasanje kamata za poljoprivredne kredite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Učešće građana u budžetskom procesu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B0A07-249F-4345-993B-6AB470060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99592" y="1196752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1409701"/>
            <a:ext cx="3437582" cy="4767262"/>
          </a:xfrm>
        </p:spPr>
        <p:txBody>
          <a:bodyPr>
            <a:normAutofit/>
          </a:bodyPr>
          <a:lstStyle/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Osim za građane, organizovana je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 drugi put zaredom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i posebna anketa za đačke parlamente u srednjim školama. </a:t>
            </a: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U okviru projekta "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I ti se pitaš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", i podršku USAID-a, đaci su birali projekte koji će se realizovati u narednoj godini  u njihovim školama. </a:t>
            </a: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Za ovu svrhu u Odluci o budžetu za 20</a:t>
            </a:r>
            <a:r>
              <a:rPr lang="bs-Latn-BA" sz="2000" dirty="0" smtClean="0">
                <a:latin typeface="Calibri" pitchFamily="34" charset="0"/>
                <a:cs typeface="Calibri" pitchFamily="34" charset="0"/>
              </a:rPr>
              <a:t>22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. odvojeno je 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3.000.000,00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RSD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Izabrani poster NP.png"/>
          <p:cNvPicPr>
            <a:picLocks noChangeAspect="1"/>
          </p:cNvPicPr>
          <p:nvPr/>
        </p:nvPicPr>
        <p:blipFill>
          <a:blip r:embed="rId2" cstate="print"/>
          <a:srcRect l="1447" t="14700" r="3072" b="2351"/>
          <a:stretch>
            <a:fillRect/>
          </a:stretch>
        </p:blipFill>
        <p:spPr>
          <a:xfrm>
            <a:off x="4355976" y="1628800"/>
            <a:ext cx="4032448" cy="4826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 descr="259433883_2090835224415465_45111307052527634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264363" cy="2448272"/>
          </a:xfrm>
          <a:prstGeom prst="rect">
            <a:avLst/>
          </a:prstGeom>
        </p:spPr>
      </p:pic>
      <p:pic>
        <p:nvPicPr>
          <p:cNvPr id="19" name="Picture 18" descr="259875527_2091438591021795_744190065744255251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240361" cy="2430271"/>
          </a:xfrm>
          <a:prstGeom prst="rect">
            <a:avLst/>
          </a:prstGeom>
        </p:spPr>
      </p:pic>
      <p:pic>
        <p:nvPicPr>
          <p:cNvPr id="20" name="Picture 19" descr="260699459_2091439104355077_904693850513544199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437111"/>
            <a:ext cx="3240360" cy="2159499"/>
          </a:xfrm>
          <a:prstGeom prst="rect">
            <a:avLst/>
          </a:prstGeom>
        </p:spPr>
      </p:pic>
      <p:pic>
        <p:nvPicPr>
          <p:cNvPr id="21" name="Picture 20" descr="261125056_2090835714415416_426369100019481313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21088"/>
            <a:ext cx="1872208" cy="2496278"/>
          </a:xfrm>
          <a:prstGeom prst="rect">
            <a:avLst/>
          </a:prstGeom>
        </p:spPr>
      </p:pic>
      <p:pic>
        <p:nvPicPr>
          <p:cNvPr id="22" name="Picture 21" descr="261013249_2090835591082095_396098815430706717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436" y="4149080"/>
            <a:ext cx="1904788" cy="2539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Učešće građana u procesu izrade </a:t>
            </a:r>
            <a:r>
              <a:rPr lang="sr-Latn-RS" dirty="0" smtClean="0"/>
              <a:t>budžeta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09701"/>
            <a:ext cx="8101013" cy="4767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Rezultati glasanje đačkih parlamenta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Gimnazija   </a:t>
            </a: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Uređenje đačkog kutka</a:t>
            </a:r>
            <a:endParaRPr lang="sr-Latn-R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Medicinska škola </a:t>
            </a:r>
          </a:p>
          <a:p>
            <a:pPr algn="ctr">
              <a:buNone/>
            </a:pP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Uređivanje školskog dvorišta </a:t>
            </a:r>
          </a:p>
          <a:p>
            <a:pPr algn="ctr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Ugostiteljsko – turistička škola </a:t>
            </a:r>
          </a:p>
          <a:p>
            <a:pPr algn="ctr">
              <a:buNone/>
            </a:pP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Rekonstrukcija toaleta</a:t>
            </a:r>
          </a:p>
          <a:p>
            <a:pPr algn="ctr"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Tehnička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škola</a:t>
            </a:r>
          </a:p>
          <a:p>
            <a:pPr algn="ctr">
              <a:buNone/>
            </a:pP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Nabavka televizora za učionice</a:t>
            </a:r>
            <a:endParaRPr lang="sr-Latn-R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Škola za dizajn </a:t>
            </a:r>
          </a:p>
          <a:p>
            <a:pPr algn="ctr">
              <a:buNone/>
            </a:pP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Ekonomsko – trgovinska škola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B0A07-249F-4345-993B-6AB4700608B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6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GRAD NOVI PAZAR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g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76160"/>
            <a:ext cx="1644402" cy="1768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4765" y="4509120"/>
            <a:ext cx="189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www.novipazar.rs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99792" y="443711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0BA65-3F88-4AB5-87A4-35CC7F6B1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CF0692-5A2C-4794-9CAF-6478EEE9EEC6}">
  <ds:schemaRefs>
    <ds:schemaRef ds:uri="934e4f6f-c740-4e49-838d-10594e3f873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139D4E-A633-45DF-BE44-F5A0ED2D9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</TotalTime>
  <Words>443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GRAD NOVI PAZAR</vt:lpstr>
      <vt:lpstr>Učešće građana u procesu izrade budžeta</vt:lpstr>
      <vt:lpstr>Učešće građana u procesu izrade budžeta</vt:lpstr>
      <vt:lpstr>Učešće građana u procesu izrade budžeta</vt:lpstr>
      <vt:lpstr>Učešće građana u budžetskom procesu</vt:lpstr>
      <vt:lpstr>Učešće građana u procesu izrade budžeta</vt:lpstr>
      <vt:lpstr>Učešće građana u procesu izrade budžeta</vt:lpstr>
      <vt:lpstr>Učešće građana u procesu izrade budžeta</vt:lpstr>
      <vt:lpstr>GRAD NOVI PAZAR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Novi Pazar</dc:title>
  <dc:creator>Hana Salihagic</dc:creator>
  <cp:lastModifiedBy>hanas</cp:lastModifiedBy>
  <cp:revision>568</cp:revision>
  <cp:lastPrinted>2018-09-13T11:26:26Z</cp:lastPrinted>
  <dcterms:created xsi:type="dcterms:W3CDTF">2006-08-16T00:00:00Z</dcterms:created>
  <dcterms:modified xsi:type="dcterms:W3CDTF">2021-12-08T11:51:09Z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