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11"/>
  </p:notesMasterIdLst>
  <p:handoutMasterIdLst>
    <p:handoutMasterId r:id="rId12"/>
  </p:handoutMasterIdLst>
  <p:sldIdLst>
    <p:sldId id="298" r:id="rId5"/>
    <p:sldId id="294" r:id="rId6"/>
    <p:sldId id="300" r:id="rId7"/>
    <p:sldId id="302" r:id="rId8"/>
    <p:sldId id="303" r:id="rId9"/>
    <p:sldId id="256" r:id="rId10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9" d="100"/>
          <a:sy n="109" d="100"/>
        </p:scale>
        <p:origin x="14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Latn-RS" b="1" dirty="0"/>
              <a:t>UČEŠĆE GRAĐANA U PROCESU IZRADE BUDŽETA 2023.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3.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Online anketa je bila dostupna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u periodu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30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.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novembra do 7. decembra 2022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. a ukupno je popunjeno 1128 ankentih listića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Svrha ankete je bila da građani glasaju za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predloge projekata koji bi po njihovom mišljenju mogli da učine život kvalitetnijim i lepšim. 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Ovo je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četvrta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godina za redom da građani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mogu da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glasaju za projekte i time učestvuju u kreiranju budžeta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Građanima je ponuđena lista projekata sa mogućnošću izbora najviše dva projekta sa liste kao i opcija da sami predlože projekat</a:t>
            </a:r>
          </a:p>
          <a:p>
            <a:pPr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endParaRPr lang="vi-VN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bs-Latn-BA" sz="2000" dirty="0">
                <a:latin typeface="Calibri" pitchFamily="34" charset="0"/>
                <a:cs typeface="Calibri" pitchFamily="34" charset="0"/>
              </a:rPr>
              <a:t>N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ajviše glasova dobio je predlog za 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Čišćenje divljih deponija i postavljanje video nadzora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404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naših sugrađana,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a za njim sledi projekat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Izgradnja trotoara u ulici Save Kovačevića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 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koji je dobilo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276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glas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ova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. Za 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Izgradnj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u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 trotoara u naselju Selakovac</a:t>
            </a:r>
            <a:r>
              <a:rPr lang="bs-Latn-BA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glasalo je </a:t>
            </a:r>
            <a:r>
              <a:rPr lang="bs-Latn-BA" sz="2000" b="1" dirty="0">
                <a:latin typeface="Calibri" pitchFamily="34" charset="0"/>
                <a:cs typeface="Calibri" pitchFamily="34" charset="0"/>
              </a:rPr>
              <a:t>267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građana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000" b="1" dirty="0" err="1"/>
              <a:t>Kampanja</a:t>
            </a:r>
            <a:r>
              <a:rPr lang="en-US" sz="2000" b="1" dirty="0"/>
              <a:t> </a:t>
            </a:r>
            <a:r>
              <a:rPr lang="en-US" sz="2000" b="1" dirty="0" err="1"/>
              <a:t>za</a:t>
            </a:r>
            <a:r>
              <a:rPr lang="en-US" sz="2000" b="1" dirty="0"/>
              <a:t> </a:t>
            </a:r>
            <a:r>
              <a:rPr lang="en-US" sz="2000" b="1" dirty="0" err="1"/>
              <a:t>rano</a:t>
            </a:r>
            <a:r>
              <a:rPr lang="en-US" sz="2000" b="1" dirty="0"/>
              <a:t> </a:t>
            </a:r>
            <a:r>
              <a:rPr lang="en-US" sz="2000" b="1" dirty="0" err="1"/>
              <a:t>otkrivanje</a:t>
            </a:r>
            <a:r>
              <a:rPr lang="en-US" sz="2000" b="1" dirty="0"/>
              <a:t> </a:t>
            </a:r>
            <a:r>
              <a:rPr lang="en-US" sz="2000" b="1" dirty="0" err="1"/>
              <a:t>raka</a:t>
            </a:r>
            <a:r>
              <a:rPr lang="en-US" sz="2000" b="1" dirty="0"/>
              <a:t> </a:t>
            </a:r>
            <a:r>
              <a:rPr lang="en-US" sz="2000" b="1" dirty="0" err="1"/>
              <a:t>grlića</a:t>
            </a:r>
            <a:r>
              <a:rPr lang="en-US" sz="2000" b="1" dirty="0"/>
              <a:t> </a:t>
            </a:r>
            <a:r>
              <a:rPr lang="en-US" sz="2000" b="1" dirty="0" err="1"/>
              <a:t>materice</a:t>
            </a:r>
            <a:r>
              <a:rPr lang="sr-Latn-RS" sz="2000" b="1" dirty="0"/>
              <a:t> </a:t>
            </a:r>
            <a:r>
              <a:rPr lang="sr-Latn-RS" sz="2000" dirty="0"/>
              <a:t>takođe je u vrhu prioriteta, za ovaj projekat je stigao 261 glas.</a:t>
            </a:r>
            <a:endParaRPr lang="en-US" sz="2000" dirty="0"/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pPr>
              <a:buNone/>
            </a:pPr>
            <a:endParaRPr lang="bs-Latn-BA" sz="20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882022"/>
              </p:ext>
            </p:extLst>
          </p:nvPr>
        </p:nvGraphicFramePr>
        <p:xfrm>
          <a:off x="683569" y="1700803"/>
          <a:ext cx="7776863" cy="463252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4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9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R.b.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Projekat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Broj glasova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1.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/>
                        <a:t>Čišćenje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divljih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deponija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i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postavljanje</a:t>
                      </a:r>
                      <a:r>
                        <a:rPr lang="en-US" sz="1400" b="1" dirty="0"/>
                        <a:t> video </a:t>
                      </a:r>
                      <a:r>
                        <a:rPr lang="en-US" sz="1400" b="1" dirty="0" err="1"/>
                        <a:t>nadzora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/>
                        <a:t>404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2.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/>
                        <a:t>Izgradnja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trotoara</a:t>
                      </a:r>
                      <a:r>
                        <a:rPr lang="en-US" sz="1400" b="1" dirty="0"/>
                        <a:t> u </a:t>
                      </a:r>
                      <a:r>
                        <a:rPr lang="en-US" sz="1400" b="1" dirty="0" err="1"/>
                        <a:t>ulici</a:t>
                      </a:r>
                      <a:r>
                        <a:rPr lang="en-US" sz="1400" b="1" dirty="0"/>
                        <a:t> Save </a:t>
                      </a:r>
                      <a:r>
                        <a:rPr lang="en-US" sz="1400" b="1" dirty="0" err="1"/>
                        <a:t>Kovačevića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/>
                        <a:t>276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3.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/>
                        <a:t>Izgradnja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trotoara</a:t>
                      </a:r>
                      <a:r>
                        <a:rPr lang="en-US" sz="1400" b="1" dirty="0"/>
                        <a:t> u </a:t>
                      </a:r>
                      <a:r>
                        <a:rPr lang="en-US" sz="1400" b="1" dirty="0" err="1"/>
                        <a:t>naselju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Selakovac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/>
                        <a:t>267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b="1" dirty="0"/>
                        <a:t>4.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/>
                        <a:t>Kampanja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za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rano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otkrivanje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raka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grlića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materice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261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/>
                        <a:t>5.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Sufinansiranje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programa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unapređenja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energetske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efikasnosti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189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/>
                        <a:t>6.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Projekat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poboljšanja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pristupačnosti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javnih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površina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osobe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invaliditetom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163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/>
                        <a:t>7.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Uređenje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prostora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iza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Nacionalne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službe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zapošljavanje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104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8.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Podrška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dodatnim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oblicima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usluga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socijalne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zaštite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88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9.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Izgradnja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trotoara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u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ulici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Stevana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Nema</a:t>
                      </a: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je do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naselja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Sestovo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Dezevskig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puta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10.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Zamena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ulaznih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vrata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stambenim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zgradama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- II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faza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11.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Izgradnja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asfaltnog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puta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u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selo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Pnuće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tx1"/>
                          </a:solidFill>
                        </a:rPr>
                        <a:t>12.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Izgradnja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pešačke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biciklističke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staze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uz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rijeku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Rašku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Vrbaka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Pazarišta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0F9EEC-00E7-4B6A-BDEB-AC447265BA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34"/>
          <a:stretch/>
        </p:blipFill>
        <p:spPr>
          <a:xfrm>
            <a:off x="1115616" y="1632530"/>
            <a:ext cx="6912768" cy="488452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4139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7309</TotalTime>
  <Words>360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Custom Design</vt:lpstr>
      <vt:lpstr>GRAD NOVI PAZAR</vt:lpstr>
      <vt:lpstr>Učešće građana u procesu izrade budžeta</vt:lpstr>
      <vt:lpstr>Učešće građana u procesu izrade budžeta</vt:lpstr>
      <vt:lpstr>Učešće građana u procesu izrade budžeta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572</cp:revision>
  <cp:lastPrinted>2018-09-13T11:26:26Z</cp:lastPrinted>
  <dcterms:created xsi:type="dcterms:W3CDTF">2006-08-16T00:00:00Z</dcterms:created>
  <dcterms:modified xsi:type="dcterms:W3CDTF">2022-12-27T10:09:16Z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