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11"/>
  </p:notesMasterIdLst>
  <p:handoutMasterIdLst>
    <p:handoutMasterId r:id="rId12"/>
  </p:handoutMasterIdLst>
  <p:sldIdLst>
    <p:sldId id="298" r:id="rId5"/>
    <p:sldId id="294" r:id="rId6"/>
    <p:sldId id="300" r:id="rId7"/>
    <p:sldId id="301" r:id="rId8"/>
    <p:sldId id="302" r:id="rId9"/>
    <p:sldId id="256" r:id="rId10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9710" autoAdjust="0"/>
  </p:normalViewPr>
  <p:slideViewPr>
    <p:cSldViewPr>
      <p:cViewPr varScale="1">
        <p:scale>
          <a:sx n="70" d="100"/>
          <a:sy n="70" d="100"/>
        </p:scale>
        <p:origin x="13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Glasovi</c:v>
                </c:pt>
              </c:strCache>
            </c:strRef>
          </c:tx>
          <c:dPt>
            <c:idx val="0"/>
            <c:bubble3D val="0"/>
            <c:explosion val="9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11B-41D8-A35D-CD06E895E221}"/>
              </c:ext>
            </c:extLst>
          </c:dPt>
          <c:dPt>
            <c:idx val="1"/>
            <c:bubble3D val="0"/>
            <c:explosion val="74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411B-41D8-A35D-CD06E895E221}"/>
              </c:ext>
            </c:extLst>
          </c:dPt>
          <c:dPt>
            <c:idx val="2"/>
            <c:bubble3D val="0"/>
            <c:explosion val="28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411B-41D8-A35D-CD06E895E22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11B-41D8-A35D-CD06E895E22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411B-41D8-A35D-CD06E895E22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8-411B-41D8-A35D-CD06E895E22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411B-41D8-A35D-CD06E895E22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411B-41D8-A35D-CD06E895E221}"/>
              </c:ext>
            </c:extLst>
          </c:dPt>
          <c:dLbls>
            <c:dLbl>
              <c:idx val="0"/>
              <c:layout>
                <c:manualLayout>
                  <c:x val="2.7777777777777665E-2"/>
                  <c:y val="9.979770734996629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11B-41D8-A35D-CD06E895E221}"/>
                </c:ext>
              </c:extLst>
            </c:dLbl>
            <c:dLbl>
              <c:idx val="1"/>
              <c:layout>
                <c:manualLayout>
                  <c:x val="0.26234567901234568"/>
                  <c:y val="-9.710047201618340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11B-41D8-A35D-CD06E895E22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411B-41D8-A35D-CD06E895E221}"/>
                </c:ext>
              </c:extLst>
            </c:dLbl>
            <c:dLbl>
              <c:idx val="3"/>
              <c:layout>
                <c:manualLayout>
                  <c:x val="-9.4135802469135804E-2"/>
                  <c:y val="4.252563169994844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1B-41D8-A35D-CD06E895E221}"/>
                </c:ext>
              </c:extLst>
            </c:dLbl>
            <c:dLbl>
              <c:idx val="4"/>
              <c:layout>
                <c:manualLayout>
                  <c:x val="-0.20061728395061729"/>
                  <c:y val="-2.370806144174661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11B-41D8-A35D-CD06E895E221}"/>
                </c:ext>
              </c:extLst>
            </c:dLbl>
            <c:dLbl>
              <c:idx val="5"/>
              <c:layout>
                <c:manualLayout>
                  <c:x val="-4.6296296296296294E-2"/>
                  <c:y val="-2.427511800404585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dirty="0"/>
                      <a:t>
</a:t>
                    </a:r>
                    <a:fld id="{0215F1C7-B3B1-454D-9C2A-B97790C8A8E2}" type="PERCENTAGE">
                      <a:rPr lang="en-US" baseline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411B-41D8-A35D-CD06E895E221}"/>
                </c:ext>
              </c:extLst>
            </c:dLbl>
            <c:dLbl>
              <c:idx val="6"/>
              <c:layout>
                <c:manualLayout>
                  <c:x val="6.1728395061728392E-2"/>
                  <c:y val="-1.88806473364801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11B-41D8-A35D-CD06E895E221}"/>
                </c:ext>
              </c:extLst>
            </c:dLbl>
            <c:dLbl>
              <c:idx val="7"/>
              <c:layout>
                <c:manualLayout>
                  <c:x val="0.30709876543209874"/>
                  <c:y val="-4.964959888437377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685950714494022"/>
                      <c:h val="0.1968973298432099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11B-41D8-A35D-CD06E895E22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Izgradnju prihvatilišta za pse i mačke lutalice u Novom Pazaru</c:v>
                </c:pt>
                <c:pt idx="1">
                  <c:v>Izgradnje nove osnovne škole u Šutenovcu </c:v>
                </c:pt>
                <c:pt idx="2">
                  <c:v>Izgradnja zgrade za socijalno stanovanje</c:v>
                </c:pt>
                <c:pt idx="3">
                  <c:v>Izgradnja plutajućih pregrada na rekama </c:v>
                </c:pt>
                <c:pt idx="4">
                  <c:v>Izgradnja regionalnog pametnog centra</c:v>
                </c:pt>
                <c:pt idx="5">
                  <c:v>Sanacija i adaptacija postojećeg objekta OŠ "Stevan Mokranjac"</c:v>
                </c:pt>
                <c:pt idx="6">
                  <c:v>Tekućee održavanje južnog bedema Gradske tvrđave</c:v>
                </c:pt>
                <c:pt idx="7">
                  <c:v>Izrada fasade i parternog uređenja u IO Sopoćani, OŠ "Halifa bin Zaid Al Nahjan"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126</c:v>
                </c:pt>
                <c:pt idx="1">
                  <c:v>83</c:v>
                </c:pt>
                <c:pt idx="2">
                  <c:v>48</c:v>
                </c:pt>
                <c:pt idx="3">
                  <c:v>44</c:v>
                </c:pt>
                <c:pt idx="4">
                  <c:v>26</c:v>
                </c:pt>
                <c:pt idx="5">
                  <c:v>7</c:v>
                </c:pt>
                <c:pt idx="6">
                  <c:v>5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1B-41D8-A35D-CD06E895E221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>
            <a:normAutofit/>
          </a:bodyPr>
          <a:lstStyle/>
          <a:p>
            <a:r>
              <a:rPr lang="sr-Latn-RS" b="1" dirty="0"/>
              <a:t>UČEŠĆE GRAĐANA U PROCESU IZRADE BUDŽETA 202</a:t>
            </a:r>
            <a:r>
              <a:rPr lang="en-US" b="1" dirty="0"/>
              <a:t>4</a:t>
            </a:r>
            <a:r>
              <a:rPr lang="sr-Latn-RS" b="1" dirty="0"/>
              <a:t>.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04664"/>
            <a:ext cx="1644402" cy="176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>
                <a:latin typeface="Calibri" pitchFamily="34" charset="0"/>
                <a:cs typeface="Calibri" pitchFamily="34" charset="0"/>
              </a:rPr>
              <a:t>U cilju uključivanja građana u budžetski proces, grad je sproveo anketu za Budžet 202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4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Online anketa je bila dostupna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u periodu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7</a:t>
            </a:r>
            <a:r>
              <a:rPr lang="vi-VN" sz="2000" b="1" dirty="0">
                <a:latin typeface="Calibri" pitchFamily="34" charset="0"/>
                <a:cs typeface="Calibri" pitchFamily="34" charset="0"/>
              </a:rPr>
              <a:t>.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decembra do 12. decembra 2023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. 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Svrha ankete je bila da građani glasaju za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predloge projekata koji bi po njihovom mišljenju mogli da učine život kvalitetnijim i lepšim. </a:t>
            </a:r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>
                <a:latin typeface="Calibri" pitchFamily="34" charset="0"/>
                <a:cs typeface="Calibri" pitchFamily="34" charset="0"/>
              </a:rPr>
              <a:t>Ovo je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četvrta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 godina za redom da građani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mogu da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glasaju za projekte i time učestvuju u kreiranju budžeta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Građanima je ponuđena lista projekata sa mogućnošću izbora najviše dva projekta sa liste kao i opcija da sami predlože projekat</a:t>
            </a:r>
          </a:p>
          <a:p>
            <a:pPr>
              <a:buNone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endParaRPr lang="vi-VN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606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sr-Latn-RS" sz="2000" dirty="0"/>
              <a:t>	</a:t>
            </a:r>
            <a:r>
              <a:rPr lang="sr-Latn-RS" sz="2000" dirty="0">
                <a:latin typeface="Arial" pitchFamily="34" charset="0"/>
                <a:cs typeface="Arial" pitchFamily="34" charset="0"/>
              </a:rPr>
              <a:t>Građanima je bilo ponuđeno da glasaju za neki od sledećih projekata ili ponude svoj predlog.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vi-VN" sz="2000" dirty="0"/>
              <a:t>Izgradnja prihvatilišta za pse i mačke lutalice</a:t>
            </a:r>
          </a:p>
          <a:p>
            <a:r>
              <a:rPr lang="vi-VN" sz="2000" dirty="0"/>
              <a:t>Izgradnja nove osnovne škole u Šutenovcu</a:t>
            </a:r>
          </a:p>
          <a:p>
            <a:r>
              <a:rPr lang="vi-VN" sz="2000" dirty="0"/>
              <a:t>Izgradnja zgrade za socijalno stanovanje</a:t>
            </a:r>
          </a:p>
          <a:p>
            <a:r>
              <a:rPr lang="vi-VN" sz="2000" dirty="0"/>
              <a:t>Izgradnja plutajućih pregrada na rekama</a:t>
            </a:r>
          </a:p>
          <a:p>
            <a:r>
              <a:rPr lang="vi-VN" sz="2000" dirty="0"/>
              <a:t>Izgradnja regionalnog pametnog centra</a:t>
            </a:r>
          </a:p>
          <a:p>
            <a:r>
              <a:rPr lang="vi-VN" sz="2000" dirty="0"/>
              <a:t>Sanacija i adaptacija postojećeg objekta, ŠOMO "Stevan Mokranjac</a:t>
            </a:r>
          </a:p>
          <a:p>
            <a:r>
              <a:rPr lang="vi-VN" sz="2000" dirty="0"/>
              <a:t>Tekuće održavanje južnog bedema gradske tvrđave</a:t>
            </a:r>
          </a:p>
          <a:p>
            <a:r>
              <a:rPr lang="vi-VN" sz="2000" dirty="0"/>
              <a:t>Izrada fasade i parternog uređenja u IO Sopoćani,OŠ "Halifa bin Zaid Al Nahjan"</a:t>
            </a:r>
          </a:p>
          <a:p>
            <a:pPr algn="just">
              <a:buNone/>
            </a:pPr>
            <a:endParaRPr lang="sr-Latn-R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606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Najviše</a:t>
            </a:r>
            <a:r>
              <a:rPr lang="en-US" sz="2000" dirty="0"/>
              <a:t> </a:t>
            </a:r>
            <a:r>
              <a:rPr lang="en-US" sz="2000" dirty="0" err="1"/>
              <a:t>glasova</a:t>
            </a:r>
            <a:r>
              <a:rPr lang="en-US" sz="2000" dirty="0"/>
              <a:t> </a:t>
            </a:r>
            <a:r>
              <a:rPr lang="en-US" sz="2000" dirty="0" err="1"/>
              <a:t>dobio</a:t>
            </a:r>
            <a:r>
              <a:rPr lang="en-US" sz="2000" dirty="0"/>
              <a:t> je </a:t>
            </a:r>
            <a:r>
              <a:rPr lang="en-US" sz="2000" dirty="0" err="1"/>
              <a:t>predlog</a:t>
            </a:r>
            <a:r>
              <a:rPr lang="en-US" sz="2000" dirty="0"/>
              <a:t> za </a:t>
            </a:r>
            <a:r>
              <a:rPr lang="en-US" sz="2000" b="1" dirty="0" err="1"/>
              <a:t>Izgradnju</a:t>
            </a:r>
            <a:r>
              <a:rPr lang="en-US" sz="2000" b="1" dirty="0"/>
              <a:t> </a:t>
            </a:r>
            <a:r>
              <a:rPr lang="en-US" sz="2000" b="1" dirty="0" err="1"/>
              <a:t>prihvatilišta</a:t>
            </a:r>
            <a:r>
              <a:rPr lang="en-US" sz="2000" b="1" dirty="0"/>
              <a:t> za </a:t>
            </a:r>
            <a:r>
              <a:rPr lang="en-US" sz="2000" b="1" dirty="0" err="1"/>
              <a:t>pse</a:t>
            </a:r>
            <a:r>
              <a:rPr lang="en-US" sz="2000" b="1" dirty="0"/>
              <a:t> </a:t>
            </a:r>
            <a:r>
              <a:rPr lang="en-US" sz="2000" b="1" dirty="0" err="1"/>
              <a:t>i</a:t>
            </a:r>
            <a:r>
              <a:rPr lang="en-US" sz="2000" b="1" dirty="0"/>
              <a:t> </a:t>
            </a:r>
            <a:r>
              <a:rPr lang="en-US" sz="2000" b="1" dirty="0" err="1"/>
              <a:t>mačke</a:t>
            </a:r>
            <a:r>
              <a:rPr lang="en-US" sz="2000" b="1" dirty="0"/>
              <a:t> </a:t>
            </a:r>
            <a:r>
              <a:rPr lang="en-US" sz="2000" b="1" dirty="0" err="1"/>
              <a:t>lutalice</a:t>
            </a:r>
            <a:r>
              <a:rPr lang="en-US" sz="2000" b="1" dirty="0"/>
              <a:t> u </a:t>
            </a:r>
            <a:r>
              <a:rPr lang="en-US" sz="2000" b="1" dirty="0" err="1"/>
              <a:t>Novom</a:t>
            </a:r>
            <a:r>
              <a:rPr lang="en-US" sz="2000" b="1" dirty="0"/>
              <a:t> </a:t>
            </a:r>
            <a:r>
              <a:rPr lang="en-US" sz="2000" b="1" dirty="0" err="1"/>
              <a:t>Pazaru</a:t>
            </a:r>
            <a:r>
              <a:rPr lang="en-US" sz="2000" b="1" dirty="0"/>
              <a:t>  </a:t>
            </a:r>
            <a:r>
              <a:rPr lang="en-US" sz="2000" dirty="0"/>
              <a:t>za koji je </a:t>
            </a:r>
            <a:r>
              <a:rPr lang="en-US" sz="2000" dirty="0" err="1"/>
              <a:t>glasalo</a:t>
            </a:r>
            <a:r>
              <a:rPr lang="en-US" sz="2000" dirty="0"/>
              <a:t> </a:t>
            </a:r>
            <a:r>
              <a:rPr lang="sr-Latn-RS" sz="2000" b="1" dirty="0"/>
              <a:t>37%</a:t>
            </a:r>
            <a:r>
              <a:rPr lang="sr-Latn-RS" sz="2000" dirty="0"/>
              <a:t> </a:t>
            </a:r>
            <a:r>
              <a:rPr lang="en-US" sz="2000" dirty="0"/>
              <a:t>a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njim</a:t>
            </a:r>
            <a:r>
              <a:rPr lang="en-US" sz="2000" dirty="0"/>
              <a:t> </a:t>
            </a:r>
            <a:r>
              <a:rPr lang="en-US" sz="2000" dirty="0" err="1"/>
              <a:t>sledi</a:t>
            </a:r>
            <a:r>
              <a:rPr lang="en-US" sz="2000" dirty="0"/>
              <a:t> </a:t>
            </a:r>
            <a:r>
              <a:rPr lang="en-US" sz="2000" dirty="0" err="1"/>
              <a:t>projekat</a:t>
            </a:r>
            <a:r>
              <a:rPr lang="en-US" sz="2000" dirty="0"/>
              <a:t> </a:t>
            </a:r>
            <a:r>
              <a:rPr lang="en-US" sz="2000" b="1" dirty="0" err="1"/>
              <a:t>Izgradnje</a:t>
            </a:r>
            <a:r>
              <a:rPr lang="en-US" sz="2000" b="1" dirty="0"/>
              <a:t> </a:t>
            </a:r>
            <a:r>
              <a:rPr lang="en-US" sz="2000" b="1" dirty="0" err="1"/>
              <a:t>nove</a:t>
            </a:r>
            <a:r>
              <a:rPr lang="en-US" sz="2000" b="1" dirty="0"/>
              <a:t> </a:t>
            </a:r>
            <a:r>
              <a:rPr lang="en-US" sz="2000" b="1" dirty="0" err="1"/>
              <a:t>osnovne</a:t>
            </a:r>
            <a:r>
              <a:rPr lang="en-US" sz="2000" b="1" dirty="0"/>
              <a:t> </a:t>
            </a:r>
            <a:r>
              <a:rPr lang="en-US" sz="2000" b="1" dirty="0" err="1"/>
              <a:t>škole</a:t>
            </a:r>
            <a:r>
              <a:rPr lang="en-US" sz="2000" b="1" dirty="0"/>
              <a:t> u </a:t>
            </a:r>
            <a:r>
              <a:rPr lang="en-US" sz="2000" b="1" dirty="0" err="1"/>
              <a:t>Šutenovcu</a:t>
            </a:r>
            <a:r>
              <a:rPr lang="en-US" sz="2000" b="1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je </a:t>
            </a:r>
            <a:r>
              <a:rPr lang="en-US" sz="2000" dirty="0" err="1"/>
              <a:t>dobilo</a:t>
            </a:r>
            <a:r>
              <a:rPr lang="en-US" sz="2000" b="1" dirty="0"/>
              <a:t> </a:t>
            </a:r>
            <a:r>
              <a:rPr lang="sr-Latn-RS" sz="2000" dirty="0"/>
              <a:t>podršku</a:t>
            </a:r>
            <a:r>
              <a:rPr lang="sr-Latn-RS" sz="2000" b="1" dirty="0"/>
              <a:t> 25% </a:t>
            </a:r>
            <a:r>
              <a:rPr lang="sr-Latn-RS" sz="2000" dirty="0"/>
              <a:t>građana koji su glasali</a:t>
            </a:r>
            <a:r>
              <a:rPr lang="sr-Latn-RS" sz="2000" b="1" dirty="0"/>
              <a:t>.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b="1" dirty="0" err="1"/>
              <a:t>Izgradnj</a:t>
            </a:r>
            <a:r>
              <a:rPr lang="sr-Latn-RS" sz="2000" b="1" dirty="0"/>
              <a:t>u</a:t>
            </a:r>
            <a:r>
              <a:rPr lang="en-US" sz="2000" b="1" dirty="0"/>
              <a:t> </a:t>
            </a:r>
            <a:r>
              <a:rPr lang="en-US" sz="2000" b="1" dirty="0" err="1"/>
              <a:t>zgrade</a:t>
            </a:r>
            <a:r>
              <a:rPr lang="en-US" sz="2000" b="1" dirty="0"/>
              <a:t> za </a:t>
            </a:r>
            <a:r>
              <a:rPr lang="en-US" sz="2000" b="1" dirty="0" err="1"/>
              <a:t>socijalno</a:t>
            </a:r>
            <a:r>
              <a:rPr lang="en-US" sz="2000" b="1" dirty="0"/>
              <a:t> </a:t>
            </a:r>
            <a:r>
              <a:rPr lang="en-US" sz="2000" b="1" dirty="0" err="1"/>
              <a:t>stanovanje</a:t>
            </a:r>
            <a:r>
              <a:rPr lang="en-US" sz="2000" b="1" dirty="0"/>
              <a:t> </a:t>
            </a:r>
            <a:r>
              <a:rPr lang="en-US" sz="2000" b="1" dirty="0" err="1"/>
              <a:t>glasalo</a:t>
            </a:r>
            <a:r>
              <a:rPr lang="en-US" sz="2000" dirty="0"/>
              <a:t> je </a:t>
            </a:r>
            <a:r>
              <a:rPr lang="sr-Latn-RS" sz="2000" b="1" dirty="0"/>
              <a:t>14%</a:t>
            </a:r>
            <a:r>
              <a:rPr lang="en-US" sz="2000" dirty="0"/>
              <a:t>. </a:t>
            </a:r>
            <a:r>
              <a:rPr lang="sr-Latn-RS" sz="2000" b="1" dirty="0"/>
              <a:t>I</a:t>
            </a:r>
            <a:r>
              <a:rPr lang="en-US" sz="2000" b="1" dirty="0" err="1"/>
              <a:t>zgradnja</a:t>
            </a:r>
            <a:r>
              <a:rPr lang="en-US" sz="2000" b="1" dirty="0"/>
              <a:t> </a:t>
            </a:r>
            <a:r>
              <a:rPr lang="en-US" sz="2000" b="1" dirty="0" err="1"/>
              <a:t>plutajućih</a:t>
            </a:r>
            <a:r>
              <a:rPr lang="en-US" sz="2000" b="1" dirty="0"/>
              <a:t> </a:t>
            </a:r>
            <a:r>
              <a:rPr lang="en-US" sz="2000" b="1" dirty="0" err="1"/>
              <a:t>pregrada</a:t>
            </a:r>
            <a:r>
              <a:rPr lang="en-US" sz="2000" b="1" dirty="0"/>
              <a:t> </a:t>
            </a:r>
            <a:r>
              <a:rPr lang="en-US" sz="2000" b="1" dirty="0" err="1"/>
              <a:t>na</a:t>
            </a:r>
            <a:r>
              <a:rPr lang="en-US" sz="2000" b="1" dirty="0"/>
              <a:t> </a:t>
            </a:r>
            <a:r>
              <a:rPr lang="en-US" sz="2000" b="1" dirty="0" err="1"/>
              <a:t>rekama</a:t>
            </a:r>
            <a:r>
              <a:rPr lang="en-US" sz="2000" b="1" dirty="0"/>
              <a:t> </a:t>
            </a:r>
            <a:r>
              <a:rPr lang="en-US" sz="2000" dirty="0" err="1"/>
              <a:t>takođe</a:t>
            </a:r>
            <a:r>
              <a:rPr lang="en-US" sz="2000" dirty="0"/>
              <a:t> je u </a:t>
            </a:r>
            <a:r>
              <a:rPr lang="en-US" sz="2000" dirty="0" err="1"/>
              <a:t>vrhu</a:t>
            </a:r>
            <a:r>
              <a:rPr lang="en-US" sz="2000" dirty="0"/>
              <a:t> </a:t>
            </a:r>
            <a:r>
              <a:rPr lang="en-US" sz="2000" dirty="0" err="1"/>
              <a:t>prioriteta</a:t>
            </a:r>
            <a:r>
              <a:rPr lang="en-US" sz="2000" dirty="0"/>
              <a:t>, </a:t>
            </a:r>
            <a:r>
              <a:rPr lang="en-US" sz="2000" dirty="0" err="1"/>
              <a:t>ovaj</a:t>
            </a:r>
            <a:r>
              <a:rPr lang="en-US" sz="2000" dirty="0"/>
              <a:t> p</a:t>
            </a:r>
            <a:r>
              <a:rPr lang="sr-Latn-RS" sz="2000" dirty="0"/>
              <a:t>održalo je </a:t>
            </a:r>
            <a:r>
              <a:rPr lang="sr-Latn-RS" sz="2000" b="1" dirty="0"/>
              <a:t>13% </a:t>
            </a:r>
            <a:r>
              <a:rPr lang="en-US" sz="2000" dirty="0" err="1"/>
              <a:t>glas</a:t>
            </a:r>
            <a:r>
              <a:rPr lang="sr-Latn-RS" sz="2000" dirty="0"/>
              <a:t>ača, </a:t>
            </a:r>
            <a:r>
              <a:rPr lang="sr-Latn-RS" sz="2000" b="1" dirty="0"/>
              <a:t>Izgradnja regionalnog pametnog centra 8%</a:t>
            </a:r>
            <a:r>
              <a:rPr lang="sr-Latn-RS" sz="2000" dirty="0"/>
              <a:t>, </a:t>
            </a:r>
            <a:r>
              <a:rPr lang="sr-Latn-RS" sz="2000" b="1" dirty="0"/>
              <a:t>Sanacija </a:t>
            </a:r>
            <a:r>
              <a:rPr lang="en-US" sz="2000" b="1" dirty="0" err="1"/>
              <a:t>i</a:t>
            </a:r>
            <a:r>
              <a:rPr lang="sr-Latn-RS" sz="2000" b="1" dirty="0"/>
              <a:t> adaptacija OŠ „Stevan Mokranjac“ 2% </a:t>
            </a:r>
            <a:r>
              <a:rPr lang="sr-Latn-RS" sz="2000" dirty="0"/>
              <a:t>i </a:t>
            </a:r>
            <a:r>
              <a:rPr lang="sr-Latn-RS" sz="2000" b="1" dirty="0"/>
              <a:t>Tekuće održavanje južnog bedema Gradske tvrđave 1%.</a:t>
            </a:r>
            <a:endParaRPr lang="en-US" sz="2000" b="1" dirty="0"/>
          </a:p>
          <a:p>
            <a:pPr algn="just">
              <a:buNone/>
            </a:pPr>
            <a:endParaRPr lang="sr-Latn-R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606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0F68993D-C664-4CFD-90CA-32EE20514C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679603"/>
              </p:ext>
            </p:extLst>
          </p:nvPr>
        </p:nvGraphicFramePr>
        <p:xfrm>
          <a:off x="457200" y="1744811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6312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876160"/>
            <a:ext cx="1644402" cy="17688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4765" y="4509120"/>
            <a:ext cx="1893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www.novipazar.rs</a:t>
            </a:r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699792" y="4437112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CF0692-5A2C-4794-9CAF-6478EEE9EEC6}">
  <ds:schemaRefs>
    <ds:schemaRef ds:uri="934e4f6f-c740-4e49-838d-10594e3f873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7381</TotalTime>
  <Words>347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Custom Design</vt:lpstr>
      <vt:lpstr>GRAD NOVI PAZAR</vt:lpstr>
      <vt:lpstr>Učešće građana u procesu izrade budžeta</vt:lpstr>
      <vt:lpstr>Učešće građana u procesu izrade budžeta</vt:lpstr>
      <vt:lpstr>Učešće građana u procesu izrade budžeta</vt:lpstr>
      <vt:lpstr>Učešće građana u procesu izrade budžeta</vt:lpstr>
      <vt:lpstr>GRAD NOVI PAZAR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Novi Pazar</dc:title>
  <dc:creator>Hana Salihagic</dc:creator>
  <cp:lastModifiedBy>Sead Masovic</cp:lastModifiedBy>
  <cp:revision>578</cp:revision>
  <cp:lastPrinted>2018-09-13T11:26:26Z</cp:lastPrinted>
  <dcterms:created xsi:type="dcterms:W3CDTF">2006-08-16T00:00:00Z</dcterms:created>
  <dcterms:modified xsi:type="dcterms:W3CDTF">2024-01-12T08:07:03Z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