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Barlow Bold" panose="020B0604020202020204" charset="0"/>
      <p:regular r:id="rId12"/>
    </p:embeddedFont>
    <p:embeddedFont>
      <p:font typeface="Clear Sans" panose="020B0604020202020204" charset="0"/>
      <p:regular r:id="rId13"/>
    </p:embeddedFont>
    <p:embeddedFont>
      <p:font typeface="Clear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B"/>
    <a:srgbClr val="EA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400" dirty="0"/>
              <a:t>Šta bi po Vašem mišljenju trebalo da bude budžetski prioritet</a:t>
            </a:r>
            <a:br>
              <a:rPr lang="en-US" sz="2400" dirty="0"/>
            </a:br>
            <a:r>
              <a:rPr lang="sr-Latn-RS" sz="2400" dirty="0"/>
              <a:t>Grada Novog Pazara za 2025. godinu? </a:t>
            </a:r>
          </a:p>
        </c:rich>
      </c:tx>
      <c:layout>
        <c:manualLayout>
          <c:xMode val="edge"/>
          <c:yMode val="edge"/>
          <c:x val="0.10604590467879008"/>
          <c:y val="2.1808147260516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339642481598318E-2"/>
          <c:y val="0.27052357346119837"/>
          <c:w val="0.61247654768705961"/>
          <c:h val="0.694844387614075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E3C-40C5-98F3-2F637EBE09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E3C-40C5-98F3-2F637EBE09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E3C-40C5-98F3-2F637EBE09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E3C-40C5-98F3-2F637EBE09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E3C-40C5-98F3-2F637EBE09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E3C-40C5-98F3-2F637EBE09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8E3C-40C5-98F3-2F637EBE09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8E3C-40C5-98F3-2F637EBE09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8E3C-40C5-98F3-2F637EBE09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8E3C-40C5-98F3-2F637EBE09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8E3C-40C5-98F3-2F637EBE09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8E3C-40C5-98F3-2F637EBE0911}"/>
              </c:ext>
            </c:extLst>
          </c:dPt>
          <c:dLbls>
            <c:dLbl>
              <c:idx val="3"/>
              <c:layout>
                <c:manualLayout>
                  <c:x val="-3.658552981109732E-2"/>
                  <c:y val="-0.15335005482087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3C-40C5-98F3-2F637EBE0911}"/>
                </c:ext>
              </c:extLst>
            </c:dLbl>
            <c:dLbl>
              <c:idx val="5"/>
              <c:layout>
                <c:manualLayout>
                  <c:x val="2.3422714325838766E-2"/>
                  <c:y val="-0.178505981642806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3C-40C5-98F3-2F637EBE0911}"/>
                </c:ext>
              </c:extLst>
            </c:dLbl>
            <c:dLbl>
              <c:idx val="7"/>
              <c:layout>
                <c:manualLayout>
                  <c:x val="6.8290702499425829E-2"/>
                  <c:y val="-0.154829116566836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3C-40C5-98F3-2F637EBE0911}"/>
                </c:ext>
              </c:extLst>
            </c:dLbl>
            <c:dLbl>
              <c:idx val="10"/>
              <c:layout>
                <c:manualLayout>
                  <c:x val="8.0950857938082266E-2"/>
                  <c:y val="7.45216159665402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E3C-40C5-98F3-2F637EBE091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Sheet1!$B$6:$B$17</c:f>
              <c:strCache>
                <c:ptCount val="12"/>
                <c:pt idx="0">
                  <c:v>Saobraćajna infrastruktura (ulice i putevi)</c:v>
                </c:pt>
                <c:pt idx="1">
                  <c:v>Komunalna infrastruktura (vodovod i kanalizacija)</c:v>
                </c:pt>
                <c:pt idx="2">
                  <c:v>Obrazovanje i vaspitanje (škole i vrtići)</c:v>
                </c:pt>
                <c:pt idx="3">
                  <c:v>Kultura</c:v>
                </c:pt>
                <c:pt idx="4">
                  <c:v>Sport i omladina</c:v>
                </c:pt>
                <c:pt idx="5">
                  <c:v>Poljoprivreda</c:v>
                </c:pt>
                <c:pt idx="6">
                  <c:v>Turizam</c:v>
                </c:pt>
                <c:pt idx="7">
                  <c:v>Socijalna davanja</c:v>
                </c:pt>
                <c:pt idx="8">
                  <c:v>Zdravstvo</c:v>
                </c:pt>
                <c:pt idx="9">
                  <c:v>Zaštita životne sredine</c:v>
                </c:pt>
                <c:pt idx="10">
                  <c:v>Energetska efikasnost</c:v>
                </c:pt>
                <c:pt idx="11">
                  <c:v>Čišćenje i održavanje javnih površina</c:v>
                </c:pt>
              </c:strCache>
            </c:strRef>
          </c:cat>
          <c:val>
            <c:numRef>
              <c:f>Sheet1!$C$6:$C$17</c:f>
              <c:numCache>
                <c:formatCode>General</c:formatCode>
                <c:ptCount val="12"/>
                <c:pt idx="0">
                  <c:v>116</c:v>
                </c:pt>
                <c:pt idx="1">
                  <c:v>35</c:v>
                </c:pt>
                <c:pt idx="2">
                  <c:v>52</c:v>
                </c:pt>
                <c:pt idx="3">
                  <c:v>17</c:v>
                </c:pt>
                <c:pt idx="4">
                  <c:v>15</c:v>
                </c:pt>
                <c:pt idx="5">
                  <c:v>25</c:v>
                </c:pt>
                <c:pt idx="6">
                  <c:v>17</c:v>
                </c:pt>
                <c:pt idx="7">
                  <c:v>19</c:v>
                </c:pt>
                <c:pt idx="8">
                  <c:v>35</c:v>
                </c:pt>
                <c:pt idx="9">
                  <c:v>71</c:v>
                </c:pt>
                <c:pt idx="10">
                  <c:v>23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E3C-40C5-98F3-2F637EBE09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284676889555001"/>
          <c:y val="0.16783329760651289"/>
          <c:w val="0.38018403613518442"/>
          <c:h val="0.784187204341481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3F0E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FD7-44E1-9676-36993FB41D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FD7-44E1-9676-36993FB41D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FD7-44E1-9676-36993FB41D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FD7-44E1-9676-36993FB41D08}"/>
              </c:ext>
            </c:extLst>
          </c:dPt>
          <c:dLbls>
            <c:dLbl>
              <c:idx val="0"/>
              <c:layout>
                <c:manualLayout>
                  <c:x val="9.50292397660818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7-44E1-9676-36993FB41D0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FD7-44E1-9676-36993FB41D08}"/>
                </c:ext>
              </c:extLst>
            </c:dLbl>
            <c:dLbl>
              <c:idx val="2"/>
              <c:layout>
                <c:manualLayout>
                  <c:x val="-0.10526315789473684"/>
                  <c:y val="-4.14230019493178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D7-44E1-9676-36993FB41D08}"/>
                </c:ext>
              </c:extLst>
            </c:dLbl>
            <c:dLbl>
              <c:idx val="3"/>
              <c:layout>
                <c:manualLayout>
                  <c:x val="-0.17251461988304093"/>
                  <c:y val="1.705653021442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D7-44E1-9676-36993FB41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Sheet1!$B$21:$B$24</c:f>
              <c:strCache>
                <c:ptCount val="4"/>
                <c:pt idx="0">
                  <c:v>Veb-sajt opštine</c:v>
                </c:pt>
                <c:pt idx="1">
                  <c:v>Javni sastanci</c:v>
                </c:pt>
                <c:pt idx="2">
                  <c:v>Društvene mreže</c:v>
                </c:pt>
                <c:pt idx="3">
                  <c:v>Lokalni mediji</c:v>
                </c:pt>
              </c:strCache>
            </c:str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60</c:v>
                </c:pt>
                <c:pt idx="1">
                  <c:v>21</c:v>
                </c:pt>
                <c:pt idx="2">
                  <c:v>121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D7-44E1-9676-36993FB41D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3865" y="8492509"/>
            <a:ext cx="9587865" cy="1052918"/>
            <a:chOff x="0" y="0"/>
            <a:chExt cx="5551013" cy="609600"/>
          </a:xfrm>
        </p:grpSpPr>
        <p:sp>
          <p:nvSpPr>
            <p:cNvPr id="3" name="Freeform 3"/>
            <p:cNvSpPr/>
            <p:nvPr/>
          </p:nvSpPr>
          <p:spPr>
            <a:xfrm>
              <a:off x="3924" y="0"/>
              <a:ext cx="5543165" cy="609600"/>
            </a:xfrm>
            <a:custGeom>
              <a:avLst/>
              <a:gdLst/>
              <a:ahLst/>
              <a:cxnLst/>
              <a:rect l="l" t="t" r="r" b="b"/>
              <a:pathLst>
                <a:path w="5543165" h="609600">
                  <a:moveTo>
                    <a:pt x="5327739" y="0"/>
                  </a:moveTo>
                  <a:lnTo>
                    <a:pt x="12225" y="0"/>
                  </a:lnTo>
                  <a:cubicBezTo>
                    <a:pt x="8484" y="0"/>
                    <a:pt x="4970" y="1799"/>
                    <a:pt x="2783" y="4834"/>
                  </a:cubicBezTo>
                  <a:cubicBezTo>
                    <a:pt x="595" y="7869"/>
                    <a:pt x="0" y="11771"/>
                    <a:pt x="1183" y="15321"/>
                  </a:cubicBezTo>
                  <a:lnTo>
                    <a:pt x="194169" y="594279"/>
                  </a:lnTo>
                  <a:cubicBezTo>
                    <a:pt x="197219" y="603429"/>
                    <a:pt x="205781" y="609600"/>
                    <a:pt x="215425" y="609600"/>
                  </a:cubicBezTo>
                  <a:lnTo>
                    <a:pt x="5530939" y="609600"/>
                  </a:lnTo>
                  <a:cubicBezTo>
                    <a:pt x="5534681" y="609600"/>
                    <a:pt x="5538194" y="607801"/>
                    <a:pt x="5540382" y="604766"/>
                  </a:cubicBezTo>
                  <a:cubicBezTo>
                    <a:pt x="5542570" y="601731"/>
                    <a:pt x="5543165" y="597829"/>
                    <a:pt x="5541982" y="594279"/>
                  </a:cubicBezTo>
                  <a:lnTo>
                    <a:pt x="5348996" y="15321"/>
                  </a:lnTo>
                  <a:cubicBezTo>
                    <a:pt x="5345946" y="6171"/>
                    <a:pt x="5337384" y="0"/>
                    <a:pt x="53277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5347813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10965" y="2941364"/>
            <a:ext cx="5343825" cy="5343825"/>
          </a:xfrm>
          <a:custGeom>
            <a:avLst/>
            <a:gdLst/>
            <a:ahLst/>
            <a:cxnLst/>
            <a:rect l="l" t="t" r="r" b="b"/>
            <a:pathLst>
              <a:path w="5343825" h="5343825">
                <a:moveTo>
                  <a:pt x="0" y="0"/>
                </a:moveTo>
                <a:lnTo>
                  <a:pt x="5343825" y="0"/>
                </a:lnTo>
                <a:lnTo>
                  <a:pt x="5343825" y="5343826"/>
                </a:lnTo>
                <a:lnTo>
                  <a:pt x="0" y="5343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5160" y="8670398"/>
            <a:ext cx="6531073" cy="58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70"/>
              </a:lnSpc>
              <a:spcBef>
                <a:spcPct val="0"/>
              </a:spcBef>
            </a:pPr>
            <a:r>
              <a:rPr lang="en-US" sz="3479" b="1" spc="167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Novi Pazar, decembar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5464" y="3588281"/>
            <a:ext cx="8854386" cy="377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6"/>
              </a:lnSpc>
            </a:pPr>
            <a:r>
              <a:rPr lang="en-US" sz="6310" b="1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  <a:p>
            <a:pPr marL="0" lvl="0" indent="0" algn="l">
              <a:lnSpc>
                <a:spcPts val="7446"/>
              </a:lnSpc>
            </a:pPr>
            <a:endParaRPr lang="en-US" sz="6310" b="1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99493" y="5676900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502210" y="7124700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“Naš budžet”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013758" y="1990529"/>
            <a:ext cx="2787607" cy="340804"/>
            <a:chOff x="0" y="0"/>
            <a:chExt cx="4986220" cy="609600"/>
          </a:xfrm>
        </p:grpSpPr>
        <p:sp>
          <p:nvSpPr>
            <p:cNvPr id="11" name="Freeform 11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11934" y="3162300"/>
            <a:ext cx="8115300" cy="455868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algn="l">
              <a:lnSpc>
                <a:spcPts val="3684"/>
              </a:lnSpc>
            </a:pPr>
            <a:endParaRPr dirty="0"/>
          </a:p>
          <a:p>
            <a:pPr algn="l">
              <a:lnSpc>
                <a:spcPts val="2447"/>
              </a:lnSpc>
            </a:pPr>
            <a:endParaRPr lang="en-US" sz="2800" spc="-59" dirty="0">
              <a:solidFill>
                <a:schemeClr val="accent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r-Latn-RS" sz="2800" spc="-59" dirty="0">
                <a:solidFill>
                  <a:schemeClr val="accent3"/>
                </a:solidFill>
                <a:latin typeface="Clear Sans"/>
                <a:ea typeface="Clear Sans"/>
                <a:cs typeface="Clear Sans"/>
                <a:sym typeface="Clear Sans"/>
              </a:rPr>
              <a:t>Zaštita životne sredine </a:t>
            </a:r>
            <a:r>
              <a:rPr lang="sr-Latn-R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– zeleni krovovi, energetska efikasnost kroz obnovu starih fasada, zabrana uglja, zeleni poslovi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sr-Latn-RS" sz="2800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r-Latn-RS" sz="2800" spc="-59" dirty="0">
                <a:solidFill>
                  <a:srgbClr val="7030A0"/>
                </a:solidFill>
                <a:latin typeface="Clear Sans"/>
                <a:ea typeface="Clear Sans"/>
                <a:cs typeface="Clear Sans"/>
                <a:sym typeface="Clear Sans"/>
              </a:rPr>
              <a:t>Proširenje usluga socijalne zaštite</a:t>
            </a:r>
            <a:r>
              <a:rPr lang="sr-Latn-R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stomatološka ambulanta za osobe za smetnjama u razvoju</a:t>
            </a:r>
          </a:p>
          <a:p>
            <a:pPr lvl="0" algn="l"/>
            <a:endParaRPr lang="sr-Latn-RS" sz="2800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r-Latn-RS" sz="2800" spc="-59" dirty="0">
                <a:solidFill>
                  <a:schemeClr val="accent5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Ustanove kulture za promociju umetnosti </a:t>
            </a:r>
          </a:p>
          <a:p>
            <a:pPr marL="0" lvl="0" indent="0" algn="l">
              <a:lnSpc>
                <a:spcPts val="2447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65EF3-E529-5D31-27AE-C9AC809D2D9B}"/>
              </a:ext>
            </a:extLst>
          </p:cNvPr>
          <p:cNvSpPr txBox="1"/>
          <p:nvPr/>
        </p:nvSpPr>
        <p:spPr>
          <a:xfrm>
            <a:off x="1745673" y="2622937"/>
            <a:ext cx="13888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Predloženi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novi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projekti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koji bi bio od </a:t>
            </a:r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posebne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važnosti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sr-Latn-R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 projekti od važnosti za neposredno okruženje</a:t>
            </a:r>
            <a:r>
              <a:rPr lang="en-U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  <a:endParaRPr lang="sr-Latn-RS" sz="2800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57330-E761-341C-780C-DF462247655C}"/>
              </a:ext>
            </a:extLst>
          </p:cNvPr>
          <p:cNvSpPr txBox="1"/>
          <p:nvPr/>
        </p:nvSpPr>
        <p:spPr>
          <a:xfrm>
            <a:off x="9610234" y="3966270"/>
            <a:ext cx="66224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r-Latn-RS" sz="2800" spc="-59" dirty="0">
                <a:solidFill>
                  <a:schemeClr val="accent2"/>
                </a:solidFill>
                <a:latin typeface="Clear Sans"/>
                <a:ea typeface="Clear Sans"/>
                <a:cs typeface="Clear Sans"/>
                <a:sym typeface="Clear Sans"/>
              </a:rPr>
              <a:t>Uređenje </a:t>
            </a:r>
            <a:r>
              <a:rPr lang="sr-Latn-R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– ulice, podzemni prolaz u centru, pešački most, javna garaža i parking, uređenje zanatskog centra i pijaca, javni WC na Rekreacionom centru, energetska in</a:t>
            </a:r>
            <a:r>
              <a:rPr lang="en-US" sz="2800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fr</a:t>
            </a:r>
            <a:r>
              <a:rPr lang="sr-Latn-RS" sz="2800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astruktura, revitalizacija stare čaršije, visoki ivičnjaci na trotoarima, proširenje zaobilaznice, biciklističke staze, škole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68191" y="2993504"/>
            <a:ext cx="7671252" cy="281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0"/>
              </a:lnSpc>
            </a:pPr>
            <a:endParaRPr/>
          </a:p>
          <a:p>
            <a:pPr marL="1046184" lvl="1" indent="-523092" algn="l">
              <a:lnSpc>
                <a:spcPts val="7656"/>
              </a:lnSpc>
              <a:buFont typeface="Arial"/>
              <a:buChar char="•"/>
            </a:pPr>
            <a:r>
              <a:rPr lang="en-US" sz="4845" spc="-9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„Naš budžet“</a:t>
            </a:r>
          </a:p>
          <a:p>
            <a:pPr algn="l">
              <a:lnSpc>
                <a:spcPts val="4970"/>
              </a:lnSpc>
            </a:pPr>
            <a:endParaRPr lang="en-US" sz="4845" spc="-9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970"/>
              </a:lnSpc>
            </a:pPr>
            <a:endParaRPr lang="en-US" sz="4845" spc="-9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979626" y="2148101"/>
            <a:ext cx="2787607" cy="340804"/>
            <a:chOff x="0" y="0"/>
            <a:chExt cx="4986220" cy="609600"/>
          </a:xfrm>
        </p:grpSpPr>
        <p:sp>
          <p:nvSpPr>
            <p:cNvPr id="10" name="Freeform 10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331961" y="4695794"/>
            <a:ext cx="4082937" cy="3934742"/>
          </a:xfrm>
          <a:custGeom>
            <a:avLst/>
            <a:gdLst/>
            <a:ahLst/>
            <a:cxnLst/>
            <a:rect l="l" t="t" r="r" b="b"/>
            <a:pathLst>
              <a:path w="4082937" h="3934742">
                <a:moveTo>
                  <a:pt x="0" y="0"/>
                </a:moveTo>
                <a:lnTo>
                  <a:pt x="4082937" y="0"/>
                </a:lnTo>
                <a:lnTo>
                  <a:pt x="4082937" y="3934742"/>
                </a:lnTo>
                <a:lnTo>
                  <a:pt x="0" y="3934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83" b="-1883"/>
            </a:stretch>
          </a:blipFill>
          <a:ln w="95250" cap="sq">
            <a:solidFill>
              <a:srgbClr val="5C3883"/>
            </a:solidFill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3811017" y="4902783"/>
            <a:ext cx="3889451" cy="3889451"/>
          </a:xfrm>
          <a:custGeom>
            <a:avLst/>
            <a:gdLst/>
            <a:ahLst/>
            <a:cxnLst/>
            <a:rect l="l" t="t" r="r" b="b"/>
            <a:pathLst>
              <a:path w="3889451" h="3889451">
                <a:moveTo>
                  <a:pt x="0" y="0"/>
                </a:moveTo>
                <a:lnTo>
                  <a:pt x="3889451" y="0"/>
                </a:lnTo>
                <a:lnTo>
                  <a:pt x="3889451" y="3889451"/>
                </a:lnTo>
                <a:lnTo>
                  <a:pt x="0" y="3889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705304" y="2993504"/>
            <a:ext cx="8693346" cy="288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3"/>
              </a:lnSpc>
            </a:pPr>
            <a:endParaRPr/>
          </a:p>
          <a:p>
            <a:pPr marL="1070065" lvl="1" indent="-535032" algn="l">
              <a:lnSpc>
                <a:spcPts val="7830"/>
              </a:lnSpc>
              <a:buFont typeface="Arial"/>
              <a:buChar char="•"/>
            </a:pPr>
            <a:r>
              <a:rPr lang="en-US" sz="4956" spc="-9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Akcija „Građani se pitaju“</a:t>
            </a:r>
          </a:p>
          <a:p>
            <a:pPr algn="l">
              <a:lnSpc>
                <a:spcPts val="5083"/>
              </a:lnSpc>
            </a:pPr>
            <a:endParaRPr lang="en-US" sz="4956" spc="-94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5083"/>
              </a:lnSpc>
            </a:pPr>
            <a:endParaRPr lang="en-US" sz="4956" spc="-94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47923"/>
            <a:ext cx="16230600" cy="93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31"/>
              </a:lnSpc>
            </a:pPr>
            <a:r>
              <a:rPr lang="en-US" sz="5019" spc="-9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Proces uključivanja građana odvijao se na dva načina: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27499" y="2018056"/>
            <a:ext cx="8931320" cy="703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2"/>
              </a:lnSpc>
            </a:pPr>
            <a:endParaRPr dirty="0"/>
          </a:p>
          <a:p>
            <a:pPr marL="679832" lvl="1" indent="-339916" algn="l">
              <a:lnSpc>
                <a:spcPts val="4975"/>
              </a:lnSpc>
              <a:buFont typeface="Arial"/>
              <a:buChar char="•"/>
            </a:pP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Grad je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odvojio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7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miliona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dinara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za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projekte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(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Helvetas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obezbedio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dodatnih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3,5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miliona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</a:t>
            </a:r>
          </a:p>
          <a:p>
            <a:pPr marL="679832" lvl="1" indent="-339916" algn="l">
              <a:lnSpc>
                <a:spcPts val="4975"/>
              </a:lnSpc>
              <a:buFont typeface="Arial"/>
              <a:buChar char="•"/>
            </a:pP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Prve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javne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konsultacije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održane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19.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jula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2024.</a:t>
            </a:r>
          </a:p>
          <a:p>
            <a:pPr marL="679832" lvl="1" indent="-339916" algn="l">
              <a:lnSpc>
                <a:spcPts val="4975"/>
              </a:lnSpc>
              <a:buFont typeface="Arial"/>
              <a:buChar char="•"/>
            </a:pP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Javni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konkurs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raspisan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je 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2.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oktobra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2024.</a:t>
            </a:r>
          </a:p>
          <a:p>
            <a:pPr marL="679832" lvl="1" indent="-339916" algn="l">
              <a:lnSpc>
                <a:spcPts val="4975"/>
              </a:lnSpc>
              <a:buFont typeface="Arial"/>
              <a:buChar char="•"/>
            </a:pP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Rok za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prijave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trajao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je do 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21.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oktobra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2024.</a:t>
            </a:r>
          </a:p>
          <a:p>
            <a:pPr algn="l">
              <a:lnSpc>
                <a:spcPts val="4975"/>
              </a:lnSpc>
            </a:pPr>
            <a:endParaRPr lang="en-US" sz="3148" b="1" spc="-59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algn="l">
              <a:lnSpc>
                <a:spcPts val="4975"/>
              </a:lnSpc>
            </a:pPr>
            <a:endParaRPr lang="en-US" sz="3148" b="1" spc="-59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algn="l">
              <a:lnSpc>
                <a:spcPts val="4975"/>
              </a:lnSpc>
            </a:pPr>
            <a:endParaRPr lang="en-US" sz="3148" b="1" spc="-59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0" lvl="0" indent="0" algn="l">
              <a:lnSpc>
                <a:spcPts val="4975"/>
              </a:lnSpc>
            </a:pPr>
            <a:endParaRPr lang="en-US" sz="3148" b="1" spc="-59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Akcija “Građani se pitaju 2”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45150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23809" y="2019300"/>
            <a:ext cx="9171499" cy="515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2"/>
              </a:lnSpc>
            </a:pPr>
            <a:endParaRPr dirty="0"/>
          </a:p>
          <a:p>
            <a:pPr marL="679832" lvl="1" indent="-339916" algn="l">
              <a:lnSpc>
                <a:spcPts val="4975"/>
              </a:lnSpc>
              <a:buFont typeface="Arial"/>
              <a:buChar char="•"/>
            </a:pP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Javni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poziv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je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objavljen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putem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medija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društvenih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mreža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održane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dve</a:t>
            </a:r>
            <a:r>
              <a:rPr lang="en-US" sz="3148" b="1" spc="-59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48" b="1" spc="-59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konsultacij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građanima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kako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bi se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pružila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podrška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za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popunjavanje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formulara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</a:t>
            </a:r>
          </a:p>
          <a:p>
            <a:pPr algn="ctr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C13D8A-2A45-35E0-C278-1351155DC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03245"/>
              </p:ext>
            </p:extLst>
          </p:nvPr>
        </p:nvGraphicFramePr>
        <p:xfrm>
          <a:off x="5094555" y="8123948"/>
          <a:ext cx="8314402" cy="590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78621">
                  <a:extLst>
                    <a:ext uri="{9D8B030D-6E8A-4147-A177-3AD203B41FA5}">
                      <a16:colId xmlns:a16="http://schemas.microsoft.com/office/drawing/2014/main" val="314372823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445996801"/>
                    </a:ext>
                  </a:extLst>
                </a:gridCol>
                <a:gridCol w="1911381">
                  <a:extLst>
                    <a:ext uri="{9D8B030D-6E8A-4147-A177-3AD203B41FA5}">
                      <a16:colId xmlns:a16="http://schemas.microsoft.com/office/drawing/2014/main" val="166876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Program 0602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OPŠTE USLUGE LOKALNE SAMOUPRAVE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</a:pPr>
                      <a:r>
                        <a:rPr lang="en-US" sz="1800" kern="100" dirty="0" err="1">
                          <a:effectLst/>
                        </a:rPr>
                        <a:t>Iznos</a:t>
                      </a:r>
                      <a:r>
                        <a:rPr lang="en-US" sz="1800" kern="100" dirty="0">
                          <a:effectLst/>
                        </a:rPr>
                        <a:t> u </a:t>
                      </a:r>
                      <a:r>
                        <a:rPr lang="en-US" sz="1800" kern="100" dirty="0" err="1">
                          <a:effectLst/>
                        </a:rPr>
                        <a:t>dinarima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09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800" b="1" kern="100" dirty="0">
                          <a:effectLst/>
                        </a:rPr>
                        <a:t>0602-7006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b="1" kern="100" dirty="0">
                          <a:effectLst/>
                        </a:rPr>
                        <a:t>GRAĐANI SE PITAJU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</a:pPr>
                      <a:r>
                        <a:rPr lang="en-US" sz="1800" b="1" kern="100" dirty="0">
                          <a:effectLst/>
                        </a:rPr>
                        <a:t>10.500.000,00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06022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384F898-2F85-46C2-FDC4-7337CAF7A66C}"/>
              </a:ext>
            </a:extLst>
          </p:cNvPr>
          <p:cNvSpPr txBox="1"/>
          <p:nvPr/>
        </p:nvSpPr>
        <p:spPr>
          <a:xfrm>
            <a:off x="5042551" y="7716339"/>
            <a:ext cx="668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Izvod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Nacrta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bud</a:t>
            </a:r>
            <a:r>
              <a:rPr lang="sr-Latn-RS" dirty="0"/>
              <a:t>žetu grada Novog Pazara za 2025. godinu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372828" y="2304839"/>
            <a:ext cx="8931320" cy="5953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endParaRPr/>
          </a:p>
          <a:p>
            <a:pPr marL="723266" lvl="1" indent="-361633" algn="l">
              <a:lnSpc>
                <a:spcPts val="5293"/>
              </a:lnSpc>
              <a:buFont typeface="Arial"/>
              <a:buChar char="•"/>
            </a:pPr>
            <a:r>
              <a:rPr lang="en-US" sz="3350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Pristiglo </a:t>
            </a:r>
            <a:r>
              <a:rPr lang="en-US" sz="3350" b="1" spc="-63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15 prijava</a:t>
            </a:r>
          </a:p>
          <a:p>
            <a:pPr marL="723266" lvl="1" indent="-361633" algn="l">
              <a:lnSpc>
                <a:spcPts val="5293"/>
              </a:lnSpc>
              <a:buFont typeface="Arial"/>
              <a:buChar char="•"/>
            </a:pPr>
            <a:r>
              <a:rPr lang="en-US" sz="3350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Komisija pregledala dokumentaciju i dala rok za dopunu</a:t>
            </a:r>
          </a:p>
          <a:p>
            <a:pPr marL="723266" lvl="1" indent="-361633" algn="l">
              <a:lnSpc>
                <a:spcPts val="5293"/>
              </a:lnSpc>
              <a:buFont typeface="Arial"/>
              <a:buChar char="•"/>
            </a:pPr>
            <a:r>
              <a:rPr lang="en-US" sz="3350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Gradsko veće usvojilo predlog komisije</a:t>
            </a:r>
          </a:p>
          <a:p>
            <a:pPr algn="l">
              <a:lnSpc>
                <a:spcPts val="5293"/>
              </a:lnSpc>
            </a:pPr>
            <a:endParaRPr lang="en-US" sz="3350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5293"/>
              </a:lnSpc>
            </a:pPr>
            <a:endParaRPr lang="en-US" sz="3350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5293"/>
              </a:lnSpc>
            </a:pPr>
            <a:endParaRPr lang="en-US" sz="3350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5293"/>
              </a:lnSpc>
            </a:pPr>
            <a:endParaRPr lang="en-US" sz="3350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Akcija “Građani se pitaju 2”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45150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1507" y="1876229"/>
            <a:ext cx="8931320" cy="728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endParaRPr/>
          </a:p>
          <a:p>
            <a:pPr algn="ctr">
              <a:lnSpc>
                <a:spcPts val="5291"/>
              </a:lnSpc>
            </a:pPr>
            <a:r>
              <a:rPr lang="en-US" sz="3348" b="1" u="sng" spc="-63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Uslovi</a:t>
            </a:r>
          </a:p>
          <a:p>
            <a:pPr marL="723011" lvl="1" indent="-361506" algn="l">
              <a:lnSpc>
                <a:spcPts val="5291"/>
              </a:lnSpc>
              <a:buFont typeface="Arial"/>
              <a:buChar char="•"/>
            </a:pPr>
            <a:r>
              <a:rPr lang="en-US" sz="3348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Vrste projeka su jasno definisani tekstom konkursa</a:t>
            </a:r>
          </a:p>
          <a:p>
            <a:pPr marL="723011" lvl="1" indent="-361506" algn="l">
              <a:lnSpc>
                <a:spcPts val="5291"/>
              </a:lnSpc>
              <a:buFont typeface="Arial"/>
              <a:buChar char="•"/>
            </a:pPr>
            <a:r>
              <a:rPr lang="en-US" sz="3348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uredno popunjen </a:t>
            </a:r>
            <a:r>
              <a:rPr lang="en-US" sz="3348" b="1" spc="-63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formural i predlog budžeta</a:t>
            </a:r>
          </a:p>
          <a:p>
            <a:pPr marL="723011" lvl="1" indent="-361506" algn="l">
              <a:lnSpc>
                <a:spcPts val="5291"/>
              </a:lnSpc>
              <a:buFont typeface="Arial"/>
              <a:buChar char="•"/>
            </a:pPr>
            <a:r>
              <a:rPr lang="en-US" sz="3348" b="1" spc="-63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10 odnosno 15 potpisa </a:t>
            </a:r>
            <a:r>
              <a:rPr lang="en-US" sz="3348" spc="-6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(ruralno ili gradsko područje) predlagača koje su izmirili porez</a:t>
            </a:r>
          </a:p>
          <a:p>
            <a:pPr algn="l">
              <a:lnSpc>
                <a:spcPts val="5291"/>
              </a:lnSpc>
            </a:pPr>
            <a:endParaRPr lang="en-US" sz="3348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5291"/>
              </a:lnSpc>
            </a:pPr>
            <a:endParaRPr lang="en-US" sz="3348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5291"/>
              </a:lnSpc>
            </a:pPr>
            <a:endParaRPr lang="en-US" sz="3348" spc="-63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2294" y="9459433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2" y="0"/>
                </a:lnTo>
                <a:lnTo>
                  <a:pt x="723412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57240" y="82784"/>
            <a:ext cx="5254369" cy="9175516"/>
          </a:xfrm>
          <a:custGeom>
            <a:avLst/>
            <a:gdLst/>
            <a:ahLst/>
            <a:cxnLst/>
            <a:rect l="l" t="t" r="r" b="b"/>
            <a:pathLst>
              <a:path w="5254369" h="9175516">
                <a:moveTo>
                  <a:pt x="0" y="0"/>
                </a:moveTo>
                <a:lnTo>
                  <a:pt x="5254369" y="0"/>
                </a:lnTo>
                <a:lnTo>
                  <a:pt x="5254369" y="9175516"/>
                </a:lnTo>
                <a:lnTo>
                  <a:pt x="0" y="9175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30" t="-255" r="-1758" b="-632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9505706" y="82784"/>
            <a:ext cx="5254369" cy="9175516"/>
          </a:xfrm>
          <a:custGeom>
            <a:avLst/>
            <a:gdLst/>
            <a:ahLst/>
            <a:cxnLst/>
            <a:rect l="l" t="t" r="r" b="b"/>
            <a:pathLst>
              <a:path w="5254369" h="9175516">
                <a:moveTo>
                  <a:pt x="0" y="0"/>
                </a:moveTo>
                <a:lnTo>
                  <a:pt x="5254369" y="0"/>
                </a:lnTo>
                <a:lnTo>
                  <a:pt x="5254369" y="9175516"/>
                </a:lnTo>
                <a:lnTo>
                  <a:pt x="0" y="9175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64" b="-96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27436" y="1838129"/>
            <a:ext cx="14776052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7"/>
              </a:lnSpc>
            </a:pPr>
            <a:endParaRPr dirty="0"/>
          </a:p>
          <a:p>
            <a:pPr marL="949348" lvl="1" indent="-474674" algn="l">
              <a:lnSpc>
                <a:spcPts val="6947"/>
              </a:lnSpc>
              <a:buFont typeface="Arial"/>
              <a:buChar char="•"/>
            </a:pP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Online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je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bila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dostupna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periodu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b="1" spc="-83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12. </a:t>
            </a:r>
            <a:r>
              <a:rPr lang="en-US" sz="4400" b="1" spc="-83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novembra</a:t>
            </a:r>
            <a:r>
              <a:rPr lang="en-US" sz="4400" b="1" spc="-83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do 1. </a:t>
            </a:r>
            <a:r>
              <a:rPr lang="en-US" sz="4400" b="1" spc="-83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decembra</a:t>
            </a:r>
            <a:r>
              <a:rPr lang="en-US" sz="4400" b="1" spc="-83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2024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na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Budžetskom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portalu</a:t>
            </a:r>
            <a:endParaRPr lang="en-US" sz="4400" spc="-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49348" lvl="1" indent="-474674" algn="l">
              <a:lnSpc>
                <a:spcPts val="6947"/>
              </a:lnSpc>
              <a:buFont typeface="Arial"/>
              <a:buChar char="•"/>
            </a:pP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Građani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bili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informisani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putem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medija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društvenih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mreža</a:t>
            </a:r>
            <a:endParaRPr lang="en-US" sz="4400" spc="-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49348" lvl="1" indent="-474674" algn="l">
              <a:lnSpc>
                <a:spcPts val="6947"/>
              </a:lnSpc>
              <a:buFont typeface="Arial"/>
              <a:buChar char="•"/>
            </a:pP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Glasanjem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građani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birali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b="1" spc="-83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prioritete</a:t>
            </a:r>
            <a:endParaRPr lang="en-US" sz="4400" b="1" spc="-83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949348" lvl="1" indent="-474674" algn="l">
              <a:lnSpc>
                <a:spcPts val="6947"/>
              </a:lnSpc>
              <a:buFont typeface="Arial"/>
              <a:buChar char="•"/>
            </a:pP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Bilo je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moguće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glasati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za </a:t>
            </a:r>
            <a:r>
              <a:rPr lang="en-US" sz="4400" b="1" spc="-83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tri</a:t>
            </a:r>
            <a:r>
              <a:rPr lang="en-US" sz="4400" spc="-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00" spc="-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opcije</a:t>
            </a:r>
            <a:endParaRPr lang="en-US" sz="4400" spc="-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510"/>
              </a:lnSpc>
            </a:pPr>
            <a:endParaRPr lang="en-US" sz="4397" spc="-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510"/>
              </a:lnSpc>
            </a:pPr>
            <a:endParaRPr lang="en-US" sz="4397" spc="-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“Naš budžet”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13758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5943" y="2218731"/>
            <a:ext cx="9171499" cy="703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2"/>
              </a:lnSpc>
            </a:pPr>
            <a:endParaRPr/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1. Saobraćajna infrastruktura (ulice i putevi)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2. Komunalna infrastruktura (vodovod i kanalizacija)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3. Obrazovanje i vaspitanje (škole i vrtići)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4. Kultura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5. Sport i omladina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6. Poljoprivreda</a:t>
            </a:r>
          </a:p>
          <a:p>
            <a:pPr algn="l">
              <a:lnSpc>
                <a:spcPts val="4975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975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“Naš budžet”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13758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013758" y="1761034"/>
            <a:ext cx="7499798" cy="545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endParaRPr/>
          </a:p>
          <a:p>
            <a:pPr algn="l">
              <a:lnSpc>
                <a:spcPts val="4975"/>
              </a:lnSpc>
            </a:pPr>
            <a:endParaRPr/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7. Turizam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8. Socijalna davanja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9. Zdravstvo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10. Zaštita životne sredine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11. Energetska efikasnost</a:t>
            </a:r>
          </a:p>
          <a:p>
            <a:pPr algn="l">
              <a:lnSpc>
                <a:spcPts val="4975"/>
              </a:lnSpc>
            </a:pPr>
            <a:r>
              <a:rPr lang="en-US" sz="3148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12. Čišćenje i održavanje javnih površina</a:t>
            </a:r>
          </a:p>
          <a:p>
            <a:pPr algn="l">
              <a:lnSpc>
                <a:spcPts val="2447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2447"/>
              </a:lnSpc>
            </a:pPr>
            <a:endParaRPr lang="en-US" sz="3148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“Naš budžet”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13758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E0730CE-17B6-4AF4-B005-F1D4C2A01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89207"/>
              </p:ext>
            </p:extLst>
          </p:nvPr>
        </p:nvGraphicFramePr>
        <p:xfrm>
          <a:off x="4343399" y="2247900"/>
          <a:ext cx="10933831" cy="698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6604" y="5282535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solidFill>
              <a:srgbClr val="E58C4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-4182344" y="7220467"/>
            <a:ext cx="6750092" cy="785465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solidFill>
              <a:srgbClr val="42202B"/>
            </a:solidFill>
            <a:ln w="952500" cap="rnd">
              <a:solidFill>
                <a:srgbClr val="5C388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5943" y="2218731"/>
            <a:ext cx="9171499" cy="766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2"/>
              </a:lnSpc>
            </a:pPr>
            <a:endParaRPr dirty="0"/>
          </a:p>
          <a:p>
            <a:pPr algn="l">
              <a:lnSpc>
                <a:spcPts val="4975"/>
              </a:lnSpc>
            </a:pP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1.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Kanali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kojima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građani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žele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budu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informisani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budžetu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njegovim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48" spc="-5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promenama</a:t>
            </a:r>
            <a:r>
              <a:rPr lang="en-US" sz="3148" spc="-5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?</a:t>
            </a: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975"/>
              </a:lnSpc>
            </a:pPr>
            <a:endParaRPr lang="en-US" sz="3148" spc="-5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03821" y="9258300"/>
            <a:ext cx="723413" cy="791918"/>
          </a:xfrm>
          <a:custGeom>
            <a:avLst/>
            <a:gdLst/>
            <a:ahLst/>
            <a:cxnLst/>
            <a:rect l="l" t="t" r="r" b="b"/>
            <a:pathLst>
              <a:path w="723413" h="791918">
                <a:moveTo>
                  <a:pt x="0" y="0"/>
                </a:moveTo>
                <a:lnTo>
                  <a:pt x="723413" y="0"/>
                </a:lnTo>
                <a:lnTo>
                  <a:pt x="723413" y="791918"/>
                </a:lnTo>
                <a:lnTo>
                  <a:pt x="0" y="791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0468" y="9481701"/>
            <a:ext cx="9558832" cy="3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</a:pPr>
            <a:r>
              <a:rPr lang="en-US" sz="2645" b="1" spc="-66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Učešće građana u procesu izrade budžeta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9625"/>
            <a:ext cx="16230600" cy="11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5"/>
              </a:lnSpc>
            </a:pPr>
            <a:r>
              <a:rPr lang="en-US" sz="6319" spc="-12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Anketa “Naš budžet”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13758" y="1990529"/>
            <a:ext cx="2787607" cy="340804"/>
            <a:chOff x="0" y="0"/>
            <a:chExt cx="4986220" cy="609600"/>
          </a:xfrm>
        </p:grpSpPr>
        <p:sp>
          <p:nvSpPr>
            <p:cNvPr id="12" name="Freeform 12"/>
            <p:cNvSpPr/>
            <p:nvPr/>
          </p:nvSpPr>
          <p:spPr>
            <a:xfrm>
              <a:off x="5398" y="0"/>
              <a:ext cx="4975424" cy="609600"/>
            </a:xfrm>
            <a:custGeom>
              <a:avLst/>
              <a:gdLst/>
              <a:ahLst/>
              <a:cxnLst/>
              <a:rect l="l" t="t" r="r" b="b"/>
              <a:pathLst>
                <a:path w="4975424" h="609600">
                  <a:moveTo>
                    <a:pt x="4755404" y="0"/>
                  </a:moveTo>
                  <a:lnTo>
                    <a:pt x="16820" y="0"/>
                  </a:lnTo>
                  <a:cubicBezTo>
                    <a:pt x="11673" y="0"/>
                    <a:pt x="6839" y="2474"/>
                    <a:pt x="3829" y="6650"/>
                  </a:cubicBezTo>
                  <a:cubicBezTo>
                    <a:pt x="819" y="10826"/>
                    <a:pt x="0" y="16195"/>
                    <a:pt x="1628" y="21078"/>
                  </a:cubicBezTo>
                  <a:lnTo>
                    <a:pt x="190776" y="588522"/>
                  </a:lnTo>
                  <a:cubicBezTo>
                    <a:pt x="194972" y="601110"/>
                    <a:pt x="206752" y="609600"/>
                    <a:pt x="220020" y="609600"/>
                  </a:cubicBezTo>
                  <a:lnTo>
                    <a:pt x="4958604" y="609600"/>
                  </a:lnTo>
                  <a:cubicBezTo>
                    <a:pt x="4963751" y="609600"/>
                    <a:pt x="4968585" y="607125"/>
                    <a:pt x="4971595" y="602950"/>
                  </a:cubicBezTo>
                  <a:cubicBezTo>
                    <a:pt x="4974605" y="598774"/>
                    <a:pt x="4975424" y="593405"/>
                    <a:pt x="4973796" y="588522"/>
                  </a:cubicBezTo>
                  <a:lnTo>
                    <a:pt x="4784648" y="21078"/>
                  </a:lnTo>
                  <a:cubicBezTo>
                    <a:pt x="4780452" y="8490"/>
                    <a:pt x="4768672" y="0"/>
                    <a:pt x="47554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478302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416D33F-DA7F-4F3B-AA00-C24820A46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4491"/>
              </p:ext>
            </p:extLst>
          </p:nvPr>
        </p:nvGraphicFramePr>
        <p:xfrm>
          <a:off x="7730032" y="3798968"/>
          <a:ext cx="8881568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535</Words>
  <Application>Microsoft Office PowerPoint</Application>
  <PresentationFormat>Custom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Clear Sans Bold</vt:lpstr>
      <vt:lpstr>Barlow Bold</vt:lpstr>
      <vt:lpstr>Clear Sans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anketa 2025</dc:title>
  <dc:creator>Sead Masovic</dc:creator>
  <cp:lastModifiedBy>Sead Masovic</cp:lastModifiedBy>
  <cp:revision>10</cp:revision>
  <dcterms:created xsi:type="dcterms:W3CDTF">2006-08-16T00:00:00Z</dcterms:created>
  <dcterms:modified xsi:type="dcterms:W3CDTF">2024-12-09T12:39:21Z</dcterms:modified>
  <dc:identifier>DAGYOPCoAdg</dc:identifier>
</cp:coreProperties>
</file>