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90" r:id="rId3"/>
    <p:sldId id="257" r:id="rId4"/>
    <p:sldId id="291" r:id="rId5"/>
    <p:sldId id="292" r:id="rId6"/>
    <p:sldId id="29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27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Budzet\Gradjanski%20budze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style val="27"/>
  <c:chart>
    <c:title>
      <c:tx>
        <c:rich>
          <a:bodyPr/>
          <a:lstStyle/>
          <a:p>
            <a:pPr>
              <a:defRPr/>
            </a:pPr>
            <a:r>
              <a:rPr lang="sr-Latn-RS"/>
              <a:t>Anketa</a:t>
            </a:r>
            <a:r>
              <a:rPr lang="sr-Latn-RS" baseline="0"/>
              <a:t> "Naš budžet"</a:t>
            </a:r>
            <a:endParaRPr lang="en-US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dPt>
            <c:idx val="0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6F70-4810-8BF3-C44C1ABB6EF9}"/>
              </c:ext>
            </c:extLst>
          </c:dPt>
          <c:dPt>
            <c:idx val="1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F70-4810-8BF3-C44C1ABB6EF9}"/>
              </c:ext>
            </c:extLst>
          </c:dPt>
          <c:dPt>
            <c:idx val="2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6F70-4810-8BF3-C44C1ABB6EF9}"/>
              </c:ext>
            </c:extLst>
          </c:dPt>
          <c:dPt>
            <c:idx val="3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F70-4810-8BF3-C44C1ABB6EF9}"/>
              </c:ext>
            </c:extLst>
          </c:dPt>
          <c:dPt>
            <c:idx val="4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6F70-4810-8BF3-C44C1ABB6EF9}"/>
              </c:ext>
            </c:extLst>
          </c:dPt>
          <c:dPt>
            <c:idx val="5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F70-4810-8BF3-C44C1ABB6EF9}"/>
              </c:ext>
            </c:extLst>
          </c:dPt>
          <c:dPt>
            <c:idx val="6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6F70-4810-8BF3-C44C1ABB6EF9}"/>
              </c:ext>
            </c:extLst>
          </c:dPt>
          <c:dPt>
            <c:idx val="7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F70-4810-8BF3-C44C1ABB6EF9}"/>
              </c:ext>
            </c:extLst>
          </c:dPt>
          <c:dPt>
            <c:idx val="8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6F70-4810-8BF3-C44C1ABB6EF9}"/>
              </c:ext>
            </c:extLst>
          </c:dPt>
          <c:dPt>
            <c:idx val="9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6F70-4810-8BF3-C44C1ABB6EF9}"/>
              </c:ext>
            </c:extLst>
          </c:dPt>
          <c:dPt>
            <c:idx val="10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6F70-4810-8BF3-C44C1ABB6EF9}"/>
              </c:ext>
            </c:extLst>
          </c:dPt>
          <c:dPt>
            <c:idx val="11"/>
            <c:spPr>
              <a:solidFill>
                <a:schemeClr val="accent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6F70-4810-8BF3-C44C1ABB6EF9}"/>
              </c:ext>
            </c:extLst>
          </c:dPt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Sheet1!$A$3:$B$27</c:f>
              <c:multiLvlStrCache>
                <c:ptCount val="25"/>
                <c:lvl>
                  <c:pt idx="0">
                    <c:v>Azil za pse</c:v>
                  </c:pt>
                  <c:pt idx="1">
                    <c:v>Zaobilaznica</c:v>
                  </c:pt>
                  <c:pt idx="2">
                    <c:v>Javni toaleti </c:v>
                  </c:pt>
                  <c:pt idx="3">
                    <c:v>Gradski prevoz</c:v>
                  </c:pt>
                  <c:pt idx="4">
                    <c:v>Garaža za parkiranje vozila</c:v>
                  </c:pt>
                  <c:pt idx="5">
                    <c:v>Teniski tereni</c:v>
                  </c:pt>
                  <c:pt idx="6">
                    <c:v>Porodično savetovalušte</c:v>
                  </c:pt>
                  <c:pt idx="7">
                    <c:v>Koričenje reka </c:v>
                  </c:pt>
                  <c:pt idx="8">
                    <c:v>Zatvoreni bazen</c:v>
                  </c:pt>
                  <c:pt idx="9">
                    <c:v>Aasfalitranje i uređenje ulica</c:v>
                  </c:pt>
                  <c:pt idx="10">
                    <c:v>Izgradnja rekreativnog centra za učenike osnovih i srednjih škola </c:v>
                  </c:pt>
                  <c:pt idx="11">
                    <c:v>Rekonstrukcija Ugostiteljsko-turističke škole </c:v>
                  </c:pt>
                  <c:pt idx="12">
                    <c:v>Unapređenje sportske infrastrukture</c:v>
                  </c:pt>
                  <c:pt idx="13">
                    <c:v>Rekonstrukcija Kule motrilje </c:v>
                  </c:pt>
                  <c:pt idx="14">
                    <c:v>Sufinansiranje nabavke opreme za početnike u biznisu i poljoprivredi </c:v>
                  </c:pt>
                  <c:pt idx="15">
                    <c:v>Sufinansiranje obnove fasada na starim stambenim zgradama </c:v>
                  </c:pt>
                  <c:pt idx="16">
                    <c:v>Izgradnja šalter sale u Policijskoj upravi Novi Pazar</c:v>
                  </c:pt>
                  <c:pt idx="17">
                    <c:v>Rekonstrukcija ulice Save Kovačevića - od banjske petlje do Zelene pijace </c:v>
                  </c:pt>
                  <c:pt idx="18">
                    <c:v>Izgradnja zabavišta u Ćukovcu </c:v>
                  </c:pt>
                  <c:pt idx="19">
                    <c:v>Rekonstrukcija ulice Generala Živkovića - od kružnog toka do benzinske pumpe </c:v>
                  </c:pt>
                  <c:pt idx="20">
                    <c:v>Stipendiranje najboljih studenata </c:v>
                  </c:pt>
                  <c:pt idx="21">
                    <c:v>Pošumljavanje i uređenje zelenih površina </c:v>
                  </c:pt>
                  <c:pt idx="22">
                    <c:v>Finansiranje četvrtog pokušaja vantelesne oplodnje za bračne parove bez dece </c:v>
                  </c:pt>
                  <c:pt idx="23">
                    <c:v>Izgradnja škole u Šutenovcu </c:v>
                  </c:pt>
                  <c:pt idx="24">
                    <c:v>Totalna rekonstrukcija OŠ "Vuk Karadžić", "Desanka Maksimović", "Bratstvo" i "Mur"</c:v>
                  </c:pt>
                </c:lvl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</c:lvl>
              </c:multiLvlStrCache>
            </c:multiLvlStrRef>
          </c:cat>
          <c:val>
            <c:numRef>
              <c:f>Sheet1!$C$3:$C$27</c:f>
              <c:numCache>
                <c:formatCode>General</c:formatCode>
                <c:ptCount val="25"/>
                <c:pt idx="0">
                  <c:v>5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10</c:v>
                </c:pt>
                <c:pt idx="5">
                  <c:v>10</c:v>
                </c:pt>
                <c:pt idx="6">
                  <c:v>12</c:v>
                </c:pt>
                <c:pt idx="7">
                  <c:v>21</c:v>
                </c:pt>
                <c:pt idx="8">
                  <c:v>24</c:v>
                </c:pt>
                <c:pt idx="9">
                  <c:v>28</c:v>
                </c:pt>
                <c:pt idx="10">
                  <c:v>36</c:v>
                </c:pt>
                <c:pt idx="11">
                  <c:v>53</c:v>
                </c:pt>
                <c:pt idx="12">
                  <c:v>96</c:v>
                </c:pt>
                <c:pt idx="13">
                  <c:v>219</c:v>
                </c:pt>
                <c:pt idx="14">
                  <c:v>224</c:v>
                </c:pt>
                <c:pt idx="15">
                  <c:v>312</c:v>
                </c:pt>
                <c:pt idx="16">
                  <c:v>359</c:v>
                </c:pt>
                <c:pt idx="17">
                  <c:v>386</c:v>
                </c:pt>
                <c:pt idx="18">
                  <c:v>450</c:v>
                </c:pt>
                <c:pt idx="19">
                  <c:v>470</c:v>
                </c:pt>
                <c:pt idx="20">
                  <c:v>550</c:v>
                </c:pt>
                <c:pt idx="21">
                  <c:v>637</c:v>
                </c:pt>
                <c:pt idx="22">
                  <c:v>686</c:v>
                </c:pt>
                <c:pt idx="23">
                  <c:v>742</c:v>
                </c:pt>
                <c:pt idx="24">
                  <c:v>855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6F70-4810-8BF3-C44C1ABB6EF9}"/>
            </c:ext>
          </c:extLst>
        </c:ser>
        <c:dLbls>
          <c:showVal val="1"/>
        </c:dLbls>
        <c:overlap val="-25"/>
        <c:axId val="107199104"/>
        <c:axId val="107204992"/>
      </c:barChart>
      <c:catAx>
        <c:axId val="107199104"/>
        <c:scaling>
          <c:orientation val="minMax"/>
        </c:scaling>
        <c:axPos val="l"/>
        <c:numFmt formatCode="General" sourceLinked="0"/>
        <c:majorTickMark val="none"/>
        <c:tickLblPos val="nextTo"/>
        <c:txPr>
          <a:bodyPr/>
          <a:lstStyle/>
          <a:p>
            <a:pPr>
              <a:defRPr sz="1000" b="0"/>
            </a:pPr>
            <a:endParaRPr lang="en-US"/>
          </a:p>
        </c:txPr>
        <c:crossAx val="107204992"/>
        <c:crosses val="autoZero"/>
        <c:auto val="1"/>
        <c:lblAlgn val="ctr"/>
        <c:lblOffset val="100"/>
      </c:catAx>
      <c:valAx>
        <c:axId val="107204992"/>
        <c:scaling>
          <c:orientation val="minMax"/>
        </c:scaling>
        <c:delete val="1"/>
        <c:axPos val="b"/>
        <c:numFmt formatCode="General" sourceLinked="1"/>
        <c:majorTickMark val="none"/>
        <c:tickLblPos val="none"/>
        <c:crossAx val="107199104"/>
        <c:crosses val="autoZero"/>
        <c:crossBetween val="between"/>
      </c:valAx>
    </c:plotArea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CCE0B4-C830-472C-BA4B-47CD98FB8D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5F47AE7-826D-47A9-BBC1-9E4B8870E2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0536DA0-1EEE-4710-AD2D-44EA12E60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5AE2B-75FC-4D4D-BE3C-71D14A6DC977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E2E09A6-12ED-4591-8F59-66248F0B1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6BDAE44-8070-4998-8D86-26763D754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5CAB-94AF-4FA1-B40C-4AD57CBC3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688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EE3765-E020-4DF2-97DE-C4B41884B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A9FB65A-6C59-4618-880C-2176BB94E7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E22A1D-B1D9-4C9F-B664-47476C636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5AE2B-75FC-4D4D-BE3C-71D14A6DC977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D14039E-5649-459B-85D5-828576700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65BF7B4-4914-4E82-A1E8-5C3CD474E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5CAB-94AF-4FA1-B40C-4AD57CBC3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3653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A55BF4F-7517-4103-B3C9-77E343E55D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AAE5CAF-3746-46B0-BC8A-C76FAA3A9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5A496E4-9148-49A2-82AA-01518E33D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5AE2B-75FC-4D4D-BE3C-71D14A6DC977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830AEC9-2E13-4F0C-AB61-38ECFA364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5FD42C5-81F5-4BD9-8CB7-77853B352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5CAB-94AF-4FA1-B40C-4AD57CBC3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472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D29D6A-3F92-4DFE-92C2-084561401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9E139B-B89F-4D22-8A33-7EB73E2A6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681E6AE-F600-42E8-80FC-313956DE6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5AE2B-75FC-4D4D-BE3C-71D14A6DC977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0D75B0A-7DD4-4167-BEBA-1CB9FC33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1E2AF85-6A1E-47D4-9CA7-350BD47C6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5CAB-94AF-4FA1-B40C-4AD57CBC3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0368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7F9F51-6A4C-46C6-836A-073C19867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82A5E14-E7B2-4816-82BC-F074640780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D38EFBE-232A-4CF4-8134-6AA64C1D5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5AE2B-75FC-4D4D-BE3C-71D14A6DC977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FEB39F9-985C-420A-8EFD-6DA09667D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EB1761B-8A85-4195-AD0E-05BB25103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5CAB-94AF-4FA1-B40C-4AD57CBC3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2106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ED57CA-454E-4288-A774-842B15CB4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B286127-E6BA-46AE-959F-FB7D1CCA65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B05B6C9-1D9E-4657-8F5E-CA833FBD4B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2E175EB-D134-48CD-9126-359002EE4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5AE2B-75FC-4D4D-BE3C-71D14A6DC977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524ACD5-848D-46DF-938D-D3E0DB585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5679CB3-BF97-4102-9256-0B6CB615B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5CAB-94AF-4FA1-B40C-4AD57CBC3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0602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A7DDEF-AEAD-45E1-803F-7F0176FFB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662D969-559E-4379-87A3-3B8AA7001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A7230A0-D2B4-45D0-8739-4D25DCDF05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635E37C-2739-4E69-B3ED-C31E1486F2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17A4E15-2165-4916-B369-D084D4F8E4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E0EECC6-CE57-4DD0-A7AA-FD83C1B1F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5AE2B-75FC-4D4D-BE3C-71D14A6DC977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9DDB997-718D-4E5F-97B5-73A55D8E5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12F85FD-620E-4933-BBE8-5307F0EBF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5CAB-94AF-4FA1-B40C-4AD57CBC3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985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149CCB-88E7-4660-BC70-89940EACA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421CF26-0784-46E5-AEC2-A25AD6883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5AE2B-75FC-4D4D-BE3C-71D14A6DC977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104B0A1-25A4-4749-ACFF-CA8918CCE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1FFA85B-08D7-469F-B580-8C0025DC3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5CAB-94AF-4FA1-B40C-4AD57CBC3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610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AC226E5-0476-4C10-9F81-7DA57969B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5AE2B-75FC-4D4D-BE3C-71D14A6DC977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01BE3C5-4589-4BDF-AEAA-043D3AF29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98D0535-2738-43B5-8269-423AECC7E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5CAB-94AF-4FA1-B40C-4AD57CBC3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8348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430A81-EC2D-4BE1-AA34-244752203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90A4CEE-C44B-4ECF-813A-CFFF7B0CF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09B0EFC-D847-4833-90B8-9EEA4132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9049FDF-5180-411F-B272-EF1E058A4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5AE2B-75FC-4D4D-BE3C-71D14A6DC977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A773D67-9186-41AD-8DF7-5F5E81705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87DDBA4-0D93-491F-8D03-599B14580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5CAB-94AF-4FA1-B40C-4AD57CBC3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1705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1F5FF5A-9219-4067-9ABF-9183CF4B3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E3B2406-2229-4938-895B-E01374CF0A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6C87EF6-D035-4E20-A1DD-AF9C07043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DB74A8F-4F10-46FC-B10B-954A6B833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5AE2B-75FC-4D4D-BE3C-71D14A6DC977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9DD826E-B653-4A5E-8E30-23E2763DC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039D735-D890-435C-B2EC-52D918D9C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5CAB-94AF-4FA1-B40C-4AD57CBC3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6415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25EA478-96DD-4102-B7E7-F2E0C4989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771003F-7EE7-4D35-91BC-609A9433C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EB88953-D3C2-4340-9C35-30A6112457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5AE2B-75FC-4D4D-BE3C-71D14A6DC977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6303B1-E8A9-40FC-96CE-C47E1714FA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F8C5A2-46D9-4035-B01A-3358821C85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E5CAB-94AF-4FA1-B40C-4AD57CBC3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8896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423983" y="239344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GRAD NOVI PAZAR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755556" y="3902592"/>
            <a:ext cx="6792097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ctr">
              <a:lnSpc>
                <a:spcPct val="90000"/>
              </a:lnSpc>
              <a:spcBef>
                <a:spcPts val="1000"/>
              </a:spcBef>
            </a:pPr>
            <a:r>
              <a:rPr lang="sr-Latn-RS" sz="3600" b="1" dirty="0" smtClean="0">
                <a:solidFill>
                  <a:schemeClr val="bg1">
                    <a:lumMod val="65000"/>
                  </a:schemeClr>
                </a:solidFill>
              </a:rPr>
              <a:t>UČEŠĆE GRAĐANA U PROCESU IZRADE BUDŽETA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14282" y="717702"/>
            <a:ext cx="1644402" cy="176886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Učešće građana u procesu izrade 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51" y="1409701"/>
            <a:ext cx="10801350" cy="4767262"/>
          </a:xfrm>
        </p:spPr>
        <p:txBody>
          <a:bodyPr>
            <a:normAutofit/>
          </a:bodyPr>
          <a:lstStyle/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U cilju uključivanja građana u budžetski proces, grad je sproveo anketu za Budžet 2020.</a:t>
            </a: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Akcija pod nazivom </a:t>
            </a:r>
            <a:r>
              <a:rPr lang="sr-Latn-RS" sz="2000" b="1" dirty="0">
                <a:latin typeface="Calibri" pitchFamily="34" charset="0"/>
                <a:cs typeface="Calibri" pitchFamily="34" charset="0"/>
              </a:rPr>
              <a:t>Naš budžet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! trajala je </a:t>
            </a:r>
            <a:r>
              <a:rPr lang="sr-Latn-RS" sz="2000" b="1" dirty="0">
                <a:latin typeface="Calibri" pitchFamily="34" charset="0"/>
                <a:cs typeface="Calibri" pitchFamily="34" charset="0"/>
              </a:rPr>
              <a:t>od 19. do 27. novembra 2019. </a:t>
            </a: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Svrha ove ankete je bila da se na osnovu dobijenih rezlutata odrede prioriteti u budžetu. </a:t>
            </a: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Građanima je bilo ponuđeno da od </a:t>
            </a:r>
            <a:r>
              <a:rPr lang="sr-Latn-RS" sz="2000" b="1" dirty="0">
                <a:latin typeface="Calibri" pitchFamily="34" charset="0"/>
                <a:cs typeface="Calibri" pitchFamily="34" charset="0"/>
              </a:rPr>
              <a:t>13 projekta 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zaokruže tri koje bi po njihovom mišljenju trebalo da finansira grad Novi Pazar u 2020. godini. </a:t>
            </a: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Takođe, građani su imali mogućnost da dodaju svoj predlog.  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Popunjavanje anketnog listića je bilo anonimno.</a:t>
            </a:r>
          </a:p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95DE6C1B-6C80-4402-8050-1FBA8891EB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1808" y="4114799"/>
            <a:ext cx="2822442" cy="194905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F189D66C-DAE9-4391-BA89-E4986DEFC0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16974" y="4114798"/>
            <a:ext cx="2822442" cy="194905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2439C9E8-8012-4905-A260-B604C0C5DC6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29500" y="4086309"/>
            <a:ext cx="3075468" cy="1980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53606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98529" y="0"/>
            <a:ext cx="4810004" cy="685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345539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Učešće građana u procesu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bud</a:t>
            </a:r>
            <a:r>
              <a:rPr lang="sr-Latn-RS" dirty="0"/>
              <a:t>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Anketni listić je bilo moguće popuniti u Uslužnom centru (u toku radnog vremena) ili na štandovima kod Sebilja, kao i na gradskom sajtu. Anketa je najavljena u medijima i objavljena u na društvenim mrežama.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Ukupno je stiglo </a:t>
            </a:r>
            <a:r>
              <a:rPr lang="sr-Latn-RS" sz="2000" b="1" dirty="0">
                <a:latin typeface="Calibri" pitchFamily="34" charset="0"/>
                <a:cs typeface="Calibri" pitchFamily="34" charset="0"/>
              </a:rPr>
              <a:t>2583 popunjenih ankentnih listića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Na osnovu rezultata ankete određeni su prioriteti u realizaciji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.</a:t>
            </a:r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5813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Latn-RS" dirty="0"/>
              <a:t>Učešće građana u budžetskom procesu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052736"/>
            <a:ext cx="8229600" cy="1396752"/>
          </a:xfrm>
        </p:spPr>
        <p:txBody>
          <a:bodyPr>
            <a:normAutofit/>
          </a:bodyPr>
          <a:lstStyle/>
          <a:p>
            <a:r>
              <a:rPr lang="vi-VN" sz="2000" dirty="0">
                <a:latin typeface="Calibri" pitchFamily="34" charset="0"/>
                <a:cs typeface="Calibri" pitchFamily="34" charset="0"/>
              </a:rPr>
              <a:t>Građani su glasali na sledeći način. Napomena: Osim rangiranja projekata koji su bili predloženi na anketnm listiću, na grafikonu su prikazani i projekti koje su građani sami dopisivali, a imali su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5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 ili više glasova.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1919536" y="1916832"/>
          <a:ext cx="8460432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631300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423983" y="322548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GRAD NOVI PAZAR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88423" y="1755686"/>
            <a:ext cx="1644402" cy="176886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71070" y="4366054"/>
            <a:ext cx="1835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www.novipazar.rs</a:t>
            </a:r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489622" y="4316627"/>
            <a:ext cx="36493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229</Words>
  <Application>Microsoft Office PowerPoint</Application>
  <PresentationFormat>Custom</PresentationFormat>
  <Paragraphs>22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Učešće građana u procesu izrade budžeta</vt:lpstr>
      <vt:lpstr>Slide 3</vt:lpstr>
      <vt:lpstr>Učešće građana u procesu izrade budžeta</vt:lpstr>
      <vt:lpstr>Učešće građana u budžetskom procesu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 Novi Pazar</dc:title>
  <cp:lastModifiedBy>Sead Masovic</cp:lastModifiedBy>
  <cp:revision>5</cp:revision>
  <dcterms:created xsi:type="dcterms:W3CDTF">2019-12-08T18:57:38Z</dcterms:created>
  <dcterms:modified xsi:type="dcterms:W3CDTF">2019-12-11T07:52:55Z</dcterms:modified>
</cp:coreProperties>
</file>